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6D_D649E045.xml" ContentType="application/vnd.ms-powerpoint.comments+xml"/>
  <Override PartName="/ppt/comments/modernComment_16E_1CB6E5DC.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slides/slide440.xml" ContentType="application/vnd.openxmlformats-officedocument.presentationml.slide+xml"/>
  <Override PartName="/ppt/slides/slide56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29"/>
  </p:notesMasterIdLst>
  <p:sldIdLst>
    <p:sldId id="256" r:id="rId2"/>
    <p:sldId id="309" r:id="rId3"/>
    <p:sldId id="411" r:id="rId4"/>
    <p:sldId id="412" r:id="rId5"/>
    <p:sldId id="413" r:id="rId6"/>
    <p:sldId id="402" r:id="rId7"/>
    <p:sldId id="416" r:id="rId8"/>
    <p:sldId id="407" r:id="rId9"/>
    <p:sldId id="415" r:id="rId10"/>
    <p:sldId id="414" r:id="rId11"/>
    <p:sldId id="417" r:id="rId12"/>
    <p:sldId id="418" r:id="rId13"/>
    <p:sldId id="406" r:id="rId14"/>
    <p:sldId id="419" r:id="rId15"/>
    <p:sldId id="404" r:id="rId16"/>
    <p:sldId id="401" r:id="rId17"/>
    <p:sldId id="266" r:id="rId18"/>
    <p:sldId id="399" r:id="rId19"/>
    <p:sldId id="274" r:id="rId20"/>
    <p:sldId id="303" r:id="rId21"/>
    <p:sldId id="377" r:id="rId22"/>
    <p:sldId id="305" r:id="rId23"/>
    <p:sldId id="292" r:id="rId24"/>
    <p:sldId id="313" r:id="rId25"/>
    <p:sldId id="395" r:id="rId26"/>
    <p:sldId id="396" r:id="rId27"/>
    <p:sldId id="397" r:id="rId28"/>
    <p:sldId id="319" r:id="rId29"/>
    <p:sldId id="311" r:id="rId30"/>
    <p:sldId id="320" r:id="rId31"/>
    <p:sldId id="304" r:id="rId32"/>
    <p:sldId id="287" r:id="rId33"/>
    <p:sldId id="338" r:id="rId34"/>
    <p:sldId id="339" r:id="rId35"/>
    <p:sldId id="318" r:id="rId36"/>
    <p:sldId id="337" r:id="rId37"/>
    <p:sldId id="322" r:id="rId38"/>
    <p:sldId id="340" r:id="rId39"/>
    <p:sldId id="334" r:id="rId40"/>
    <p:sldId id="310" r:id="rId41"/>
    <p:sldId id="323" r:id="rId42"/>
    <p:sldId id="316" r:id="rId43"/>
    <p:sldId id="325" r:id="rId44"/>
    <p:sldId id="326" r:id="rId45"/>
    <p:sldId id="328" r:id="rId46"/>
    <p:sldId id="314" r:id="rId47"/>
    <p:sldId id="327" r:id="rId48"/>
    <p:sldId id="329" r:id="rId49"/>
    <p:sldId id="302" r:id="rId50"/>
    <p:sldId id="342" r:id="rId51"/>
    <p:sldId id="343" r:id="rId52"/>
    <p:sldId id="344" r:id="rId53"/>
    <p:sldId id="345" r:id="rId54"/>
    <p:sldId id="346" r:id="rId55"/>
    <p:sldId id="348" r:id="rId56"/>
    <p:sldId id="299" r:id="rId57"/>
    <p:sldId id="350" r:id="rId58"/>
    <p:sldId id="349" r:id="rId59"/>
    <p:sldId id="351" r:id="rId60"/>
    <p:sldId id="352" r:id="rId61"/>
    <p:sldId id="298" r:id="rId62"/>
    <p:sldId id="383" r:id="rId63"/>
    <p:sldId id="384" r:id="rId64"/>
    <p:sldId id="385" r:id="rId65"/>
    <p:sldId id="386" r:id="rId66"/>
    <p:sldId id="387" r:id="rId67"/>
    <p:sldId id="301" r:id="rId68"/>
    <p:sldId id="362" r:id="rId69"/>
    <p:sldId id="363" r:id="rId70"/>
    <p:sldId id="365" r:id="rId71"/>
    <p:sldId id="366" r:id="rId72"/>
    <p:sldId id="361" r:id="rId73"/>
    <p:sldId id="306" r:id="rId74"/>
    <p:sldId id="388" r:id="rId75"/>
    <p:sldId id="300" r:id="rId76"/>
    <p:sldId id="380" r:id="rId77"/>
    <p:sldId id="381" r:id="rId78"/>
    <p:sldId id="379" r:id="rId79"/>
    <p:sldId id="389" r:id="rId80"/>
    <p:sldId id="370" r:id="rId81"/>
    <p:sldId id="398" r:id="rId82"/>
    <p:sldId id="390" r:id="rId83"/>
    <p:sldId id="312" r:id="rId84"/>
    <p:sldId id="371" r:id="rId85"/>
    <p:sldId id="372" r:id="rId86"/>
    <p:sldId id="400" r:id="rId87"/>
    <p:sldId id="391" r:id="rId88"/>
    <p:sldId id="376" r:id="rId89"/>
    <p:sldId id="336" r:id="rId90"/>
    <p:sldId id="373" r:id="rId91"/>
    <p:sldId id="374" r:id="rId92"/>
    <p:sldId id="307" r:id="rId93"/>
    <p:sldId id="308" r:id="rId94"/>
    <p:sldId id="331" r:id="rId95"/>
    <p:sldId id="392" r:id="rId96"/>
    <p:sldId id="290" r:id="rId97"/>
    <p:sldId id="289" r:id="rId98"/>
    <p:sldId id="288" r:id="rId99"/>
    <p:sldId id="283" r:id="rId100"/>
    <p:sldId id="321" r:id="rId101"/>
    <p:sldId id="368" r:id="rId102"/>
    <p:sldId id="369" r:id="rId103"/>
    <p:sldId id="357" r:id="rId104"/>
    <p:sldId id="358" r:id="rId105"/>
    <p:sldId id="356" r:id="rId106"/>
    <p:sldId id="359" r:id="rId107"/>
    <p:sldId id="360" r:id="rId108"/>
    <p:sldId id="378" r:id="rId109"/>
    <p:sldId id="261" r:id="rId110"/>
    <p:sldId id="267" r:id="rId111"/>
    <p:sldId id="257" r:id="rId112"/>
    <p:sldId id="262" r:id="rId113"/>
    <p:sldId id="268" r:id="rId114"/>
    <p:sldId id="276" r:id="rId115"/>
    <p:sldId id="278" r:id="rId116"/>
    <p:sldId id="293" r:id="rId117"/>
    <p:sldId id="273" r:id="rId118"/>
    <p:sldId id="263" r:id="rId119"/>
    <p:sldId id="271" r:id="rId120"/>
    <p:sldId id="294" r:id="rId121"/>
    <p:sldId id="264" r:id="rId122"/>
    <p:sldId id="279" r:id="rId123"/>
    <p:sldId id="258" r:id="rId124"/>
    <p:sldId id="295" r:id="rId125"/>
    <p:sldId id="291" r:id="rId126"/>
    <p:sldId id="277" r:id="rId127"/>
    <p:sldId id="382" r:id="rId12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6F4E26B8-C0BF-4A32-9D4A-E9AF6B75C272}">
          <p14:sldIdLst>
            <p14:sldId id="256"/>
            <p14:sldId id="309"/>
            <p14:sldId id="411"/>
            <p14:sldId id="412"/>
            <p14:sldId id="413"/>
            <p14:sldId id="402"/>
            <p14:sldId id="416"/>
            <p14:sldId id="407"/>
            <p14:sldId id="415"/>
            <p14:sldId id="414"/>
            <p14:sldId id="417"/>
            <p14:sldId id="418"/>
            <p14:sldId id="406"/>
            <p14:sldId id="419"/>
            <p14:sldId id="404"/>
            <p14:sldId id="401"/>
            <p14:sldId id="266"/>
            <p14:sldId id="399"/>
            <p14:sldId id="274"/>
            <p14:sldId id="303"/>
            <p14:sldId id="377"/>
            <p14:sldId id="305"/>
            <p14:sldId id="292"/>
            <p14:sldId id="313"/>
            <p14:sldId id="395"/>
            <p14:sldId id="396"/>
            <p14:sldId id="397"/>
            <p14:sldId id="319"/>
            <p14:sldId id="311"/>
            <p14:sldId id="320"/>
            <p14:sldId id="304"/>
            <p14:sldId id="287"/>
            <p14:sldId id="338"/>
            <p14:sldId id="339"/>
            <p14:sldId id="318"/>
            <p14:sldId id="337"/>
            <p14:sldId id="322"/>
            <p14:sldId id="340"/>
            <p14:sldId id="334"/>
            <p14:sldId id="310"/>
            <p14:sldId id="323"/>
            <p14:sldId id="316"/>
            <p14:sldId id="325"/>
            <p14:sldId id="326"/>
            <p14:sldId id="328"/>
            <p14:sldId id="314"/>
            <p14:sldId id="327"/>
            <p14:sldId id="329"/>
            <p14:sldId id="302"/>
            <p14:sldId id="342"/>
            <p14:sldId id="343"/>
            <p14:sldId id="344"/>
            <p14:sldId id="345"/>
            <p14:sldId id="346"/>
            <p14:sldId id="348"/>
            <p14:sldId id="299"/>
            <p14:sldId id="350"/>
            <p14:sldId id="349"/>
            <p14:sldId id="351"/>
            <p14:sldId id="352"/>
            <p14:sldId id="298"/>
            <p14:sldId id="383"/>
            <p14:sldId id="384"/>
            <p14:sldId id="385"/>
            <p14:sldId id="386"/>
            <p14:sldId id="387"/>
            <p14:sldId id="301"/>
            <p14:sldId id="362"/>
            <p14:sldId id="363"/>
            <p14:sldId id="365"/>
            <p14:sldId id="366"/>
            <p14:sldId id="361"/>
            <p14:sldId id="306"/>
            <p14:sldId id="388"/>
            <p14:sldId id="300"/>
            <p14:sldId id="380"/>
            <p14:sldId id="381"/>
            <p14:sldId id="379"/>
            <p14:sldId id="389"/>
            <p14:sldId id="370"/>
            <p14:sldId id="398"/>
            <p14:sldId id="390"/>
            <p14:sldId id="312"/>
            <p14:sldId id="371"/>
            <p14:sldId id="372"/>
            <p14:sldId id="400"/>
            <p14:sldId id="391"/>
            <p14:sldId id="376"/>
            <p14:sldId id="336"/>
            <p14:sldId id="373"/>
            <p14:sldId id="374"/>
            <p14:sldId id="307"/>
            <p14:sldId id="308"/>
            <p14:sldId id="331"/>
            <p14:sldId id="392"/>
          </p14:sldIdLst>
        </p14:section>
        <p14:section name="Additional Slides" id="{2A527787-49DB-4564-8B63-EB5E408392F3}">
          <p14:sldIdLst>
            <p14:sldId id="290"/>
            <p14:sldId id="289"/>
            <p14:sldId id="288"/>
            <p14:sldId id="283"/>
            <p14:sldId id="321"/>
            <p14:sldId id="368"/>
            <p14:sldId id="369"/>
          </p14:sldIdLst>
        </p14:section>
        <p14:section name="Verworfene Folien" id="{180F485A-2DF1-4DC6-A418-DAF37FE46F30}">
          <p14:sldIdLst>
            <p14:sldId id="357"/>
            <p14:sldId id="358"/>
            <p14:sldId id="356"/>
            <p14:sldId id="359"/>
            <p14:sldId id="360"/>
            <p14:sldId id="378"/>
          </p14:sldIdLst>
        </p14:section>
        <p14:section name="Alte Präsi" id="{741D23D7-FECD-42BD-AAC8-285B3508F97B}">
          <p14:sldIdLst>
            <p14:sldId id="261"/>
            <p14:sldId id="267"/>
            <p14:sldId id="257"/>
            <p14:sldId id="262"/>
            <p14:sldId id="268"/>
            <p14:sldId id="276"/>
            <p14:sldId id="278"/>
            <p14:sldId id="293"/>
            <p14:sldId id="273"/>
            <p14:sldId id="263"/>
            <p14:sldId id="271"/>
            <p14:sldId id="294"/>
            <p14:sldId id="264"/>
            <p14:sldId id="279"/>
            <p14:sldId id="258"/>
            <p14:sldId id="295"/>
            <p14:sldId id="291"/>
            <p14:sldId id="277"/>
            <p14:sldId id="38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A32F45-B89A-2E93-39B8-8CBADADF1334}" name="Valentin Schröter" initials="VS" userId="b311ddcd35bc86b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12E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80" autoAdjust="0"/>
    <p:restoredTop sz="90741" autoAdjust="0"/>
  </p:normalViewPr>
  <p:slideViewPr>
    <p:cSldViewPr snapToGrid="0">
      <p:cViewPr>
        <p:scale>
          <a:sx n="125" d="100"/>
          <a:sy n="125" d="100"/>
        </p:scale>
        <p:origin x="156" y="536"/>
      </p:cViewPr>
      <p:guideLst/>
    </p:cSldViewPr>
  </p:slideViewPr>
  <p:outlineViewPr>
    <p:cViewPr>
      <p:scale>
        <a:sx n="33" d="100"/>
        <a:sy n="33" d="100"/>
      </p:scale>
      <p:origin x="0" y="-4584"/>
    </p:cViewPr>
  </p:outlineViewPr>
  <p:notesTextViewPr>
    <p:cViewPr>
      <p:scale>
        <a:sx n="1" d="1"/>
        <a:sy n="1" d="1"/>
      </p:scale>
      <p:origin x="0" y="0"/>
    </p:cViewPr>
  </p:notesTextViewPr>
  <p:sorterViewPr>
    <p:cViewPr varScale="1">
      <p:scale>
        <a:sx n="100" d="100"/>
        <a:sy n="100" d="100"/>
      </p:scale>
      <p:origin x="0" y="-830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microsoft.com/office/2018/10/relationships/authors" Targe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comments/modernComment_16D_D649E045.xml><?xml version="1.0" encoding="utf-8"?>
<p188:cmLst xmlns:a="http://schemas.openxmlformats.org/drawingml/2006/main" xmlns:r="http://schemas.openxmlformats.org/officeDocument/2006/relationships" xmlns:p188="http://schemas.microsoft.com/office/powerpoint/2018/8/main">
  <p188:cm id="{5CDD8540-8941-4166-BE01-4F65CC89204E}" authorId="{52A32F45-B89A-2E93-39B8-8CBADADF1334}" status="resolved" created="2023-09-14T09:37:46.018" complete="100000">
    <pc:sldMkLst xmlns:pc="http://schemas.microsoft.com/office/powerpoint/2013/main/command">
      <pc:docMk/>
      <pc:sldMk cId="3595165765" sldId="365"/>
    </pc:sldMkLst>
    <p188:txBody>
      <a:bodyPr/>
      <a:lstStyle/>
      <a:p>
        <a:r>
          <a:rPr lang="en-US"/>
          <a:t>Hier statt dem Source Score eine Numerierung verwenden</a:t>
        </a:r>
      </a:p>
    </p188:txBody>
    <p188:extLst>
      <p:ext xmlns:p="http://schemas.openxmlformats.org/presentationml/2006/main" uri="{57CB4572-C831-44C2-8A1C-0ADB6CCDFE69}">
        <p223:reactions xmlns:p223="http://schemas.microsoft.com/office/powerpoint/2022/03/main">
          <p223:rxn type="👍">
            <p223:instance time="2023-09-20T22:20:24.446" authorId="{52A32F45-B89A-2E93-39B8-8CBADADF1334}"/>
          </p223:rxn>
        </p223:reactions>
      </p:ext>
    </p188:extLst>
  </p188:cm>
</p188:cmLst>
</file>

<file path=ppt/comments/modernComment_16E_1CB6E5DC.xml><?xml version="1.0" encoding="utf-8"?>
<p188:cmLst xmlns:a="http://schemas.openxmlformats.org/drawingml/2006/main" xmlns:r="http://schemas.openxmlformats.org/officeDocument/2006/relationships" xmlns:p188="http://schemas.microsoft.com/office/powerpoint/2018/8/main">
  <p188:cm id="{A9CA775F-A749-479F-956B-0C9F0FCD63C7}" authorId="{52A32F45-B89A-2E93-39B8-8CBADADF1334}" created="2023-09-14T09:38:21.858">
    <pc:sldMkLst xmlns:pc="http://schemas.microsoft.com/office/powerpoint/2013/main/command">
      <pc:docMk/>
      <pc:sldMk cId="481748444" sldId="366"/>
    </pc:sldMkLst>
    <p188:txBody>
      <a:bodyPr/>
      <a:lstStyle/>
      <a:p>
        <a:r>
          <a:rPr lang="en-US"/>
          <a:t>Hier noch ein umsortiertes Bild einfügen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2A3463-3317-441C-8DAB-231C83C38DCA}" type="datetimeFigureOut">
              <a:rPr lang="en-US" smtClean="0"/>
              <a:t>12/8/2024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6C678B-B5D5-4254-81CE-748BFC43148E}" type="slidenum">
              <a:rPr lang="en-US" smtClean="0"/>
              <a:t>‹Nr.›</a:t>
            </a:fld>
            <a:endParaRPr lang="en-US"/>
          </a:p>
        </p:txBody>
      </p:sp>
    </p:spTree>
    <p:extLst>
      <p:ext uri="{BB962C8B-B14F-4D97-AF65-F5344CB8AC3E}">
        <p14:creationId xmlns:p14="http://schemas.microsoft.com/office/powerpoint/2010/main" val="1697214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000000"/>
                </a:solidFill>
                <a:effectLst/>
                <a:latin typeface="Calibri" panose="020F0502020204030204" pitchFamily="34" charset="0"/>
              </a:rPr>
              <a:t>theoretisch jede Plattform, da nur offene und standardisierte Web-Technologien eingesetzt werden</a:t>
            </a:r>
            <a:endParaRPr lang="en-US" dirty="0"/>
          </a:p>
        </p:txBody>
      </p:sp>
      <p:sp>
        <p:nvSpPr>
          <p:cNvPr id="4" name="Foliennummernplatzhalter 3"/>
          <p:cNvSpPr>
            <a:spLocks noGrp="1"/>
          </p:cNvSpPr>
          <p:nvPr>
            <p:ph type="sldNum" sz="quarter" idx="5"/>
          </p:nvPr>
        </p:nvSpPr>
        <p:spPr/>
        <p:txBody>
          <a:bodyPr/>
          <a:lstStyle/>
          <a:p>
            <a:fld id="{516C678B-B5D5-4254-81CE-748BFC43148E}" type="slidenum">
              <a:rPr lang="en-US" smtClean="0"/>
              <a:t>38</a:t>
            </a:fld>
            <a:endParaRPr lang="en-US"/>
          </a:p>
        </p:txBody>
      </p:sp>
    </p:spTree>
    <p:extLst>
      <p:ext uri="{BB962C8B-B14F-4D97-AF65-F5344CB8AC3E}">
        <p14:creationId xmlns:p14="http://schemas.microsoft.com/office/powerpoint/2010/main" val="325205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DC9667D9-C9DB-91F0-6B98-60FDC398805F}"/>
              </a:ext>
            </a:extLst>
          </p:cNvPr>
          <p:cNvSpPr/>
          <p:nvPr userDrawn="1"/>
        </p:nvSpPr>
        <p:spPr>
          <a:xfrm>
            <a:off x="0" y="0"/>
            <a:ext cx="9707880" cy="169164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8983976E-F0E3-E799-9B50-39E53F60AACD}"/>
              </a:ext>
            </a:extLst>
          </p:cNvPr>
          <p:cNvSpPr>
            <a:spLocks noGrp="1"/>
          </p:cNvSpPr>
          <p:nvPr>
            <p:ph type="ctrTitle"/>
          </p:nvPr>
        </p:nvSpPr>
        <p:spPr>
          <a:xfrm>
            <a:off x="1524000" y="1122363"/>
            <a:ext cx="9144000" cy="2387600"/>
          </a:xfrm>
        </p:spPr>
        <p:txBody>
          <a:bodyPr anchor="b"/>
          <a:lstStyle>
            <a:lvl1pPr algn="ctr">
              <a:defRPr sz="6000"/>
            </a:lvl1pPr>
          </a:lstStyle>
          <a:p>
            <a:r>
              <a:rPr lang="en-US" noProof="0" dirty="0" err="1"/>
              <a:t>Mastertitelformat</a:t>
            </a:r>
            <a:r>
              <a:rPr lang="en-US" noProof="0" dirty="0"/>
              <a:t> </a:t>
            </a:r>
            <a:r>
              <a:rPr lang="en-US" noProof="0" dirty="0" err="1"/>
              <a:t>bearbeiten</a:t>
            </a:r>
            <a:endParaRPr lang="en-US" noProof="0" dirty="0"/>
          </a:p>
        </p:txBody>
      </p:sp>
      <p:sp>
        <p:nvSpPr>
          <p:cNvPr id="3" name="Untertitel 2">
            <a:extLst>
              <a:ext uri="{FF2B5EF4-FFF2-40B4-BE49-F238E27FC236}">
                <a16:creationId xmlns:a16="http://schemas.microsoft.com/office/drawing/2014/main" id="{4C0DA5D9-9EC3-9EA6-CE4D-1D32A64F9EE0}"/>
              </a:ext>
            </a:extLst>
          </p:cNvPr>
          <p:cNvSpPr>
            <a:spLocks noGrp="1"/>
          </p:cNvSpPr>
          <p:nvPr>
            <p:ph type="subTitle" idx="1"/>
          </p:nvPr>
        </p:nvSpPr>
        <p:spPr>
          <a:xfrm>
            <a:off x="1524000" y="384079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Master-</a:t>
            </a:r>
            <a:r>
              <a:rPr lang="en-US" noProof="0" dirty="0" err="1"/>
              <a:t>Untertitelformat</a:t>
            </a:r>
            <a:r>
              <a:rPr lang="en-US" noProof="0" dirty="0"/>
              <a:t> </a:t>
            </a:r>
            <a:r>
              <a:rPr lang="en-US" noProof="0" dirty="0" err="1"/>
              <a:t>bearbeiten</a:t>
            </a:r>
            <a:endParaRPr lang="en-US" noProof="0" dirty="0"/>
          </a:p>
        </p:txBody>
      </p:sp>
      <p:sp>
        <p:nvSpPr>
          <p:cNvPr id="4" name="Datumsplatzhalter 3">
            <a:extLst>
              <a:ext uri="{FF2B5EF4-FFF2-40B4-BE49-F238E27FC236}">
                <a16:creationId xmlns:a16="http://schemas.microsoft.com/office/drawing/2014/main" id="{630B23AB-086A-FE61-CA60-D1AD1512BD90}"/>
              </a:ext>
            </a:extLst>
          </p:cNvPr>
          <p:cNvSpPr>
            <a:spLocks noGrp="1"/>
          </p:cNvSpPr>
          <p:nvPr>
            <p:ph type="dt" sz="half" idx="10"/>
          </p:nvPr>
        </p:nvSpPr>
        <p:spPr/>
        <p:txBody>
          <a:bodyPr/>
          <a:lstStyle/>
          <a:p>
            <a:fld id="{807666C1-B543-48F6-9438-D62EA47988B2}" type="datetime1">
              <a:rPr lang="de-DE" smtClean="0"/>
              <a:t>08.12.2024</a:t>
            </a:fld>
            <a:endParaRPr lang="de-DE"/>
          </a:p>
        </p:txBody>
      </p:sp>
      <p:sp>
        <p:nvSpPr>
          <p:cNvPr id="5" name="Fußzeilenplatzhalter 4">
            <a:extLst>
              <a:ext uri="{FF2B5EF4-FFF2-40B4-BE49-F238E27FC236}">
                <a16:creationId xmlns:a16="http://schemas.microsoft.com/office/drawing/2014/main" id="{815F2401-1FEC-0CBF-F0EA-C6BF347132BD}"/>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39B8D375-75C3-8522-7B6C-B924F41A8E41}"/>
              </a:ext>
            </a:extLst>
          </p:cNvPr>
          <p:cNvSpPr>
            <a:spLocks noGrp="1"/>
          </p:cNvSpPr>
          <p:nvPr>
            <p:ph type="sldNum" sz="quarter" idx="12"/>
          </p:nvPr>
        </p:nvSpPr>
        <p:spPr/>
        <p:txBody>
          <a:bodyPr/>
          <a:lstStyle/>
          <a:p>
            <a:fld id="{107AFDAB-D1F3-4178-9F69-235A4A98E3C7}" type="slidenum">
              <a:rPr lang="de-DE" smtClean="0"/>
              <a:t>‹Nr.›</a:t>
            </a:fld>
            <a:endParaRPr lang="de-DE"/>
          </a:p>
        </p:txBody>
      </p:sp>
      <p:sp>
        <p:nvSpPr>
          <p:cNvPr id="8" name="Rechteck 7">
            <a:extLst>
              <a:ext uri="{FF2B5EF4-FFF2-40B4-BE49-F238E27FC236}">
                <a16:creationId xmlns:a16="http://schemas.microsoft.com/office/drawing/2014/main" id="{AD7CB8AE-F967-6FC8-1D59-8DCC3E7BA0C2}"/>
              </a:ext>
            </a:extLst>
          </p:cNvPr>
          <p:cNvSpPr/>
          <p:nvPr userDrawn="1"/>
        </p:nvSpPr>
        <p:spPr>
          <a:xfrm>
            <a:off x="479062" y="3607118"/>
            <a:ext cx="11233876" cy="1365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42879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38D1AA-694B-B4B6-1F51-E49221D9FF54}"/>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F55EF03-3F40-5183-82F0-3A002986A1F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BA24D2F-21F9-C09B-C28F-F6C1CBE4731A}"/>
              </a:ext>
            </a:extLst>
          </p:cNvPr>
          <p:cNvSpPr>
            <a:spLocks noGrp="1"/>
          </p:cNvSpPr>
          <p:nvPr>
            <p:ph type="dt" sz="half" idx="10"/>
          </p:nvPr>
        </p:nvSpPr>
        <p:spPr/>
        <p:txBody>
          <a:bodyPr/>
          <a:lstStyle/>
          <a:p>
            <a:fld id="{740091F6-4ACE-46F2-80C4-48602869EF98}" type="datetime1">
              <a:rPr lang="de-DE" smtClean="0"/>
              <a:t>08.12.2024</a:t>
            </a:fld>
            <a:endParaRPr lang="de-DE"/>
          </a:p>
        </p:txBody>
      </p:sp>
      <p:sp>
        <p:nvSpPr>
          <p:cNvPr id="5" name="Fußzeilenplatzhalter 4">
            <a:extLst>
              <a:ext uri="{FF2B5EF4-FFF2-40B4-BE49-F238E27FC236}">
                <a16:creationId xmlns:a16="http://schemas.microsoft.com/office/drawing/2014/main" id="{08F865F4-C8D8-6D90-5421-10E10C5D29C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A26D5DD6-38D9-BE3A-997D-BAC753A9062F}"/>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90447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2C13629-FE11-32C0-B55D-EB0905E7B938}"/>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41E16C01-6493-CCDF-552A-EBAA2CBB705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6FCA96B-07C5-A947-6A46-6875C94CE689}"/>
              </a:ext>
            </a:extLst>
          </p:cNvPr>
          <p:cNvSpPr>
            <a:spLocks noGrp="1"/>
          </p:cNvSpPr>
          <p:nvPr>
            <p:ph type="dt" sz="half" idx="10"/>
          </p:nvPr>
        </p:nvSpPr>
        <p:spPr/>
        <p:txBody>
          <a:bodyPr/>
          <a:lstStyle/>
          <a:p>
            <a:fld id="{8D3DAB78-83E3-4898-934C-46C33378A83A}" type="datetime1">
              <a:rPr lang="de-DE" smtClean="0"/>
              <a:t>08.12.2024</a:t>
            </a:fld>
            <a:endParaRPr lang="de-DE"/>
          </a:p>
        </p:txBody>
      </p:sp>
      <p:sp>
        <p:nvSpPr>
          <p:cNvPr id="5" name="Fußzeilenplatzhalter 4">
            <a:extLst>
              <a:ext uri="{FF2B5EF4-FFF2-40B4-BE49-F238E27FC236}">
                <a16:creationId xmlns:a16="http://schemas.microsoft.com/office/drawing/2014/main" id="{9CAB3EC3-C464-D1C9-BBBB-5F438D5FF63E}"/>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DB1BE9CC-3C83-352C-F1EC-7FC6EC4CF3CE}"/>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4099778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2D38F5-797B-7B8B-10CA-937DF6F0B8A1}"/>
              </a:ext>
            </a:extLst>
          </p:cNvPr>
          <p:cNvSpPr>
            <a:spLocks noGrp="1"/>
          </p:cNvSpPr>
          <p:nvPr>
            <p:ph type="title"/>
          </p:nvPr>
        </p:nvSpPr>
        <p:spPr/>
        <p:txBody>
          <a:bodyPr/>
          <a:lstStyle/>
          <a:p>
            <a:r>
              <a:rPr lang="en-US" noProof="0" dirty="0" err="1"/>
              <a:t>Mastertitelformat</a:t>
            </a:r>
            <a:r>
              <a:rPr lang="en-US" noProof="0" dirty="0"/>
              <a:t> </a:t>
            </a:r>
            <a:r>
              <a:rPr lang="en-US" noProof="0" dirty="0" err="1"/>
              <a:t>bearbeiten</a:t>
            </a:r>
            <a:endParaRPr lang="en-US" noProof="0" dirty="0"/>
          </a:p>
        </p:txBody>
      </p:sp>
      <p:sp>
        <p:nvSpPr>
          <p:cNvPr id="3" name="Inhaltsplatzhalter 2">
            <a:extLst>
              <a:ext uri="{FF2B5EF4-FFF2-40B4-BE49-F238E27FC236}">
                <a16:creationId xmlns:a16="http://schemas.microsoft.com/office/drawing/2014/main" id="{AC2C1DDF-F7BE-1899-A920-87749BBB432F}"/>
              </a:ext>
            </a:extLst>
          </p:cNvPr>
          <p:cNvSpPr>
            <a:spLocks noGrp="1"/>
          </p:cNvSpPr>
          <p:nvPr>
            <p:ph idx="1"/>
          </p:nvPr>
        </p:nvSpPr>
        <p:spPr/>
        <p:txBody>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Datumsplatzhalter 3">
            <a:extLst>
              <a:ext uri="{FF2B5EF4-FFF2-40B4-BE49-F238E27FC236}">
                <a16:creationId xmlns:a16="http://schemas.microsoft.com/office/drawing/2014/main" id="{B20C7F0B-7B48-D618-3D65-66D062E5A99C}"/>
              </a:ext>
            </a:extLst>
          </p:cNvPr>
          <p:cNvSpPr>
            <a:spLocks noGrp="1"/>
          </p:cNvSpPr>
          <p:nvPr>
            <p:ph type="dt" sz="half" idx="10"/>
          </p:nvPr>
        </p:nvSpPr>
        <p:spPr/>
        <p:txBody>
          <a:bodyPr/>
          <a:lstStyle/>
          <a:p>
            <a:fld id="{DD1F3B74-E516-4568-B51D-CF208440284E}" type="datetime1">
              <a:rPr lang="de-DE" smtClean="0"/>
              <a:t>08.12.2024</a:t>
            </a:fld>
            <a:endParaRPr lang="de-DE"/>
          </a:p>
        </p:txBody>
      </p:sp>
      <p:sp>
        <p:nvSpPr>
          <p:cNvPr id="5" name="Fußzeilenplatzhalter 4">
            <a:extLst>
              <a:ext uri="{FF2B5EF4-FFF2-40B4-BE49-F238E27FC236}">
                <a16:creationId xmlns:a16="http://schemas.microsoft.com/office/drawing/2014/main" id="{F76AAE51-A534-0B77-B2F1-4D0141333197}"/>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5ECC1CFE-E84A-C7D4-3FE0-7385E76DCCE2}"/>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1021770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52E7D5-9CBF-7A1A-74A2-E86B855C0AC8}"/>
              </a:ext>
            </a:extLst>
          </p:cNvPr>
          <p:cNvSpPr>
            <a:spLocks noGrp="1"/>
          </p:cNvSpPr>
          <p:nvPr>
            <p:ph type="title"/>
          </p:nvPr>
        </p:nvSpPr>
        <p:spPr>
          <a:xfrm>
            <a:off x="831850" y="1768158"/>
            <a:ext cx="10515600" cy="2648902"/>
          </a:xfrm>
        </p:spPr>
        <p:txBody>
          <a:bodyPr anchor="b"/>
          <a:lstStyle>
            <a:lvl1pPr algn="ctr">
              <a:defRPr sz="6000"/>
            </a:lvl1pPr>
          </a:lstStyle>
          <a:p>
            <a:r>
              <a:rPr lang="de-DE"/>
              <a:t>Mastertitelformat bearbeiten</a:t>
            </a:r>
          </a:p>
        </p:txBody>
      </p:sp>
      <p:sp>
        <p:nvSpPr>
          <p:cNvPr id="3" name="Textplatzhalter 2">
            <a:extLst>
              <a:ext uri="{FF2B5EF4-FFF2-40B4-BE49-F238E27FC236}">
                <a16:creationId xmlns:a16="http://schemas.microsoft.com/office/drawing/2014/main" id="{18F01EA9-698E-0AE4-6054-4FC25B4375E5}"/>
              </a:ext>
            </a:extLst>
          </p:cNvPr>
          <p:cNvSpPr>
            <a:spLocks noGrp="1"/>
          </p:cNvSpPr>
          <p:nvPr>
            <p:ph type="body" idx="1"/>
          </p:nvPr>
        </p:nvSpPr>
        <p:spPr>
          <a:xfrm>
            <a:off x="831850" y="4683760"/>
            <a:ext cx="10515600" cy="1405890"/>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
        <p:nvSpPr>
          <p:cNvPr id="4" name="Datumsplatzhalter 3">
            <a:extLst>
              <a:ext uri="{FF2B5EF4-FFF2-40B4-BE49-F238E27FC236}">
                <a16:creationId xmlns:a16="http://schemas.microsoft.com/office/drawing/2014/main" id="{229DC76E-A398-C874-C1A0-D00ACBB28614}"/>
              </a:ext>
            </a:extLst>
          </p:cNvPr>
          <p:cNvSpPr>
            <a:spLocks noGrp="1"/>
          </p:cNvSpPr>
          <p:nvPr>
            <p:ph type="dt" sz="half" idx="10"/>
          </p:nvPr>
        </p:nvSpPr>
        <p:spPr/>
        <p:txBody>
          <a:bodyPr/>
          <a:lstStyle/>
          <a:p>
            <a:fld id="{CB892DD6-D892-40D3-A0BA-49013A6C48D5}" type="datetime1">
              <a:rPr lang="de-DE" smtClean="0"/>
              <a:t>08.12.2024</a:t>
            </a:fld>
            <a:endParaRPr lang="de-DE"/>
          </a:p>
        </p:txBody>
      </p:sp>
      <p:sp>
        <p:nvSpPr>
          <p:cNvPr id="5" name="Fußzeilenplatzhalter 4">
            <a:extLst>
              <a:ext uri="{FF2B5EF4-FFF2-40B4-BE49-F238E27FC236}">
                <a16:creationId xmlns:a16="http://schemas.microsoft.com/office/drawing/2014/main" id="{EB37021F-A5FF-FE2F-6D1C-E23685BC87E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E2A0D3BE-48DF-F2E2-0B49-AB398CF40746}"/>
              </a:ext>
            </a:extLst>
          </p:cNvPr>
          <p:cNvSpPr>
            <a:spLocks noGrp="1"/>
          </p:cNvSpPr>
          <p:nvPr>
            <p:ph type="sldNum" sz="quarter" idx="12"/>
          </p:nvPr>
        </p:nvSpPr>
        <p:spPr/>
        <p:txBody>
          <a:bodyPr/>
          <a:lstStyle/>
          <a:p>
            <a:fld id="{107AFDAB-D1F3-4178-9F69-235A4A98E3C7}" type="slidenum">
              <a:rPr lang="de-DE" smtClean="0"/>
              <a:t>‹Nr.›</a:t>
            </a:fld>
            <a:endParaRPr lang="de-DE"/>
          </a:p>
        </p:txBody>
      </p:sp>
      <p:sp>
        <p:nvSpPr>
          <p:cNvPr id="7" name="Rechteck 6">
            <a:extLst>
              <a:ext uri="{FF2B5EF4-FFF2-40B4-BE49-F238E27FC236}">
                <a16:creationId xmlns:a16="http://schemas.microsoft.com/office/drawing/2014/main" id="{EDD83699-7B01-EB23-072F-F6952F069F89}"/>
              </a:ext>
            </a:extLst>
          </p:cNvPr>
          <p:cNvSpPr/>
          <p:nvPr userDrawn="1"/>
        </p:nvSpPr>
        <p:spPr>
          <a:xfrm>
            <a:off x="0" y="0"/>
            <a:ext cx="9707880" cy="169164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687EE6DD-D1FB-1991-5662-3E14B74015CF}"/>
              </a:ext>
            </a:extLst>
          </p:cNvPr>
          <p:cNvSpPr/>
          <p:nvPr userDrawn="1"/>
        </p:nvSpPr>
        <p:spPr>
          <a:xfrm>
            <a:off x="479062" y="4500880"/>
            <a:ext cx="11233876" cy="8858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3198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C90D85-9595-327B-93F3-BE0B44A79765}"/>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E252B83-BE9F-16EA-E46E-FE9662EB0DD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6AA0124-35BE-0E6D-242D-69EEED3A1CC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5279B85E-20CD-AB93-011E-907FB5369D43}"/>
              </a:ext>
            </a:extLst>
          </p:cNvPr>
          <p:cNvSpPr>
            <a:spLocks noGrp="1"/>
          </p:cNvSpPr>
          <p:nvPr>
            <p:ph type="dt" sz="half" idx="10"/>
          </p:nvPr>
        </p:nvSpPr>
        <p:spPr/>
        <p:txBody>
          <a:bodyPr/>
          <a:lstStyle/>
          <a:p>
            <a:fld id="{77EE01A5-2370-490D-AE8D-B202306D2A57}" type="datetime1">
              <a:rPr lang="de-DE" smtClean="0"/>
              <a:t>08.12.2024</a:t>
            </a:fld>
            <a:endParaRPr lang="de-DE"/>
          </a:p>
        </p:txBody>
      </p:sp>
      <p:sp>
        <p:nvSpPr>
          <p:cNvPr id="6" name="Fußzeilenplatzhalter 5">
            <a:extLst>
              <a:ext uri="{FF2B5EF4-FFF2-40B4-BE49-F238E27FC236}">
                <a16:creationId xmlns:a16="http://schemas.microsoft.com/office/drawing/2014/main" id="{31D1B920-3482-D52E-D329-7FC2E5192BB0}"/>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7" name="Foliennummernplatzhalter 6">
            <a:extLst>
              <a:ext uri="{FF2B5EF4-FFF2-40B4-BE49-F238E27FC236}">
                <a16:creationId xmlns:a16="http://schemas.microsoft.com/office/drawing/2014/main" id="{1312B28E-0FF3-D47F-00C4-B4EDBD6DECA9}"/>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2444865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4295A6-AC83-BC47-B653-9C5B949D3C7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6307DF45-4051-092B-3908-27C7F73316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D52AB3B-18EA-EF7E-0490-12DDE47A936B}"/>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CB3E162-2693-7A99-C808-193D469F72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AA0BFF57-79D9-AD13-BE8A-12BFDBDD726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8005840E-9A26-0C3F-F73A-CC5F48CF8D69}"/>
              </a:ext>
            </a:extLst>
          </p:cNvPr>
          <p:cNvSpPr>
            <a:spLocks noGrp="1"/>
          </p:cNvSpPr>
          <p:nvPr>
            <p:ph type="dt" sz="half" idx="10"/>
          </p:nvPr>
        </p:nvSpPr>
        <p:spPr/>
        <p:txBody>
          <a:bodyPr/>
          <a:lstStyle/>
          <a:p>
            <a:fld id="{FEDE9334-1D89-4BB4-A1EC-587A6CA29944}" type="datetime1">
              <a:rPr lang="de-DE" smtClean="0"/>
              <a:t>08.12.2024</a:t>
            </a:fld>
            <a:endParaRPr lang="de-DE"/>
          </a:p>
        </p:txBody>
      </p:sp>
      <p:sp>
        <p:nvSpPr>
          <p:cNvPr id="8" name="Fußzeilenplatzhalter 7">
            <a:extLst>
              <a:ext uri="{FF2B5EF4-FFF2-40B4-BE49-F238E27FC236}">
                <a16:creationId xmlns:a16="http://schemas.microsoft.com/office/drawing/2014/main" id="{771DBB12-A3F8-F8B5-DE93-9052BD60A21A}"/>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9" name="Foliennummernplatzhalter 8">
            <a:extLst>
              <a:ext uri="{FF2B5EF4-FFF2-40B4-BE49-F238E27FC236}">
                <a16:creationId xmlns:a16="http://schemas.microsoft.com/office/drawing/2014/main" id="{64701497-0E8C-2716-CD46-8290FAB064B3}"/>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24142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D61849-A601-367E-927F-1CF431E537D4}"/>
              </a:ext>
            </a:extLst>
          </p:cNvPr>
          <p:cNvSpPr>
            <a:spLocks noGrp="1"/>
          </p:cNvSpPr>
          <p:nvPr>
            <p:ph type="title"/>
          </p:nvPr>
        </p:nvSpPr>
        <p:spPr/>
        <p:txBody>
          <a:bodyPr/>
          <a:lstStyle/>
          <a:p>
            <a:r>
              <a:rPr lang="en-US" noProof="0"/>
              <a:t>Mastertitelformat</a:t>
            </a:r>
            <a:r>
              <a:rPr lang="en-US" noProof="0" dirty="0"/>
              <a:t> </a:t>
            </a:r>
            <a:r>
              <a:rPr lang="en-US" noProof="0" dirty="0" err="1"/>
              <a:t>bearbeiten</a:t>
            </a:r>
            <a:endParaRPr lang="en-US" noProof="0" dirty="0"/>
          </a:p>
        </p:txBody>
      </p:sp>
      <p:sp>
        <p:nvSpPr>
          <p:cNvPr id="3" name="Datumsplatzhalter 2">
            <a:extLst>
              <a:ext uri="{FF2B5EF4-FFF2-40B4-BE49-F238E27FC236}">
                <a16:creationId xmlns:a16="http://schemas.microsoft.com/office/drawing/2014/main" id="{A5E1C7C9-45E5-E101-224A-10ADF1B2432E}"/>
              </a:ext>
            </a:extLst>
          </p:cNvPr>
          <p:cNvSpPr>
            <a:spLocks noGrp="1"/>
          </p:cNvSpPr>
          <p:nvPr>
            <p:ph type="dt" sz="half" idx="10"/>
          </p:nvPr>
        </p:nvSpPr>
        <p:spPr/>
        <p:txBody>
          <a:bodyPr/>
          <a:lstStyle/>
          <a:p>
            <a:fld id="{2F964898-4200-4B95-B6D6-71DEF2E6093C}" type="datetime1">
              <a:rPr lang="de-DE" smtClean="0"/>
              <a:t>08.12.2024</a:t>
            </a:fld>
            <a:endParaRPr lang="de-DE"/>
          </a:p>
        </p:txBody>
      </p:sp>
      <p:sp>
        <p:nvSpPr>
          <p:cNvPr id="4" name="Fußzeilenplatzhalter 3">
            <a:extLst>
              <a:ext uri="{FF2B5EF4-FFF2-40B4-BE49-F238E27FC236}">
                <a16:creationId xmlns:a16="http://schemas.microsoft.com/office/drawing/2014/main" id="{FC099580-0FAC-31F3-E853-C194209B2C7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E48E4BEF-9F9C-92B1-AAB4-81141FE434EF}"/>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586500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D15EE82-EC43-ADAD-C85A-7E379DB41BC0}"/>
              </a:ext>
            </a:extLst>
          </p:cNvPr>
          <p:cNvSpPr>
            <a:spLocks noGrp="1"/>
          </p:cNvSpPr>
          <p:nvPr>
            <p:ph type="dt" sz="half" idx="10"/>
          </p:nvPr>
        </p:nvSpPr>
        <p:spPr/>
        <p:txBody>
          <a:bodyPr/>
          <a:lstStyle/>
          <a:p>
            <a:fld id="{CB467EF2-116C-448B-8AB1-532C0E60B764}" type="datetime1">
              <a:rPr lang="de-DE" smtClean="0"/>
              <a:t>08.12.2024</a:t>
            </a:fld>
            <a:endParaRPr lang="de-DE"/>
          </a:p>
        </p:txBody>
      </p:sp>
      <p:sp>
        <p:nvSpPr>
          <p:cNvPr id="3" name="Fußzeilenplatzhalter 2">
            <a:extLst>
              <a:ext uri="{FF2B5EF4-FFF2-40B4-BE49-F238E27FC236}">
                <a16:creationId xmlns:a16="http://schemas.microsoft.com/office/drawing/2014/main" id="{80C47C74-B98E-18D5-D15B-DA20D9F8CBC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11F2A777-71E2-ADAE-2E4A-9F4E778A8EDE}"/>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32073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5C6647-8356-D2C3-0AEF-755C32A6ECB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E081F154-F0C6-1134-5655-132EB1C131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2DDA25AC-C83E-262A-274E-48F00B1D9F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45B8868-7F15-B159-3C1B-5D7091D364FB}"/>
              </a:ext>
            </a:extLst>
          </p:cNvPr>
          <p:cNvSpPr>
            <a:spLocks noGrp="1"/>
          </p:cNvSpPr>
          <p:nvPr>
            <p:ph type="dt" sz="half" idx="10"/>
          </p:nvPr>
        </p:nvSpPr>
        <p:spPr/>
        <p:txBody>
          <a:bodyPr/>
          <a:lstStyle/>
          <a:p>
            <a:fld id="{50214620-6457-4EF9-AE17-3F6485FC465C}" type="datetime1">
              <a:rPr lang="de-DE" smtClean="0"/>
              <a:t>08.12.2024</a:t>
            </a:fld>
            <a:endParaRPr lang="de-DE"/>
          </a:p>
        </p:txBody>
      </p:sp>
      <p:sp>
        <p:nvSpPr>
          <p:cNvPr id="6" name="Fußzeilenplatzhalter 5">
            <a:extLst>
              <a:ext uri="{FF2B5EF4-FFF2-40B4-BE49-F238E27FC236}">
                <a16:creationId xmlns:a16="http://schemas.microsoft.com/office/drawing/2014/main" id="{6C4E667A-811D-22C4-EA3D-D220345A2E0C}"/>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7" name="Foliennummernplatzhalter 6">
            <a:extLst>
              <a:ext uri="{FF2B5EF4-FFF2-40B4-BE49-F238E27FC236}">
                <a16:creationId xmlns:a16="http://schemas.microsoft.com/office/drawing/2014/main" id="{41B53B6D-C080-5BDA-EA47-7D4B6AB020E9}"/>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04769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296B10-8F07-AA17-DAB8-1F33C1A1F8A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09865EC-8B4F-8063-9C6F-C41D7BC373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a:extLst>
              <a:ext uri="{FF2B5EF4-FFF2-40B4-BE49-F238E27FC236}">
                <a16:creationId xmlns:a16="http://schemas.microsoft.com/office/drawing/2014/main" id="{518EE438-60D1-4D84-5750-5C10CA00D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9FD978F-522C-0253-5282-0FE8510C8F54}"/>
              </a:ext>
            </a:extLst>
          </p:cNvPr>
          <p:cNvSpPr>
            <a:spLocks noGrp="1"/>
          </p:cNvSpPr>
          <p:nvPr>
            <p:ph type="dt" sz="half" idx="10"/>
          </p:nvPr>
        </p:nvSpPr>
        <p:spPr/>
        <p:txBody>
          <a:bodyPr/>
          <a:lstStyle/>
          <a:p>
            <a:fld id="{7A90ED56-50BB-4888-A791-5DBCD3224CF5}" type="datetime1">
              <a:rPr lang="de-DE" smtClean="0"/>
              <a:t>08.12.2024</a:t>
            </a:fld>
            <a:endParaRPr lang="de-DE"/>
          </a:p>
        </p:txBody>
      </p:sp>
      <p:sp>
        <p:nvSpPr>
          <p:cNvPr id="6" name="Fußzeilenplatzhalter 5">
            <a:extLst>
              <a:ext uri="{FF2B5EF4-FFF2-40B4-BE49-F238E27FC236}">
                <a16:creationId xmlns:a16="http://schemas.microsoft.com/office/drawing/2014/main" id="{2FB5C604-E5E4-AD00-4D90-A0381205EC7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7" name="Foliennummernplatzhalter 6">
            <a:extLst>
              <a:ext uri="{FF2B5EF4-FFF2-40B4-BE49-F238E27FC236}">
                <a16:creationId xmlns:a16="http://schemas.microsoft.com/office/drawing/2014/main" id="{6228C36D-D068-FBC7-3C00-A09FEA477244}"/>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476153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EA927F2-41DD-245E-3E04-74972ED7BB02}"/>
              </a:ext>
            </a:extLst>
          </p:cNvPr>
          <p:cNvPicPr>
            <a:picLocks noChangeAspect="1" noChangeArrowheads="1"/>
          </p:cNvPicPr>
          <p:nvPr userDrawn="1"/>
        </p:nvPicPr>
        <p:blipFill>
          <a:blip r:embed="rId13">
            <a:alphaModFix/>
            <a:extLst>
              <a:ext uri="{28A0092B-C50C-407E-A947-70E740481C1C}">
                <a14:useLocalDpi xmlns:a14="http://schemas.microsoft.com/office/drawing/2010/main" val="0"/>
              </a:ext>
            </a:extLst>
          </a:blip>
          <a:srcRect/>
          <a:stretch>
            <a:fillRect/>
          </a:stretch>
        </p:blipFill>
        <p:spPr bwMode="auto">
          <a:xfrm>
            <a:off x="9785351" y="131430"/>
            <a:ext cx="2165348" cy="1222785"/>
          </a:xfrm>
          <a:prstGeom prst="rect">
            <a:avLst/>
          </a:prstGeom>
          <a:noFill/>
          <a:extLst>
            <a:ext uri="{909E8E84-426E-40DD-AFC4-6F175D3DCCD1}">
              <a14:hiddenFill xmlns:a14="http://schemas.microsoft.com/office/drawing/2010/main">
                <a:solidFill>
                  <a:srgbClr val="FFFFFF"/>
                </a:solidFill>
              </a14:hiddenFill>
            </a:ext>
          </a:extLst>
        </p:spPr>
      </p:pic>
      <p:sp>
        <p:nvSpPr>
          <p:cNvPr id="2" name="Titelplatzhalter 1">
            <a:extLst>
              <a:ext uri="{FF2B5EF4-FFF2-40B4-BE49-F238E27FC236}">
                <a16:creationId xmlns:a16="http://schemas.microsoft.com/office/drawing/2014/main" id="{79E31500-E401-8090-788C-D63E8198646A}"/>
              </a:ext>
            </a:extLst>
          </p:cNvPr>
          <p:cNvSpPr>
            <a:spLocks noGrp="1"/>
          </p:cNvSpPr>
          <p:nvPr>
            <p:ph type="title"/>
          </p:nvPr>
        </p:nvSpPr>
        <p:spPr>
          <a:xfrm>
            <a:off x="214086" y="122773"/>
            <a:ext cx="9425214" cy="1325563"/>
          </a:xfrm>
          <a:prstGeom prst="rect">
            <a:avLst/>
          </a:prstGeom>
        </p:spPr>
        <p:txBody>
          <a:bodyPr vert="horz" lIns="91440" tIns="45720" rIns="91440" bIns="45720" rtlCol="0" anchor="ctr">
            <a:normAutofit/>
          </a:bodyPr>
          <a:lstStyle/>
          <a:p>
            <a:r>
              <a:rPr lang="en-US" noProof="0" dirty="0" err="1"/>
              <a:t>Mastertitelformat</a:t>
            </a:r>
            <a:r>
              <a:rPr lang="en-US" noProof="0" dirty="0"/>
              <a:t> </a:t>
            </a:r>
            <a:r>
              <a:rPr lang="en-US" noProof="0" dirty="0" err="1"/>
              <a:t>bearbeiten</a:t>
            </a:r>
            <a:endParaRPr lang="en-US" noProof="0" dirty="0"/>
          </a:p>
        </p:txBody>
      </p:sp>
      <p:sp>
        <p:nvSpPr>
          <p:cNvPr id="3" name="Textplatzhalter 2">
            <a:extLst>
              <a:ext uri="{FF2B5EF4-FFF2-40B4-BE49-F238E27FC236}">
                <a16:creationId xmlns:a16="http://schemas.microsoft.com/office/drawing/2014/main" id="{0A0E0F61-5883-4AE6-29FB-58B2B75F78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Datumsplatzhalter 3">
            <a:extLst>
              <a:ext uri="{FF2B5EF4-FFF2-40B4-BE49-F238E27FC236}">
                <a16:creationId xmlns:a16="http://schemas.microsoft.com/office/drawing/2014/main" id="{A7ADA5BF-90F5-29CD-76BA-6123C3DF6373}"/>
              </a:ext>
            </a:extLst>
          </p:cNvPr>
          <p:cNvSpPr>
            <a:spLocks noGrp="1"/>
          </p:cNvSpPr>
          <p:nvPr>
            <p:ph type="dt" sz="half" idx="2"/>
          </p:nvPr>
        </p:nvSpPr>
        <p:spPr>
          <a:xfrm>
            <a:off x="10559320" y="6356350"/>
            <a:ext cx="1561407" cy="365125"/>
          </a:xfrm>
          <a:prstGeom prst="rect">
            <a:avLst/>
          </a:prstGeom>
        </p:spPr>
        <p:txBody>
          <a:bodyPr vert="horz" lIns="91440" tIns="45720" rIns="91440" bIns="45720" rtlCol="0" anchor="ctr"/>
          <a:lstStyle>
            <a:lvl1pPr algn="r">
              <a:defRPr sz="1200">
                <a:solidFill>
                  <a:schemeClr val="tx1">
                    <a:tint val="75000"/>
                  </a:schemeClr>
                </a:solidFill>
                <a:latin typeface="Nunito" pitchFamily="2" charset="0"/>
              </a:defRPr>
            </a:lvl1pPr>
          </a:lstStyle>
          <a:p>
            <a:fld id="{637435A3-DF29-4429-91F9-A4031B3E181C}" type="datetime1">
              <a:rPr lang="de-DE" smtClean="0"/>
              <a:t>08.12.2024</a:t>
            </a:fld>
            <a:endParaRPr lang="de-DE"/>
          </a:p>
        </p:txBody>
      </p:sp>
      <p:sp>
        <p:nvSpPr>
          <p:cNvPr id="5" name="Fußzeilenplatzhalter 4">
            <a:extLst>
              <a:ext uri="{FF2B5EF4-FFF2-40B4-BE49-F238E27FC236}">
                <a16:creationId xmlns:a16="http://schemas.microsoft.com/office/drawing/2014/main" id="{13FA78CF-1792-9848-1A70-7D63AFBAB333}"/>
              </a:ext>
            </a:extLst>
          </p:cNvPr>
          <p:cNvSpPr>
            <a:spLocks noGrp="1"/>
          </p:cNvSpPr>
          <p:nvPr>
            <p:ph type="ftr" sz="quarter" idx="3"/>
          </p:nvPr>
        </p:nvSpPr>
        <p:spPr>
          <a:xfrm>
            <a:off x="1854200" y="6356350"/>
            <a:ext cx="8483600" cy="365125"/>
          </a:xfrm>
          <a:prstGeom prst="rect">
            <a:avLst/>
          </a:prstGeom>
        </p:spPr>
        <p:txBody>
          <a:bodyPr vert="horz" lIns="91440" tIns="45720" rIns="91440" bIns="45720" rtlCol="0" anchor="ctr"/>
          <a:lstStyle>
            <a:lvl1pPr algn="ctr">
              <a:defRPr sz="1200">
                <a:solidFill>
                  <a:schemeClr val="tx1">
                    <a:tint val="75000"/>
                  </a:schemeClr>
                </a:solidFill>
                <a:latin typeface="Nunito" pitchFamily="2" charset="0"/>
              </a:defRPr>
            </a:lvl1p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0DC31971-41B1-3CC8-307F-6012D2E0CCFE}"/>
              </a:ext>
            </a:extLst>
          </p:cNvPr>
          <p:cNvSpPr>
            <a:spLocks noGrp="1"/>
          </p:cNvSpPr>
          <p:nvPr>
            <p:ph type="sldNum" sz="quarter" idx="4"/>
          </p:nvPr>
        </p:nvSpPr>
        <p:spPr>
          <a:xfrm>
            <a:off x="10559321" y="68262"/>
            <a:ext cx="1561407" cy="365125"/>
          </a:xfrm>
          <a:prstGeom prst="rect">
            <a:avLst/>
          </a:prstGeom>
        </p:spPr>
        <p:txBody>
          <a:bodyPr vert="horz" lIns="91440" tIns="45720" rIns="91440" bIns="45720" rtlCol="0" anchor="ctr"/>
          <a:lstStyle>
            <a:lvl1pPr algn="r">
              <a:defRPr sz="1200">
                <a:solidFill>
                  <a:schemeClr val="tx1">
                    <a:tint val="75000"/>
                  </a:schemeClr>
                </a:solidFill>
                <a:latin typeface="Nunito" pitchFamily="2" charset="0"/>
              </a:defRPr>
            </a:lvl1pPr>
          </a:lstStyle>
          <a:p>
            <a:fld id="{107AFDAB-D1F3-4178-9F69-235A4A98E3C7}" type="slidenum">
              <a:rPr lang="de-DE" smtClean="0"/>
              <a:pPr/>
              <a:t>‹Nr.›</a:t>
            </a:fld>
            <a:endParaRPr lang="de-DE"/>
          </a:p>
        </p:txBody>
      </p:sp>
      <p:sp>
        <p:nvSpPr>
          <p:cNvPr id="10" name="Rechteck 9">
            <a:extLst>
              <a:ext uri="{FF2B5EF4-FFF2-40B4-BE49-F238E27FC236}">
                <a16:creationId xmlns:a16="http://schemas.microsoft.com/office/drawing/2014/main" id="{947399E1-140B-E771-B1C8-F41563E6EC3E}"/>
              </a:ext>
            </a:extLst>
          </p:cNvPr>
          <p:cNvSpPr/>
          <p:nvPr userDrawn="1"/>
        </p:nvSpPr>
        <p:spPr>
          <a:xfrm>
            <a:off x="214086" y="0"/>
            <a:ext cx="9425214" cy="13652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37AFA527-C4C0-F9B0-8787-2A9F478E7A26}"/>
              </a:ext>
            </a:extLst>
          </p:cNvPr>
          <p:cNvSpPr/>
          <p:nvPr userDrawn="1"/>
        </p:nvSpPr>
        <p:spPr>
          <a:xfrm>
            <a:off x="214086" y="1087702"/>
            <a:ext cx="9425214" cy="5106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280490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81.png"/><Relationship Id="rId1" Type="http://schemas.openxmlformats.org/officeDocument/2006/relationships/slideLayout" Target="../slideLayouts/slideLayout6.xml"/><Relationship Id="rId4" Type="http://schemas.openxmlformats.org/officeDocument/2006/relationships/image" Target="../media/image115.png"/></Relationships>
</file>

<file path=ppt/slides/_rels/slide10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www.iiis.org/CDs2016/CD2016Spring/papers/ZA490ND.pdf" TargetMode="Externa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microsoft.com/office/2007/relationships/hdphoto" Target="../media/hdphoto7.wdp"/></Relationships>
</file>

<file path=ppt/slides/_rels/slide11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hyperlink" Target="https://www.iiis.org/CDs2016/CD2016Spring/papers/ZA490ND.pdf" TargetMode="External"/><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2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31.png"/><Relationship Id="rId7" Type="http://schemas.openxmlformats.org/officeDocument/2006/relationships/image" Target="../media/image39.png"/><Relationship Id="rId2" Type="http://schemas.openxmlformats.org/officeDocument/2006/relationships/hyperlink" Target="https://github.com/RobotWebTools/rosbridge_suite" TargetMode="Externa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4.png"/></Relationships>
</file>

<file path=ppt/slides/_rels/slide123.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133.png"/><Relationship Id="rId7" Type="http://schemas.openxmlformats.org/officeDocument/2006/relationships/slide" Target="slide120.xml"/><Relationship Id="rId2" Type="http://schemas.openxmlformats.org/officeDocument/2006/relationships/image" Target="../media/image132.png"/><Relationship Id="rId1" Type="http://schemas.openxmlformats.org/officeDocument/2006/relationships/slideLayout" Target="../slideLayouts/slideLayout6.xml"/><Relationship Id="rId6" Type="http://schemas.openxmlformats.org/officeDocument/2006/relationships/image" Target="../media/image135.png"/><Relationship Id="rId5" Type="http://schemas.openxmlformats.org/officeDocument/2006/relationships/image" Target="../media/image134.png"/><Relationship Id="rId4" Type="http://schemas.microsoft.com/office/2007/relationships/hdphoto" Target="../media/hdphoto16.wdp"/></Relationships>
</file>

<file path=ppt/slides/_rels/slide124.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420.png"/><Relationship Id="rId18" Type="http://schemas.openxmlformats.org/officeDocument/2006/relationships/slide" Target="slide123.xml"/><Relationship Id="rId3" Type="http://schemas.openxmlformats.org/officeDocument/2006/relationships/slide" Target="slide122.xml"/><Relationship Id="rId7" Type="http://schemas.openxmlformats.org/officeDocument/2006/relationships/image" Target="../media/image400.png"/><Relationship Id="rId12" Type="http://schemas.openxmlformats.org/officeDocument/2006/relationships/slide" Target="slide560.xml"/><Relationship Id="rId17" Type="http://schemas.openxmlformats.org/officeDocument/2006/relationships/image" Target="../media/image141.png"/><Relationship Id="rId2" Type="http://schemas.openxmlformats.org/officeDocument/2006/relationships/image" Target="../media/image136.png"/><Relationship Id="rId16" Type="http://schemas.openxmlformats.org/officeDocument/2006/relationships/image" Target="../media/image430.png"/><Relationship Id="rId1" Type="http://schemas.openxmlformats.org/officeDocument/2006/relationships/slideLayout" Target="../slideLayouts/slideLayout3.xml"/><Relationship Id="rId6" Type="http://schemas.openxmlformats.org/officeDocument/2006/relationships/slide" Target="slide440.xml"/><Relationship Id="rId11" Type="http://schemas.openxmlformats.org/officeDocument/2006/relationships/image" Target="../media/image139.png"/><Relationship Id="rId5" Type="http://schemas.openxmlformats.org/officeDocument/2006/relationships/image" Target="../media/image137.png"/><Relationship Id="rId15" Type="http://schemas.openxmlformats.org/officeDocument/2006/relationships/slide" Target="slide117.xml"/><Relationship Id="rId10" Type="http://schemas.openxmlformats.org/officeDocument/2006/relationships/image" Target="../media/image410.png"/><Relationship Id="rId19" Type="http://schemas.openxmlformats.org/officeDocument/2006/relationships/image" Target="../media/image440.png"/><Relationship Id="rId4" Type="http://schemas.openxmlformats.org/officeDocument/2006/relationships/image" Target="../media/image390.png"/><Relationship Id="rId9" Type="http://schemas.openxmlformats.org/officeDocument/2006/relationships/slide" Target="slide111.xml"/><Relationship Id="rId14" Type="http://schemas.openxmlformats.org/officeDocument/2006/relationships/image" Target="../media/image140.png"/></Relationships>
</file>

<file path=ppt/slides/_rels/slide125.xml.rels><?xml version="1.0" encoding="UTF-8" standalone="yes"?>
<Relationships xmlns="http://schemas.openxmlformats.org/package/2006/relationships"><Relationship Id="rId2" Type="http://schemas.openxmlformats.org/officeDocument/2006/relationships/hyperlink" Target="https://www.oreilly.com/library/view/visualizing-data/9780596514556/" TargetMode="Externa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121.png"/><Relationship Id="rId4" Type="http://schemas.openxmlformats.org/officeDocument/2006/relationships/image" Target="../media/image119.png"/></Relationships>
</file>

<file path=ppt/slides/_rels/slide127.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jpeg"/><Relationship Id="rId7" Type="http://schemas.openxmlformats.org/officeDocument/2006/relationships/image" Target="../media/image149.jpeg"/><Relationship Id="rId2" Type="http://schemas.openxmlformats.org/officeDocument/2006/relationships/image" Target="../media/image144.png"/><Relationship Id="rId1" Type="http://schemas.openxmlformats.org/officeDocument/2006/relationships/slideLayout" Target="../slideLayouts/slideLayout6.xml"/><Relationship Id="rId6" Type="http://schemas.openxmlformats.org/officeDocument/2006/relationships/image" Target="../media/image148.jpeg"/><Relationship Id="rId5" Type="http://schemas.openxmlformats.org/officeDocument/2006/relationships/image" Target="../media/image147.jpeg"/><Relationship Id="rId4" Type="http://schemas.openxmlformats.org/officeDocument/2006/relationships/image" Target="../media/image146.jpeg"/><Relationship Id="rId9" Type="http://schemas.openxmlformats.org/officeDocument/2006/relationships/image" Target="../media/image151.jpe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hyperlink" Target="https://www.ros.org/news/2014/09/ros-running-on-iss.html" TargetMode="External"/><Relationship Id="rId2" Type="http://schemas.openxmlformats.org/officeDocument/2006/relationships/image" Target="../media/image14.png"/><Relationship Id="rId1" Type="http://schemas.openxmlformats.org/officeDocument/2006/relationships/slideLayout" Target="../slideLayouts/slideLayout6.xml"/><Relationship Id="rId6" Type="http://schemas.microsoft.com/office/2007/relationships/hdphoto" Target="../media/hdphoto4.wdp"/><Relationship Id="rId11" Type="http://schemas.openxmlformats.org/officeDocument/2006/relationships/hyperlink" Target="https://aws.amazon.com/de/blogs/robotics/tag/ros/" TargetMode="External"/><Relationship Id="rId5" Type="http://schemas.openxmlformats.org/officeDocument/2006/relationships/image" Target="../media/image16.png"/><Relationship Id="rId10" Type="http://schemas.openxmlformats.org/officeDocument/2006/relationships/hyperlink" Target="https://developer.nvidia.com/isaac-ros" TargetMode="External"/><Relationship Id="rId4" Type="http://schemas.microsoft.com/office/2007/relationships/hdphoto" Target="../media/hdphoto3.wdp"/><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ros-visualization/rqt_graph" TargetMode="Externa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hyperlink" Target="https://docs.ros.org/en/foxy/How-To-Guides/Visualizing-ROS-2-Data-With-Foxglove-Studio.html" TargetMode="External"/><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hyperlink" Target="https://docs.ros.org/en/foxy/Tutorials/Advanced/Simulators/Webots/Setting-Up-Simulation-Webots-Basic.html"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4.png"/><Relationship Id="rId7"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2.png"/><Relationship Id="rId5" Type="http://schemas.openxmlformats.org/officeDocument/2006/relationships/image" Target="../media/image38.png"/><Relationship Id="rId10" Type="http://schemas.openxmlformats.org/officeDocument/2006/relationships/hyperlink" Target="https://github.com/RobotWebTools/rosbridge_suite" TargetMode="External"/><Relationship Id="rId4" Type="http://schemas.openxmlformats.org/officeDocument/2006/relationships/image" Target="../media/image37.png"/><Relationship Id="rId9" Type="http://schemas.openxmlformats.org/officeDocument/2006/relationships/hyperlink" Target="https://github.com/RobotWebTools/roslibjs"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460.png"/><Relationship Id="rId4" Type="http://schemas.openxmlformats.org/officeDocument/2006/relationships/slide" Target="slide18.xml"/></Relationships>
</file>

<file path=ppt/slides/_rels/slide4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5" Type="http://schemas.openxmlformats.org/officeDocument/2006/relationships/image" Target="../media/image66.jpg"/><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networkx.org/documentation/stable/reference/algorithms/generated/networkx.algorithms.dag.topological_generations.html" TargetMode="Externa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networkx.org/documentation/stable/reference/algorithms/generated/networkx.algorithms.dag.topological_generations.html" TargetMode="Externa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1.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microsoft.com/office/2018/10/relationships/comments" Target="../comments/modernComment_16D_D649E045.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microsoft.com/office/2018/10/relationships/comments" Target="../comments/modernComment_16E_1CB6E5DC.xml"/><Relationship Id="rId1" Type="http://schemas.openxmlformats.org/officeDocument/2006/relationships/slideLayout" Target="../slideLayouts/slideLayout6.xml"/><Relationship Id="rId5" Type="http://schemas.openxmlformats.org/officeDocument/2006/relationships/image" Target="../media/image88.png"/><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6.png"/><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5.png"/><Relationship Id="rId1" Type="http://schemas.openxmlformats.org/officeDocument/2006/relationships/slideLayout" Target="../slideLayouts/slideLayout6.xml"/><Relationship Id="rId5" Type="http://schemas.microsoft.com/office/2007/relationships/hdphoto" Target="../media/hdphoto6.wdp"/><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4.png"/><Relationship Id="rId1" Type="http://schemas.openxmlformats.org/officeDocument/2006/relationships/slideLayout" Target="../slideLayouts/slideLayout6.xml"/><Relationship Id="rId5" Type="http://schemas.openxmlformats.org/officeDocument/2006/relationships/hyperlink" Target="http://diglib.eg.org/handle/10.2312/COMPAESTH.COMPAESTH07.057-064" TargetMode="External"/><Relationship Id="rId4" Type="http://schemas.microsoft.com/office/2007/relationships/hdphoto" Target="../media/hdphoto6.wdp"/></Relationships>
</file>

<file path=ppt/slides/_rels/slide81.xml.rels><?xml version="1.0" encoding="UTF-8" standalone="yes"?>
<Relationships xmlns="http://schemas.openxmlformats.org/package/2006/relationships"><Relationship Id="rId3" Type="http://schemas.openxmlformats.org/officeDocument/2006/relationships/hyperlink" Target="http://diglib.eg.org/handle/10.2312/COMPAESTH.COMPAESTH07.057-064" TargetMode="External"/><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96.jpeg"/></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 Id="rId4" Type="http://schemas.openxmlformats.org/officeDocument/2006/relationships/image" Target="../media/image103.svg"/></Relationships>
</file>

<file path=ppt/slides/_rels/slide8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105.jpeg"/><Relationship Id="rId4" Type="http://schemas.openxmlformats.org/officeDocument/2006/relationships/image" Target="../media/image96.jpeg"/></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 Id="rId5" Type="http://schemas.openxmlformats.org/officeDocument/2006/relationships/image" Target="../media/image109.png"/><Relationship Id="rId4" Type="http://schemas.openxmlformats.org/officeDocument/2006/relationships/image" Target="../media/image108.png"/></Relationships>
</file>

<file path=ppt/slides/_rels/slide9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5" Type="http://schemas.openxmlformats.org/officeDocument/2006/relationships/image" Target="../media/image109.png"/><Relationship Id="rId4" Type="http://schemas.openxmlformats.org/officeDocument/2006/relationships/image" Target="../media/image108.png"/></Relationships>
</file>

<file path=ppt/slides/_rels/slide95.xml.rels><?xml version="1.0" encoding="UTF-8" standalone="yes"?>
<Relationships xmlns="http://schemas.openxmlformats.org/package/2006/relationships"><Relationship Id="rId3" Type="http://schemas.openxmlformats.org/officeDocument/2006/relationships/hyperlink" Target="http://lars.mec.ua.pt/public/LAR%20Projects/BinPicking/2016_RodrigoSalgueiro/LIB/ROS/icraoss09-ROS.pdfhttp:/lars.mec.ua.pt/public/LAR%20Projects/BinPicking/2016_RodrigoSalgueiro/LIB/ROS/icraoss09-ROS.pdf" TargetMode="External"/><Relationship Id="rId2" Type="http://schemas.openxmlformats.org/officeDocument/2006/relationships/hyperlink" Target="https://arxiv.org/pdf/2211.07752.pdf" TargetMode="External"/><Relationship Id="rId1" Type="http://schemas.openxmlformats.org/officeDocument/2006/relationships/slideLayout" Target="../slideLayouts/slideLayout2.xml"/><Relationship Id="rId6" Type="http://schemas.openxmlformats.org/officeDocument/2006/relationships/hyperlink" Target="https://www.bing.com/images/create" TargetMode="External"/><Relationship Id="rId5" Type="http://schemas.openxmlformats.org/officeDocument/2006/relationships/hyperlink" Target="https://www.iiis.org/CDs2016/CD2016Spring/papers/ZA490ND.pdf" TargetMode="External"/><Relationship Id="rId4" Type="http://schemas.openxmlformats.org/officeDocument/2006/relationships/hyperlink" Target="http://diglib.eg.org/handle/10.2312/COMPAESTH.COMPAESTH07.057-064"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Vector art pencil sketch image with simple and few lines and white background, little cute robot looking at and thinking about a graph structure with multiple nodes and connections between the nodes ">
            <a:extLst>
              <a:ext uri="{FF2B5EF4-FFF2-40B4-BE49-F238E27FC236}">
                <a16:creationId xmlns:a16="http://schemas.microsoft.com/office/drawing/2014/main" id="{9A32B704-9779-6998-615F-D9BA0977542C}"/>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407" t="9111" r="1407" b="11704"/>
          <a:stretch/>
        </p:blipFill>
        <p:spPr bwMode="auto">
          <a:xfrm flipH="1">
            <a:off x="0" y="0"/>
            <a:ext cx="2395929" cy="195217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677E4262-615B-F900-985C-70FBA4F7E169}"/>
              </a:ext>
            </a:extLst>
          </p:cNvPr>
          <p:cNvSpPr>
            <a:spLocks noGrp="1"/>
          </p:cNvSpPr>
          <p:nvPr>
            <p:ph type="ctrTitle"/>
          </p:nvPr>
        </p:nvSpPr>
        <p:spPr>
          <a:xfrm>
            <a:off x="1162594" y="1122363"/>
            <a:ext cx="9866812" cy="2387600"/>
          </a:xfrm>
        </p:spPr>
        <p:txBody>
          <a:bodyPr>
            <a:normAutofit fontScale="90000"/>
          </a:bodyPr>
          <a:lstStyle/>
          <a:p>
            <a:r>
              <a:rPr lang="en-US" dirty="0"/>
              <a:t>Interactive and Scalable Visualization for </a:t>
            </a:r>
            <a:br>
              <a:rPr lang="en-US" dirty="0"/>
            </a:br>
            <a:r>
              <a:rPr lang="en-US" dirty="0"/>
              <a:t>Directed Cyclic Message Graphs</a:t>
            </a:r>
          </a:p>
        </p:txBody>
      </p:sp>
      <p:sp>
        <p:nvSpPr>
          <p:cNvPr id="3" name="Untertitel 2">
            <a:extLst>
              <a:ext uri="{FF2B5EF4-FFF2-40B4-BE49-F238E27FC236}">
                <a16:creationId xmlns:a16="http://schemas.microsoft.com/office/drawing/2014/main" id="{EA9132DB-BDB3-1879-4265-25B20B59F663}"/>
              </a:ext>
            </a:extLst>
          </p:cNvPr>
          <p:cNvSpPr>
            <a:spLocks noGrp="1"/>
          </p:cNvSpPr>
          <p:nvPr>
            <p:ph type="subTitle" idx="1"/>
          </p:nvPr>
        </p:nvSpPr>
        <p:spPr>
          <a:xfrm>
            <a:off x="1458686" y="3916679"/>
            <a:ext cx="9274628" cy="2688771"/>
          </a:xfrm>
        </p:spPr>
        <p:txBody>
          <a:bodyPr>
            <a:normAutofit/>
          </a:bodyPr>
          <a:lstStyle/>
          <a:p>
            <a:r>
              <a:rPr lang="en-US" dirty="0"/>
              <a:t>… by the example of </a:t>
            </a:r>
            <a:r>
              <a:rPr lang="en-US" i="1" dirty="0"/>
              <a:t>Robot Operating System 2</a:t>
            </a:r>
            <a:r>
              <a:rPr lang="en-US" dirty="0"/>
              <a:t> Networks.</a:t>
            </a:r>
          </a:p>
          <a:p>
            <a:endParaRPr lang="en-US" dirty="0"/>
          </a:p>
          <a:p>
            <a:r>
              <a:rPr lang="en-US" dirty="0"/>
              <a:t>Valentin Schröter   </a:t>
            </a:r>
            <a:r>
              <a:rPr lang="en-US" sz="2800" dirty="0">
                <a:latin typeface="Lato Light" panose="020F0302020204030203" pitchFamily="34" charset="0"/>
              </a:rPr>
              <a:t>|</a:t>
            </a:r>
            <a:r>
              <a:rPr lang="en-US" dirty="0"/>
              <a:t>   Supervisor: Willy Scheibel</a:t>
            </a:r>
          </a:p>
          <a:p>
            <a:r>
              <a:rPr lang="en-US" dirty="0"/>
              <a:t>Start / Interim Presentation of the Master’s Thesis</a:t>
            </a:r>
          </a:p>
        </p:txBody>
      </p:sp>
    </p:spTree>
    <p:extLst>
      <p:ext uri="{BB962C8B-B14F-4D97-AF65-F5344CB8AC3E}">
        <p14:creationId xmlns:p14="http://schemas.microsoft.com/office/powerpoint/2010/main" val="3442664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DA689E95-F075-980D-9E58-83A213FD4714}"/>
              </a:ext>
            </a:extLst>
          </p:cNvPr>
          <p:cNvSpPr>
            <a:spLocks noGrp="1"/>
          </p:cNvSpPr>
          <p:nvPr>
            <p:ph type="title"/>
          </p:nvPr>
        </p:nvSpPr>
        <p:spPr/>
        <p:txBody>
          <a:bodyPr/>
          <a:lstStyle/>
          <a:p>
            <a:r>
              <a:rPr lang="de-DE" dirty="0"/>
              <a:t>26-node System</a:t>
            </a:r>
            <a:endParaRPr lang="en-US" dirty="0"/>
          </a:p>
        </p:txBody>
      </p:sp>
      <p:sp>
        <p:nvSpPr>
          <p:cNvPr id="2" name="Datumsplatzhalter 1">
            <a:extLst>
              <a:ext uri="{FF2B5EF4-FFF2-40B4-BE49-F238E27FC236}">
                <a16:creationId xmlns:a16="http://schemas.microsoft.com/office/drawing/2014/main" id="{4F0C55D9-8EF7-2810-F5F0-4D38A3B5DED6}"/>
              </a:ext>
            </a:extLst>
          </p:cNvPr>
          <p:cNvSpPr>
            <a:spLocks noGrp="1"/>
          </p:cNvSpPr>
          <p:nvPr>
            <p:ph type="dt" sz="half" idx="10"/>
          </p:nvPr>
        </p:nvSpPr>
        <p:spPr/>
        <p:txBody>
          <a:bodyPr/>
          <a:lstStyle/>
          <a:p>
            <a:fld id="{CB467EF2-116C-448B-8AB1-532C0E60B764}" type="datetime1">
              <a:rPr lang="de-DE" smtClean="0"/>
              <a:t>08.12.2024</a:t>
            </a:fld>
            <a:endParaRPr lang="de-DE"/>
          </a:p>
        </p:txBody>
      </p:sp>
      <p:sp>
        <p:nvSpPr>
          <p:cNvPr id="3" name="Fußzeilenplatzhalter 2">
            <a:extLst>
              <a:ext uri="{FF2B5EF4-FFF2-40B4-BE49-F238E27FC236}">
                <a16:creationId xmlns:a16="http://schemas.microsoft.com/office/drawing/2014/main" id="{2D378E61-C14C-206E-7308-BE395C792B0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818FE6C0-DF47-1564-5621-8DEF81F05007}"/>
              </a:ext>
            </a:extLst>
          </p:cNvPr>
          <p:cNvSpPr>
            <a:spLocks noGrp="1"/>
          </p:cNvSpPr>
          <p:nvPr>
            <p:ph type="sldNum" sz="quarter" idx="12"/>
          </p:nvPr>
        </p:nvSpPr>
        <p:spPr/>
        <p:txBody>
          <a:bodyPr/>
          <a:lstStyle/>
          <a:p>
            <a:fld id="{107AFDAB-D1F3-4178-9F69-235A4A98E3C7}" type="slidenum">
              <a:rPr lang="de-DE" smtClean="0"/>
              <a:t>10</a:t>
            </a:fld>
            <a:endParaRPr lang="de-DE"/>
          </a:p>
        </p:txBody>
      </p:sp>
      <p:pic>
        <p:nvPicPr>
          <p:cNvPr id="6" name="Grafik 5">
            <a:extLst>
              <a:ext uri="{FF2B5EF4-FFF2-40B4-BE49-F238E27FC236}">
                <a16:creationId xmlns:a16="http://schemas.microsoft.com/office/drawing/2014/main" id="{FFF8B926-2AAD-FABD-BC7D-B2447DB63BBF}"/>
              </a:ext>
            </a:extLst>
          </p:cNvPr>
          <p:cNvPicPr>
            <a:picLocks noChangeAspect="1"/>
          </p:cNvPicPr>
          <p:nvPr/>
        </p:nvPicPr>
        <p:blipFill>
          <a:blip r:embed="rId2"/>
          <a:stretch>
            <a:fillRect/>
          </a:stretch>
        </p:blipFill>
        <p:spPr>
          <a:xfrm>
            <a:off x="214086" y="1260583"/>
            <a:ext cx="8591372" cy="2955817"/>
          </a:xfrm>
          <a:prstGeom prst="rect">
            <a:avLst/>
          </a:prstGeom>
        </p:spPr>
      </p:pic>
      <p:pic>
        <p:nvPicPr>
          <p:cNvPr id="8" name="Grafik 7">
            <a:extLst>
              <a:ext uri="{FF2B5EF4-FFF2-40B4-BE49-F238E27FC236}">
                <a16:creationId xmlns:a16="http://schemas.microsoft.com/office/drawing/2014/main" id="{0ABD4D5B-9264-012C-6A0B-1B2EA76AE58D}"/>
              </a:ext>
            </a:extLst>
          </p:cNvPr>
          <p:cNvPicPr>
            <a:picLocks noChangeAspect="1"/>
          </p:cNvPicPr>
          <p:nvPr/>
        </p:nvPicPr>
        <p:blipFill>
          <a:blip r:embed="rId3"/>
          <a:stretch>
            <a:fillRect/>
          </a:stretch>
        </p:blipFill>
        <p:spPr>
          <a:xfrm>
            <a:off x="9540644" y="1512878"/>
            <a:ext cx="2219556" cy="5208597"/>
          </a:xfrm>
          <a:prstGeom prst="rect">
            <a:avLst/>
          </a:prstGeom>
        </p:spPr>
      </p:pic>
      <p:pic>
        <p:nvPicPr>
          <p:cNvPr id="10" name="Grafik 9">
            <a:extLst>
              <a:ext uri="{FF2B5EF4-FFF2-40B4-BE49-F238E27FC236}">
                <a16:creationId xmlns:a16="http://schemas.microsoft.com/office/drawing/2014/main" id="{502697D8-E0A0-9E8F-6D6B-5532986E5517}"/>
              </a:ext>
            </a:extLst>
          </p:cNvPr>
          <p:cNvPicPr>
            <a:picLocks noChangeAspect="1"/>
          </p:cNvPicPr>
          <p:nvPr/>
        </p:nvPicPr>
        <p:blipFill>
          <a:blip r:embed="rId4"/>
          <a:stretch>
            <a:fillRect/>
          </a:stretch>
        </p:blipFill>
        <p:spPr>
          <a:xfrm>
            <a:off x="71273" y="3215322"/>
            <a:ext cx="4054575" cy="3323590"/>
          </a:xfrm>
          <a:prstGeom prst="rect">
            <a:avLst/>
          </a:prstGeom>
        </p:spPr>
      </p:pic>
    </p:spTree>
    <p:extLst>
      <p:ext uri="{BB962C8B-B14F-4D97-AF65-F5344CB8AC3E}">
        <p14:creationId xmlns:p14="http://schemas.microsoft.com/office/powerpoint/2010/main" val="28910180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Brief consideration of the requests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BAE1983F-DF02-4123-B41E-6D1008A54292}" type="datetime1">
              <a:rPr lang="de-DE" smtClean="0"/>
              <a:t>08.12.2024</a:t>
            </a:fld>
            <a:endParaRPr lang="de-DE"/>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100</a:t>
            </a:fld>
            <a:endParaRPr lang="de-DE"/>
          </a:p>
        </p:txBody>
      </p:sp>
      <p:sp>
        <p:nvSpPr>
          <p:cNvPr id="6" name="Rechteck 5">
            <a:extLst>
              <a:ext uri="{FF2B5EF4-FFF2-40B4-BE49-F238E27FC236}">
                <a16:creationId xmlns:a16="http://schemas.microsoft.com/office/drawing/2014/main" id="{371E20FE-ADCA-11BA-3DCE-E03898DBEE47}"/>
              </a:ext>
            </a:extLst>
          </p:cNvPr>
          <p:cNvSpPr/>
          <p:nvPr/>
        </p:nvSpPr>
        <p:spPr>
          <a:xfrm>
            <a:off x="7528772" y="1629446"/>
            <a:ext cx="1280160" cy="4424219"/>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7" name="Rechteck 6">
            <a:extLst>
              <a:ext uri="{FF2B5EF4-FFF2-40B4-BE49-F238E27FC236}">
                <a16:creationId xmlns:a16="http://schemas.microsoft.com/office/drawing/2014/main" id="{51D2AC0D-F5DB-3A60-E48A-E335C52E75CD}"/>
              </a:ext>
            </a:extLst>
          </p:cNvPr>
          <p:cNvSpPr/>
          <p:nvPr/>
        </p:nvSpPr>
        <p:spPr>
          <a:xfrm>
            <a:off x="266909" y="1527847"/>
            <a:ext cx="1280160" cy="4424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pic>
        <p:nvPicPr>
          <p:cNvPr id="1026" name="Picture 2" descr="Vector art pencil sketch image with simple and few lines and white background, little cute robot pointing try to lift some too heavy weights but struggeling to succeed, sweating and puffing heavily">
            <a:extLst>
              <a:ext uri="{FF2B5EF4-FFF2-40B4-BE49-F238E27FC236}">
                <a16:creationId xmlns:a16="http://schemas.microsoft.com/office/drawing/2014/main" id="{4880DA47-5AD3-D815-C9A4-666E1C199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0226" y="4337466"/>
            <a:ext cx="1501776" cy="1501776"/>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a:extLst>
              <a:ext uri="{FF2B5EF4-FFF2-40B4-BE49-F238E27FC236}">
                <a16:creationId xmlns:a16="http://schemas.microsoft.com/office/drawing/2014/main" id="{17C43093-F13E-CCA2-A10D-97949319C1BF}"/>
              </a:ext>
            </a:extLst>
          </p:cNvPr>
          <p:cNvSpPr txBox="1"/>
          <p:nvPr/>
        </p:nvSpPr>
        <p:spPr>
          <a:xfrm>
            <a:off x="1675974" y="1938444"/>
            <a:ext cx="5723893" cy="2246769"/>
          </a:xfrm>
          <a:prstGeom prst="rect">
            <a:avLst/>
          </a:prstGeom>
          <a:noFill/>
          <a:effectLst/>
        </p:spPr>
        <p:txBody>
          <a:bodyPr wrap="square">
            <a:spAutoFit/>
          </a:bodyPr>
          <a:lstStyle/>
          <a:p>
            <a:r>
              <a:rPr lang="en-US" sz="1400" b="0" dirty="0">
                <a:solidFill>
                  <a:srgbClr val="7A3E9D"/>
                </a:solidFill>
                <a:effectLst/>
                <a:latin typeface="Consolas" panose="020B0609020204030204" pitchFamily="49" charset="0"/>
              </a:rPr>
              <a:t>def</a:t>
            </a:r>
            <a:r>
              <a:rPr lang="en-US" sz="1400" b="0" dirty="0">
                <a:solidFill>
                  <a:srgbClr val="333333"/>
                </a:solidFill>
                <a:effectLst/>
                <a:latin typeface="Consolas" panose="020B0609020204030204" pitchFamily="49" charset="0"/>
              </a:rPr>
              <a:t> </a:t>
            </a:r>
            <a:r>
              <a:rPr lang="en-US" sz="1400" b="1" dirty="0" err="1">
                <a:solidFill>
                  <a:srgbClr val="AA3731"/>
                </a:solidFill>
                <a:effectLst/>
                <a:latin typeface="Consolas" panose="020B0609020204030204" pitchFamily="49" charset="0"/>
              </a:rPr>
              <a:t>get_system_information</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i="1" dirty="0">
                <a:solidFill>
                  <a:srgbClr val="AAAAAA"/>
                </a:solidFill>
                <a:effectLst/>
                <a:latin typeface="Consolas" panose="020B0609020204030204" pitchFamily="49" charset="0"/>
              </a:rPr>
              <a:t># Get all ROS nodes in the system</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nodes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request_all_nodes</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br>
              <a:rPr lang="en-US" sz="1400" b="0" dirty="0">
                <a:solidFill>
                  <a:srgbClr val="333333"/>
                </a:solidFill>
                <a:effectLst/>
                <a:latin typeface="Consolas" panose="020B0609020204030204" pitchFamily="49" charset="0"/>
              </a:rPr>
            </a:br>
            <a:r>
              <a:rPr lang="en-US" sz="1400" b="0" dirty="0">
                <a:solidFill>
                  <a:srgbClr val="333333"/>
                </a:solidFill>
                <a:effectLst/>
                <a:latin typeface="Consolas" panose="020B0609020204030204" pitchFamily="49" charset="0"/>
              </a:rPr>
              <a:t>    </a:t>
            </a:r>
            <a:r>
              <a:rPr lang="en-US" sz="1400" b="0" i="1" dirty="0">
                <a:solidFill>
                  <a:srgbClr val="AAAAAA"/>
                </a:solidFill>
                <a:effectLst/>
                <a:latin typeface="Consolas" panose="020B0609020204030204" pitchFamily="49" charset="0"/>
              </a:rPr>
              <a:t># Get the specific information for each ROS node</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dirty="0">
                <a:solidFill>
                  <a:srgbClr val="4B69C6"/>
                </a:solidFill>
                <a:effectLst/>
                <a:latin typeface="Consolas" panose="020B0609020204030204" pitchFamily="49" charset="0"/>
              </a:rPr>
              <a:t>for</a:t>
            </a:r>
            <a:r>
              <a:rPr lang="en-US" sz="1400" b="0" dirty="0">
                <a:solidFill>
                  <a:srgbClr val="333333"/>
                </a:solidFill>
                <a:effectLst/>
                <a:latin typeface="Consolas" panose="020B0609020204030204" pitchFamily="49" charset="0"/>
              </a:rPr>
              <a:t> node </a:t>
            </a:r>
            <a:r>
              <a:rPr lang="en-US" sz="1400" b="0" dirty="0">
                <a:solidFill>
                  <a:srgbClr val="4B69C6"/>
                </a:solidFill>
                <a:effectLst/>
                <a:latin typeface="Consolas" panose="020B0609020204030204" pitchFamily="49" charset="0"/>
              </a:rPr>
              <a:t>in</a:t>
            </a:r>
            <a:r>
              <a:rPr lang="en-US" sz="1400" b="0" dirty="0">
                <a:solidFill>
                  <a:srgbClr val="333333"/>
                </a:solidFill>
                <a:effectLst/>
                <a:latin typeface="Consolas" panose="020B0609020204030204" pitchFamily="49" charset="0"/>
              </a:rPr>
              <a:t> nodes</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node</a:t>
            </a:r>
            <a:r>
              <a:rPr lang="en-US" sz="1400" b="0" dirty="0" err="1">
                <a:solidFill>
                  <a:srgbClr val="777777"/>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publishers</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request_all_publishers</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node</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node</a:t>
            </a:r>
            <a:r>
              <a:rPr lang="en-US" sz="1400" b="0" dirty="0" err="1">
                <a:solidFill>
                  <a:srgbClr val="777777"/>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subscribers</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request_all_subscribers</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node</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node</a:t>
            </a:r>
            <a:r>
              <a:rPr lang="en-US" sz="1400" b="0" dirty="0" err="1">
                <a:solidFill>
                  <a:srgbClr val="777777"/>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services</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request_all_services</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node</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a:p>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node</a:t>
            </a:r>
            <a:r>
              <a:rPr lang="en-US" sz="1400" b="0" dirty="0" err="1">
                <a:solidFill>
                  <a:srgbClr val="777777"/>
                </a:solidFill>
                <a:effectLst/>
                <a:latin typeface="Consolas" panose="020B0609020204030204" pitchFamily="49" charset="0"/>
              </a:rPr>
              <a:t>.</a:t>
            </a:r>
            <a:r>
              <a:rPr lang="en-US" sz="1400" b="0" dirty="0" err="1">
                <a:solidFill>
                  <a:srgbClr val="333333"/>
                </a:solidFill>
                <a:effectLst/>
                <a:latin typeface="Consolas" panose="020B0609020204030204" pitchFamily="49" charset="0"/>
              </a:rPr>
              <a:t>clients</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333333"/>
                </a:solidFill>
                <a:effectLst/>
                <a:latin typeface="Consolas" panose="020B0609020204030204" pitchFamily="49" charset="0"/>
              </a:rPr>
              <a:t>request_all_clients</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node</a:t>
            </a:r>
            <a:r>
              <a:rPr lang="en-US" sz="1400" b="0" dirty="0">
                <a:solidFill>
                  <a:srgbClr val="777777"/>
                </a:solidFill>
                <a:effectLst/>
                <a:latin typeface="Consolas" panose="020B0609020204030204" pitchFamily="49" charset="0"/>
              </a:rPr>
              <a:t>)</a:t>
            </a:r>
            <a:endParaRPr lang="en-US" sz="1400" b="0" dirty="0">
              <a:solidFill>
                <a:srgbClr val="333333"/>
              </a:solidFill>
              <a:effectLst/>
              <a:latin typeface="Consolas" panose="020B0609020204030204" pitchFamily="49" charset="0"/>
            </a:endParaRPr>
          </a:p>
        </p:txBody>
      </p:sp>
      <p:sp>
        <p:nvSpPr>
          <p:cNvPr id="33" name="Pfeil: nach links und rechts 32">
            <a:extLst>
              <a:ext uri="{FF2B5EF4-FFF2-40B4-BE49-F238E27FC236}">
                <a16:creationId xmlns:a16="http://schemas.microsoft.com/office/drawing/2014/main" id="{E476D901-5E53-A881-FDBA-E9FE5CC186C9}"/>
              </a:ext>
            </a:extLst>
          </p:cNvPr>
          <p:cNvSpPr/>
          <p:nvPr/>
        </p:nvSpPr>
        <p:spPr>
          <a:xfrm>
            <a:off x="1675975" y="1588461"/>
            <a:ext cx="572389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 name="Textfeld 33">
            <a:extLst>
              <a:ext uri="{FF2B5EF4-FFF2-40B4-BE49-F238E27FC236}">
                <a16:creationId xmlns:a16="http://schemas.microsoft.com/office/drawing/2014/main" id="{EFA36CE6-7579-BD1F-6971-E877966283B3}"/>
              </a:ext>
            </a:extLst>
          </p:cNvPr>
          <p:cNvSpPr txBox="1"/>
          <p:nvPr/>
        </p:nvSpPr>
        <p:spPr>
          <a:xfrm>
            <a:off x="2896340" y="4778835"/>
            <a:ext cx="2932960" cy="400110"/>
          </a:xfrm>
          <a:prstGeom prst="rect">
            <a:avLst/>
          </a:prstGeom>
          <a:noFill/>
        </p:spPr>
        <p:txBody>
          <a:bodyPr wrap="square" rtlCol="0">
            <a:spAutoFit/>
          </a:bodyPr>
          <a:lstStyle/>
          <a:p>
            <a:pPr algn="ctr"/>
            <a:r>
              <a:rPr lang="en-US" sz="2000" dirty="0">
                <a:sym typeface="Wingdings" panose="05000000000000000000" pitchFamily="2" charset="2"/>
              </a:rPr>
              <a:t> (1 + 4*n) requests</a:t>
            </a:r>
            <a:endParaRPr lang="en-US" sz="2000" dirty="0"/>
          </a:p>
        </p:txBody>
      </p:sp>
      <p:sp>
        <p:nvSpPr>
          <p:cNvPr id="35" name="Textfeld 34">
            <a:extLst>
              <a:ext uri="{FF2B5EF4-FFF2-40B4-BE49-F238E27FC236}">
                <a16:creationId xmlns:a16="http://schemas.microsoft.com/office/drawing/2014/main" id="{D207FDF6-678D-97F7-ED4E-3D5F12A3A75E}"/>
              </a:ext>
            </a:extLst>
          </p:cNvPr>
          <p:cNvSpPr txBox="1"/>
          <p:nvPr/>
        </p:nvSpPr>
        <p:spPr>
          <a:xfrm>
            <a:off x="8937837" y="2054421"/>
            <a:ext cx="2486555" cy="1631216"/>
          </a:xfrm>
          <a:prstGeom prst="rect">
            <a:avLst/>
          </a:prstGeom>
          <a:noFill/>
        </p:spPr>
        <p:txBody>
          <a:bodyPr wrap="square" rtlCol="0">
            <a:spAutoFit/>
          </a:bodyPr>
          <a:lstStyle/>
          <a:p>
            <a:pPr algn="ctr"/>
            <a:r>
              <a:rPr lang="de-DE" sz="2000" b="1" dirty="0">
                <a:solidFill>
                  <a:srgbClr val="C00000"/>
                </a:solidFill>
              </a:rPr>
              <a:t>Problem</a:t>
            </a:r>
            <a:r>
              <a:rPr lang="de-DE" sz="2000" dirty="0"/>
              <a:t>:</a:t>
            </a:r>
          </a:p>
          <a:p>
            <a:pPr algn="ctr"/>
            <a:r>
              <a:rPr lang="de-DE" sz="2000" dirty="0"/>
              <a:t>ROS-Bridge </a:t>
            </a:r>
            <a:r>
              <a:rPr lang="de-DE" sz="2000" dirty="0" err="1"/>
              <a:t>struggeling</a:t>
            </a:r>
            <a:r>
              <a:rPr lang="de-DE" sz="2000" dirty="0"/>
              <a:t> </a:t>
            </a:r>
            <a:r>
              <a:rPr lang="de-DE" sz="2000" dirty="0" err="1"/>
              <a:t>with</a:t>
            </a:r>
            <a:r>
              <a:rPr lang="de-DE" sz="2000" dirty="0"/>
              <a:t> </a:t>
            </a:r>
            <a:r>
              <a:rPr lang="de-DE" sz="2000" dirty="0" err="1"/>
              <a:t>more</a:t>
            </a:r>
            <a:r>
              <a:rPr lang="de-DE" sz="2000" dirty="0"/>
              <a:t> </a:t>
            </a:r>
            <a:r>
              <a:rPr lang="de-DE" sz="2000" dirty="0" err="1"/>
              <a:t>than</a:t>
            </a:r>
            <a:r>
              <a:rPr lang="de-DE" sz="2000" dirty="0"/>
              <a:t> </a:t>
            </a:r>
            <a:r>
              <a:rPr lang="de-DE" sz="2000" b="1" dirty="0"/>
              <a:t>10</a:t>
            </a:r>
            <a:r>
              <a:rPr lang="de-DE" sz="2000" dirty="0"/>
              <a:t> </a:t>
            </a:r>
            <a:r>
              <a:rPr lang="de-DE" sz="2000" dirty="0" err="1"/>
              <a:t>requests</a:t>
            </a:r>
            <a:r>
              <a:rPr lang="de-DE" sz="2000" dirty="0"/>
              <a:t> at </a:t>
            </a:r>
            <a:r>
              <a:rPr lang="de-DE" sz="2000" dirty="0" err="1"/>
              <a:t>once</a:t>
            </a:r>
            <a:r>
              <a:rPr lang="de-DE" sz="2000" dirty="0"/>
              <a:t>…</a:t>
            </a:r>
            <a:endParaRPr lang="en-US" sz="2000" dirty="0"/>
          </a:p>
        </p:txBody>
      </p:sp>
      <p:sp>
        <p:nvSpPr>
          <p:cNvPr id="8" name="Fußzeilenplatzhalter 7">
            <a:extLst>
              <a:ext uri="{FF2B5EF4-FFF2-40B4-BE49-F238E27FC236}">
                <a16:creationId xmlns:a16="http://schemas.microsoft.com/office/drawing/2014/main" id="{9FAD093C-D92A-B249-AE9B-B28523C7978E}"/>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83277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dirty="0"/>
              <a:t>Flow Sorting</a:t>
            </a:r>
          </a:p>
        </p:txBody>
      </p:sp>
      <p:sp>
        <p:nvSpPr>
          <p:cNvPr id="3" name="Datumsplatzhalter 2">
            <a:extLst>
              <a:ext uri="{FF2B5EF4-FFF2-40B4-BE49-F238E27FC236}">
                <a16:creationId xmlns:a16="http://schemas.microsoft.com/office/drawing/2014/main" id="{0BBC1624-8271-5763-F814-D7A277F83ABF}"/>
              </a:ext>
            </a:extLst>
          </p:cNvPr>
          <p:cNvSpPr>
            <a:spLocks noGrp="1"/>
          </p:cNvSpPr>
          <p:nvPr>
            <p:ph type="dt" sz="half" idx="10"/>
          </p:nvPr>
        </p:nvSpPr>
        <p:spPr/>
        <p:txBody>
          <a:bodyPr/>
          <a:lstStyle/>
          <a:p>
            <a:fld id="{4F416DD4-9ABE-4F7B-9311-35DF943DA08C}" type="datetime1">
              <a:rPr lang="de-DE" smtClean="0"/>
              <a:t>08.12.2024</a:t>
            </a:fld>
            <a:endParaRPr lang="en-US" dirty="0"/>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smtClean="0"/>
              <a:t>101</a:t>
            </a:fld>
            <a:endParaRPr lang="en-US" dirty="0"/>
          </a:p>
        </p:txBody>
      </p:sp>
      <p:pic>
        <p:nvPicPr>
          <p:cNvPr id="7" name="Grafik 6">
            <a:extLst>
              <a:ext uri="{FF2B5EF4-FFF2-40B4-BE49-F238E27FC236}">
                <a16:creationId xmlns:a16="http://schemas.microsoft.com/office/drawing/2014/main" id="{3C90D745-78FD-D36E-954E-16F4941447A6}"/>
              </a:ext>
            </a:extLst>
          </p:cNvPr>
          <p:cNvPicPr>
            <a:picLocks noChangeAspect="1"/>
          </p:cNvPicPr>
          <p:nvPr/>
        </p:nvPicPr>
        <p:blipFill rotWithShape="1">
          <a:blip r:embed="rId2"/>
          <a:srcRect l="2219" r="7253"/>
          <a:stretch/>
        </p:blipFill>
        <p:spPr>
          <a:xfrm>
            <a:off x="157796" y="1139026"/>
            <a:ext cx="7336212" cy="5148551"/>
          </a:xfrm>
          <a:prstGeom prst="rect">
            <a:avLst/>
          </a:prstGeom>
        </p:spPr>
      </p:pic>
      <p:sp>
        <p:nvSpPr>
          <p:cNvPr id="8" name="Textfeld 7">
            <a:extLst>
              <a:ext uri="{FF2B5EF4-FFF2-40B4-BE49-F238E27FC236}">
                <a16:creationId xmlns:a16="http://schemas.microsoft.com/office/drawing/2014/main" id="{F81C9639-D90C-F55B-B6C6-DCF306C49769}"/>
              </a:ext>
            </a:extLst>
          </p:cNvPr>
          <p:cNvSpPr txBox="1"/>
          <p:nvPr/>
        </p:nvSpPr>
        <p:spPr>
          <a:xfrm>
            <a:off x="7992272" y="2473018"/>
            <a:ext cx="3434919" cy="1323439"/>
          </a:xfrm>
          <a:prstGeom prst="rect">
            <a:avLst/>
          </a:prstGeom>
          <a:noFill/>
        </p:spPr>
        <p:txBody>
          <a:bodyPr wrap="square" rtlCol="0">
            <a:spAutoFit/>
          </a:bodyPr>
          <a:lstStyle>
            <a:defPPr>
              <a:defRPr lang="de-DE"/>
            </a:defPPr>
            <a:lvl1pPr>
              <a:defRPr sz="2400" b="1"/>
            </a:lvl1pPr>
          </a:lstStyle>
          <a:p>
            <a:pPr algn="ctr"/>
            <a:r>
              <a:rPr lang="en-US" sz="2000" b="0" dirty="0"/>
              <a:t>When linearizing the topological generations, neighboring nodes are not considered…</a:t>
            </a:r>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dirty="0"/>
              <a:t>Solution: </a:t>
            </a:r>
            <a:r>
              <a:rPr lang="en-US" sz="2000" u="sng" dirty="0"/>
              <a:t>Flow Sorting</a:t>
            </a:r>
          </a:p>
          <a:p>
            <a:pPr algn="ctr"/>
            <a:r>
              <a:rPr lang="en-US" sz="2000" b="0" dirty="0"/>
              <a:t>==</a:t>
            </a:r>
          </a:p>
          <a:p>
            <a:pPr algn="ctr"/>
            <a:r>
              <a:rPr lang="en-US" sz="2000" b="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157796" y="1142912"/>
            <a:ext cx="2568470" cy="646986"/>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dirty="0"/>
              <a:t>Linearized topological generations</a:t>
            </a:r>
          </a:p>
        </p:txBody>
      </p:sp>
      <p:sp>
        <p:nvSpPr>
          <p:cNvPr id="11" name="Pfeil: nach rechts 10">
            <a:extLst>
              <a:ext uri="{FF2B5EF4-FFF2-40B4-BE49-F238E27FC236}">
                <a16:creationId xmlns:a16="http://schemas.microsoft.com/office/drawing/2014/main" id="{B229018C-6861-C629-C346-71AB01A43967}"/>
              </a:ext>
            </a:extLst>
          </p:cNvPr>
          <p:cNvSpPr/>
          <p:nvPr/>
        </p:nvSpPr>
        <p:spPr>
          <a:xfrm rot="10588609">
            <a:off x="7504441" y="1195243"/>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2" name="Pfeil: nach rechts 11">
            <a:extLst>
              <a:ext uri="{FF2B5EF4-FFF2-40B4-BE49-F238E27FC236}">
                <a16:creationId xmlns:a16="http://schemas.microsoft.com/office/drawing/2014/main" id="{F118D89C-078F-7E66-06BD-CEC364933AB7}"/>
              </a:ext>
            </a:extLst>
          </p:cNvPr>
          <p:cNvSpPr/>
          <p:nvPr/>
        </p:nvSpPr>
        <p:spPr>
          <a:xfrm rot="10236168">
            <a:off x="7509411" y="1677982"/>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feld 12">
            <a:extLst>
              <a:ext uri="{FF2B5EF4-FFF2-40B4-BE49-F238E27FC236}">
                <a16:creationId xmlns:a16="http://schemas.microsoft.com/office/drawing/2014/main" id="{073362BC-293D-686E-3E53-3CAE8734E271}"/>
              </a:ext>
            </a:extLst>
          </p:cNvPr>
          <p:cNvSpPr txBox="1"/>
          <p:nvPr/>
        </p:nvSpPr>
        <p:spPr>
          <a:xfrm>
            <a:off x="8001003" y="1170398"/>
            <a:ext cx="1019831" cy="261610"/>
          </a:xfrm>
          <a:prstGeom prst="rect">
            <a:avLst/>
          </a:prstGeom>
          <a:noFill/>
        </p:spPr>
        <p:txBody>
          <a:bodyPr wrap="none" rtlCol="0">
            <a:spAutoFit/>
          </a:bodyPr>
          <a:lstStyle>
            <a:defPPr>
              <a:defRPr lang="de-DE"/>
            </a:defPPr>
            <a:lvl1pPr>
              <a:defRPr sz="2400" b="1"/>
            </a:lvl1pPr>
          </a:lstStyle>
          <a:p>
            <a:pPr algn="ctr"/>
            <a:r>
              <a:rPr lang="en-US" sz="1100" b="0" dirty="0"/>
              <a:t>1. generation</a:t>
            </a:r>
          </a:p>
        </p:txBody>
      </p:sp>
      <p:sp>
        <p:nvSpPr>
          <p:cNvPr id="14" name="Textfeld 13">
            <a:extLst>
              <a:ext uri="{FF2B5EF4-FFF2-40B4-BE49-F238E27FC236}">
                <a16:creationId xmlns:a16="http://schemas.microsoft.com/office/drawing/2014/main" id="{EC74A6DD-85F3-B1A8-C9A3-3DAB877701FF}"/>
              </a:ext>
            </a:extLst>
          </p:cNvPr>
          <p:cNvSpPr txBox="1"/>
          <p:nvPr/>
        </p:nvSpPr>
        <p:spPr>
          <a:xfrm>
            <a:off x="7952642" y="1625016"/>
            <a:ext cx="1019831" cy="261610"/>
          </a:xfrm>
          <a:prstGeom prst="rect">
            <a:avLst/>
          </a:prstGeom>
          <a:noFill/>
        </p:spPr>
        <p:txBody>
          <a:bodyPr wrap="none" rtlCol="0">
            <a:spAutoFit/>
          </a:bodyPr>
          <a:lstStyle>
            <a:defPPr>
              <a:defRPr lang="de-DE"/>
            </a:defPPr>
            <a:lvl1pPr>
              <a:defRPr sz="2400" b="1"/>
            </a:lvl1pPr>
          </a:lstStyle>
          <a:p>
            <a:pPr algn="ctr"/>
            <a:r>
              <a:rPr lang="en-US" sz="1100" b="0" dirty="0"/>
              <a:t>1. generation</a:t>
            </a:r>
          </a:p>
        </p:txBody>
      </p:sp>
      <p:sp>
        <p:nvSpPr>
          <p:cNvPr id="6" name="Fußzeilenplatzhalter 5">
            <a:extLst>
              <a:ext uri="{FF2B5EF4-FFF2-40B4-BE49-F238E27FC236}">
                <a16:creationId xmlns:a16="http://schemas.microsoft.com/office/drawing/2014/main" id="{B5CB91F5-BC27-45D6-B104-BE815EF4378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276148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de-DE" dirty="0"/>
              <a:t>Flow </a:t>
            </a:r>
            <a:r>
              <a:rPr lang="de-DE" dirty="0" err="1"/>
              <a:t>sorting</a:t>
            </a:r>
            <a:endParaRPr lang="en-US" dirty="0"/>
          </a:p>
        </p:txBody>
      </p:sp>
      <p:sp>
        <p:nvSpPr>
          <p:cNvPr id="3" name="Datumsplatzhalter 2">
            <a:extLst>
              <a:ext uri="{FF2B5EF4-FFF2-40B4-BE49-F238E27FC236}">
                <a16:creationId xmlns:a16="http://schemas.microsoft.com/office/drawing/2014/main" id="{0BBC1624-8271-5763-F814-D7A277F83ABF}"/>
              </a:ext>
            </a:extLst>
          </p:cNvPr>
          <p:cNvSpPr>
            <a:spLocks noGrp="1"/>
          </p:cNvSpPr>
          <p:nvPr>
            <p:ph type="dt" sz="half" idx="10"/>
          </p:nvPr>
        </p:nvSpPr>
        <p:spPr/>
        <p:txBody>
          <a:bodyPr/>
          <a:lstStyle/>
          <a:p>
            <a:fld id="{5D052E60-04EC-4FD3-B70B-05FFD060F025}" type="datetime1">
              <a:rPr lang="de-DE" smtClean="0"/>
              <a:t>08.12.2024</a:t>
            </a:fld>
            <a:endParaRPr lang="de-DE"/>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de-DE" smtClean="0"/>
              <a:t>102</a:t>
            </a:fld>
            <a:endParaRPr lang="de-DE"/>
          </a:p>
        </p:txBody>
      </p:sp>
      <p:pic>
        <p:nvPicPr>
          <p:cNvPr id="8" name="Grafik 7">
            <a:extLst>
              <a:ext uri="{FF2B5EF4-FFF2-40B4-BE49-F238E27FC236}">
                <a16:creationId xmlns:a16="http://schemas.microsoft.com/office/drawing/2014/main" id="{C456C37D-0D72-90BC-A312-CBB8DCA2923A}"/>
              </a:ext>
            </a:extLst>
          </p:cNvPr>
          <p:cNvPicPr>
            <a:picLocks noChangeAspect="1"/>
          </p:cNvPicPr>
          <p:nvPr/>
        </p:nvPicPr>
        <p:blipFill rotWithShape="1">
          <a:blip r:embed="rId2"/>
          <a:srcRect l="4128" t="6490" r="9192"/>
          <a:stretch/>
        </p:blipFill>
        <p:spPr>
          <a:xfrm>
            <a:off x="25400" y="1143670"/>
            <a:ext cx="7635240" cy="4530019"/>
          </a:xfrm>
          <a:prstGeom prst="rect">
            <a:avLst/>
          </a:prstGeom>
        </p:spPr>
      </p:pic>
      <p:sp>
        <p:nvSpPr>
          <p:cNvPr id="9" name="Textfeld 8">
            <a:extLst>
              <a:ext uri="{FF2B5EF4-FFF2-40B4-BE49-F238E27FC236}">
                <a16:creationId xmlns:a16="http://schemas.microsoft.com/office/drawing/2014/main" id="{9A56A615-7E39-75D6-D744-CBC276280652}"/>
              </a:ext>
            </a:extLst>
          </p:cNvPr>
          <p:cNvSpPr txBox="1"/>
          <p:nvPr/>
        </p:nvSpPr>
        <p:spPr>
          <a:xfrm>
            <a:off x="157796" y="1142912"/>
            <a:ext cx="2568470" cy="374571"/>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dirty="0"/>
              <a:t>Flow sorted nodes</a:t>
            </a:r>
          </a:p>
        </p:txBody>
      </p:sp>
      <p:sp>
        <p:nvSpPr>
          <p:cNvPr id="12" name="Pfeil: nach rechts 11">
            <a:extLst>
              <a:ext uri="{FF2B5EF4-FFF2-40B4-BE49-F238E27FC236}">
                <a16:creationId xmlns:a16="http://schemas.microsoft.com/office/drawing/2014/main" id="{63090633-1723-4C5A-3E66-85F13CEFAB1F}"/>
              </a:ext>
            </a:extLst>
          </p:cNvPr>
          <p:cNvSpPr/>
          <p:nvPr/>
        </p:nvSpPr>
        <p:spPr>
          <a:xfrm rot="10588609">
            <a:off x="7504441" y="1195243"/>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Pfeil: nach rechts 12">
            <a:extLst>
              <a:ext uri="{FF2B5EF4-FFF2-40B4-BE49-F238E27FC236}">
                <a16:creationId xmlns:a16="http://schemas.microsoft.com/office/drawing/2014/main" id="{CF472344-5AA1-9B13-33EC-2B8C48EBC4E4}"/>
              </a:ext>
            </a:extLst>
          </p:cNvPr>
          <p:cNvSpPr/>
          <p:nvPr/>
        </p:nvSpPr>
        <p:spPr>
          <a:xfrm rot="12190176">
            <a:off x="6154106" y="3738061"/>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8AACB4CC-8C17-9F70-E643-76FF66BD6A0E}"/>
              </a:ext>
            </a:extLst>
          </p:cNvPr>
          <p:cNvSpPr txBox="1"/>
          <p:nvPr/>
        </p:nvSpPr>
        <p:spPr>
          <a:xfrm>
            <a:off x="8001003" y="1170398"/>
            <a:ext cx="1019831" cy="261610"/>
          </a:xfrm>
          <a:prstGeom prst="rect">
            <a:avLst/>
          </a:prstGeom>
          <a:noFill/>
        </p:spPr>
        <p:txBody>
          <a:bodyPr wrap="none" rtlCol="0">
            <a:spAutoFit/>
          </a:bodyPr>
          <a:lstStyle>
            <a:defPPr>
              <a:defRPr lang="de-DE"/>
            </a:defPPr>
            <a:lvl1pPr>
              <a:defRPr sz="2400" b="1"/>
            </a:lvl1pPr>
          </a:lstStyle>
          <a:p>
            <a:pPr algn="ctr"/>
            <a:r>
              <a:rPr lang="de-DE" sz="1100" b="0" dirty="0"/>
              <a:t>1. </a:t>
            </a:r>
            <a:r>
              <a:rPr lang="de-DE" sz="1100" b="0" dirty="0" err="1"/>
              <a:t>generation</a:t>
            </a:r>
            <a:endParaRPr lang="en-US" sz="1100" b="0" dirty="0"/>
          </a:p>
        </p:txBody>
      </p:sp>
      <p:sp>
        <p:nvSpPr>
          <p:cNvPr id="15" name="Textfeld 14">
            <a:extLst>
              <a:ext uri="{FF2B5EF4-FFF2-40B4-BE49-F238E27FC236}">
                <a16:creationId xmlns:a16="http://schemas.microsoft.com/office/drawing/2014/main" id="{E6DBEFE3-0CD4-AA45-8AA3-91542428CC03}"/>
              </a:ext>
            </a:extLst>
          </p:cNvPr>
          <p:cNvSpPr txBox="1"/>
          <p:nvPr/>
        </p:nvSpPr>
        <p:spPr>
          <a:xfrm>
            <a:off x="7992272" y="2473018"/>
            <a:ext cx="3434919" cy="1323439"/>
          </a:xfrm>
          <a:prstGeom prst="rect">
            <a:avLst/>
          </a:prstGeom>
          <a:noFill/>
        </p:spPr>
        <p:txBody>
          <a:bodyPr wrap="square" rtlCol="0">
            <a:spAutoFit/>
          </a:bodyPr>
          <a:lstStyle>
            <a:defPPr>
              <a:defRPr lang="de-DE"/>
            </a:defPPr>
            <a:lvl1pPr>
              <a:defRPr sz="2400" b="1"/>
            </a:lvl1pPr>
          </a:lstStyle>
          <a:p>
            <a:pPr algn="ctr"/>
            <a:r>
              <a:rPr lang="en-US" sz="2000" b="0" dirty="0"/>
              <a:t>When linearizing the topological generations, neighboring nodes are not considered…</a:t>
            </a:r>
          </a:p>
        </p:txBody>
      </p:sp>
      <p:sp>
        <p:nvSpPr>
          <p:cNvPr id="16" name="Textfeld 15">
            <a:extLst>
              <a:ext uri="{FF2B5EF4-FFF2-40B4-BE49-F238E27FC236}">
                <a16:creationId xmlns:a16="http://schemas.microsoft.com/office/drawing/2014/main" id="{E408F16E-1B11-A2E9-FF32-80A27AC39575}"/>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de-DE" sz="2000" b="0" u="sng" dirty="0"/>
              <a:t>Solution: </a:t>
            </a:r>
            <a:r>
              <a:rPr lang="de-DE" sz="2000" u="sng" dirty="0"/>
              <a:t>Flow </a:t>
            </a:r>
            <a:r>
              <a:rPr lang="de-DE" sz="2000" u="sng" dirty="0" err="1"/>
              <a:t>Sorting</a:t>
            </a:r>
            <a:endParaRPr lang="de-DE" sz="2000" u="sng" dirty="0"/>
          </a:p>
          <a:p>
            <a:pPr algn="ctr"/>
            <a:r>
              <a:rPr lang="en-US" sz="2000" b="0" dirty="0"/>
              <a:t>==</a:t>
            </a:r>
          </a:p>
          <a:p>
            <a:pPr algn="ctr"/>
            <a:r>
              <a:rPr lang="en-US" sz="2000" b="0" dirty="0"/>
              <a:t>Modified depth search try to minimize node distances and edge crossing</a:t>
            </a:r>
            <a:endParaRPr lang="de-DE" sz="2000" b="0" dirty="0"/>
          </a:p>
        </p:txBody>
      </p:sp>
      <p:sp>
        <p:nvSpPr>
          <p:cNvPr id="17" name="Textfeld 16">
            <a:extLst>
              <a:ext uri="{FF2B5EF4-FFF2-40B4-BE49-F238E27FC236}">
                <a16:creationId xmlns:a16="http://schemas.microsoft.com/office/drawing/2014/main" id="{24A394BF-2C15-9478-F44A-7EAC58AFA0A9}"/>
              </a:ext>
            </a:extLst>
          </p:cNvPr>
          <p:cNvSpPr txBox="1"/>
          <p:nvPr/>
        </p:nvSpPr>
        <p:spPr>
          <a:xfrm>
            <a:off x="6578213" y="3906225"/>
            <a:ext cx="1019831" cy="261610"/>
          </a:xfrm>
          <a:prstGeom prst="rect">
            <a:avLst/>
          </a:prstGeom>
          <a:noFill/>
        </p:spPr>
        <p:txBody>
          <a:bodyPr wrap="none" rtlCol="0">
            <a:spAutoFit/>
          </a:bodyPr>
          <a:lstStyle>
            <a:defPPr>
              <a:defRPr lang="de-DE"/>
            </a:defPPr>
            <a:lvl1pPr>
              <a:defRPr sz="2400" b="1"/>
            </a:lvl1pPr>
          </a:lstStyle>
          <a:p>
            <a:pPr algn="ctr"/>
            <a:r>
              <a:rPr lang="de-DE" sz="1100" b="0" dirty="0"/>
              <a:t>1. </a:t>
            </a:r>
            <a:r>
              <a:rPr lang="de-DE" sz="1100" b="0" dirty="0" err="1"/>
              <a:t>generation</a:t>
            </a:r>
            <a:endParaRPr lang="en-US" sz="1100" b="0" dirty="0"/>
          </a:p>
        </p:txBody>
      </p:sp>
      <p:sp>
        <p:nvSpPr>
          <p:cNvPr id="6" name="Fußzeilenplatzhalter 5">
            <a:extLst>
              <a:ext uri="{FF2B5EF4-FFF2-40B4-BE49-F238E27FC236}">
                <a16:creationId xmlns:a16="http://schemas.microsoft.com/office/drawing/2014/main" id="{ADF7DFDC-0D1C-D705-9578-BBEF0B3709AC}"/>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4428331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FCB6C-F945-2007-38D1-512DB23C421C}"/>
              </a:ext>
            </a:extLst>
          </p:cNvPr>
          <p:cNvSpPr>
            <a:spLocks noGrp="1"/>
          </p:cNvSpPr>
          <p:nvPr>
            <p:ph type="title"/>
          </p:nvPr>
        </p:nvSpPr>
        <p:spPr/>
        <p:txBody>
          <a:bodyPr/>
          <a:lstStyle/>
          <a:p>
            <a:r>
              <a:rPr lang="en-US" dirty="0"/>
              <a:t>Calculating a „Source-Score“ of a Node</a:t>
            </a:r>
          </a:p>
        </p:txBody>
      </p:sp>
      <p:sp>
        <p:nvSpPr>
          <p:cNvPr id="3" name="Datumsplatzhalter 2">
            <a:extLst>
              <a:ext uri="{FF2B5EF4-FFF2-40B4-BE49-F238E27FC236}">
                <a16:creationId xmlns:a16="http://schemas.microsoft.com/office/drawing/2014/main" id="{F51EF485-1BF3-E45B-8449-32B49F3ACDC1}"/>
              </a:ext>
            </a:extLst>
          </p:cNvPr>
          <p:cNvSpPr>
            <a:spLocks noGrp="1"/>
          </p:cNvSpPr>
          <p:nvPr>
            <p:ph type="dt" sz="half" idx="10"/>
          </p:nvPr>
        </p:nvSpPr>
        <p:spPr/>
        <p:txBody>
          <a:bodyPr/>
          <a:lstStyle/>
          <a:p>
            <a:fld id="{3FFEE10C-DCE2-4198-998C-6C8D9D7B408F}" type="datetime1">
              <a:rPr lang="de-DE" smtClean="0"/>
              <a:t>08.12.2024</a:t>
            </a:fld>
            <a:endParaRPr lang="en-US" dirty="0"/>
          </a:p>
        </p:txBody>
      </p:sp>
      <p:sp>
        <p:nvSpPr>
          <p:cNvPr id="5" name="Foliennummernplatzhalter 4">
            <a:extLst>
              <a:ext uri="{FF2B5EF4-FFF2-40B4-BE49-F238E27FC236}">
                <a16:creationId xmlns:a16="http://schemas.microsoft.com/office/drawing/2014/main" id="{21A90B16-115D-2BB7-8C43-8989240D461E}"/>
              </a:ext>
            </a:extLst>
          </p:cNvPr>
          <p:cNvSpPr>
            <a:spLocks noGrp="1"/>
          </p:cNvSpPr>
          <p:nvPr>
            <p:ph type="sldNum" sz="quarter" idx="12"/>
          </p:nvPr>
        </p:nvSpPr>
        <p:spPr/>
        <p:txBody>
          <a:bodyPr/>
          <a:lstStyle/>
          <a:p>
            <a:fld id="{107AFDAB-D1F3-4178-9F69-235A4A98E3C7}" type="slidenum">
              <a:rPr lang="en-US" smtClean="0"/>
              <a:t>103</a:t>
            </a:fld>
            <a:endParaRPr lang="en-US" dirty="0"/>
          </a:p>
        </p:txBody>
      </p:sp>
      <p:pic>
        <p:nvPicPr>
          <p:cNvPr id="11" name="Grafik 10">
            <a:extLst>
              <a:ext uri="{FF2B5EF4-FFF2-40B4-BE49-F238E27FC236}">
                <a16:creationId xmlns:a16="http://schemas.microsoft.com/office/drawing/2014/main" id="{53ED7D71-E052-1461-6600-D6EF08CFC658}"/>
              </a:ext>
            </a:extLst>
          </p:cNvPr>
          <p:cNvPicPr>
            <a:picLocks noChangeAspect="1"/>
          </p:cNvPicPr>
          <p:nvPr/>
        </p:nvPicPr>
        <p:blipFill>
          <a:blip r:embed="rId2"/>
          <a:stretch>
            <a:fillRect/>
          </a:stretch>
        </p:blipFill>
        <p:spPr>
          <a:xfrm>
            <a:off x="6709142" y="1675864"/>
            <a:ext cx="5294898" cy="4410728"/>
          </a:xfrm>
          <a:prstGeom prst="rect">
            <a:avLst/>
          </a:prstGeom>
          <a:ln>
            <a:noFill/>
          </a:ln>
          <a:effectLst>
            <a:outerShdw blurRad="292100" dist="139700" dir="2700000" algn="tl" rotWithShape="0">
              <a:srgbClr val="333333">
                <a:alpha val="65000"/>
              </a:srgbClr>
            </a:outerShdw>
          </a:effectLst>
        </p:spPr>
      </p:pic>
      <p:pic>
        <p:nvPicPr>
          <p:cNvPr id="15" name="Grafik 14">
            <a:extLst>
              <a:ext uri="{FF2B5EF4-FFF2-40B4-BE49-F238E27FC236}">
                <a16:creationId xmlns:a16="http://schemas.microsoft.com/office/drawing/2014/main" id="{F6FF0A1B-4FBB-7CD2-D7EE-95C2DC15722C}"/>
              </a:ext>
            </a:extLst>
          </p:cNvPr>
          <p:cNvPicPr>
            <a:picLocks noChangeAspect="1"/>
          </p:cNvPicPr>
          <p:nvPr/>
        </p:nvPicPr>
        <p:blipFill>
          <a:blip r:embed="rId3"/>
          <a:stretch>
            <a:fillRect/>
          </a:stretch>
        </p:blipFill>
        <p:spPr>
          <a:xfrm>
            <a:off x="106498" y="1901969"/>
            <a:ext cx="6355262" cy="2241460"/>
          </a:xfrm>
          <a:prstGeom prst="rect">
            <a:avLst/>
          </a:prstGeom>
        </p:spPr>
      </p:pic>
      <p:sp>
        <p:nvSpPr>
          <p:cNvPr id="16" name="Textfeld 15">
            <a:extLst>
              <a:ext uri="{FF2B5EF4-FFF2-40B4-BE49-F238E27FC236}">
                <a16:creationId xmlns:a16="http://schemas.microsoft.com/office/drawing/2014/main" id="{E14E7395-42E0-4203-5BDF-D523F8638261}"/>
              </a:ext>
            </a:extLst>
          </p:cNvPr>
          <p:cNvSpPr txBox="1"/>
          <p:nvPr/>
        </p:nvSpPr>
        <p:spPr>
          <a:xfrm>
            <a:off x="254000" y="4666304"/>
            <a:ext cx="6146800" cy="1354217"/>
          </a:xfrm>
          <a:prstGeom prst="rect">
            <a:avLst/>
          </a:prstGeom>
          <a:noFill/>
        </p:spPr>
        <p:txBody>
          <a:bodyPr wrap="square">
            <a:spAutoFit/>
          </a:bodyPr>
          <a:lstStyle/>
          <a:p>
            <a:r>
              <a:rPr lang="en-US" sz="2000" dirty="0"/>
              <a:t>The higher the </a:t>
            </a:r>
            <a:r>
              <a:rPr lang="en-US" sz="2000" b="1" dirty="0"/>
              <a:t>score</a:t>
            </a:r>
            <a:r>
              <a:rPr lang="en-US" sz="2000" dirty="0"/>
              <a:t> of a node</a:t>
            </a:r>
          </a:p>
          <a:p>
            <a:pPr defTabSz="360000"/>
            <a:r>
              <a:rPr lang="en-US" sz="2000" dirty="0">
                <a:sym typeface="Wingdings" panose="05000000000000000000" pitchFamily="2" charset="2"/>
              </a:rPr>
              <a:t>	 the more a node is a </a:t>
            </a:r>
            <a:r>
              <a:rPr lang="en-US" sz="2000" b="1" dirty="0">
                <a:sym typeface="Wingdings" panose="05000000000000000000" pitchFamily="2" charset="2"/>
              </a:rPr>
              <a:t>source</a:t>
            </a:r>
          </a:p>
          <a:p>
            <a:pPr defTabSz="360000"/>
            <a:r>
              <a:rPr lang="en-US" sz="2000" b="1" dirty="0">
                <a:sym typeface="Wingdings" panose="05000000000000000000" pitchFamily="2" charset="2"/>
              </a:rPr>
              <a:t>	 </a:t>
            </a:r>
            <a:r>
              <a:rPr lang="en-US" sz="2000" dirty="0">
                <a:sym typeface="Wingdings" panose="05000000000000000000" pitchFamily="2" charset="2"/>
              </a:rPr>
              <a:t>the </a:t>
            </a:r>
            <a:r>
              <a:rPr lang="en-US" sz="2000" b="1" dirty="0">
                <a:sym typeface="Wingdings" panose="05000000000000000000" pitchFamily="2" charset="2"/>
              </a:rPr>
              <a:t>lower</a:t>
            </a:r>
            <a:r>
              <a:rPr lang="en-US" sz="2000" dirty="0">
                <a:sym typeface="Wingdings" panose="05000000000000000000" pitchFamily="2" charset="2"/>
              </a:rPr>
              <a:t> should the </a:t>
            </a:r>
            <a:r>
              <a:rPr lang="en-US" sz="2000" b="1" dirty="0">
                <a:sym typeface="Wingdings" panose="05000000000000000000" pitchFamily="2" charset="2"/>
              </a:rPr>
              <a:t>generation</a:t>
            </a:r>
            <a:r>
              <a:rPr lang="en-US" sz="2000" dirty="0">
                <a:sym typeface="Wingdings" panose="05000000000000000000" pitchFamily="2" charset="2"/>
              </a:rPr>
              <a:t> of a node be</a:t>
            </a:r>
          </a:p>
          <a:p>
            <a:pPr defTabSz="360000"/>
            <a:endParaRPr lang="en-US" sz="1100" dirty="0">
              <a:sym typeface="Wingdings" panose="05000000000000000000" pitchFamily="2" charset="2"/>
            </a:endParaRPr>
          </a:p>
          <a:p>
            <a:pPr algn="ctr" defTabSz="360000"/>
            <a:r>
              <a:rPr lang="en-US" sz="1100" dirty="0">
                <a:sym typeface="Wingdings" panose="05000000000000000000" pitchFamily="2" charset="2"/>
              </a:rPr>
              <a:t>(while still retaining the properties of topological generations)</a:t>
            </a:r>
            <a:endParaRPr lang="en-US" sz="1100" dirty="0"/>
          </a:p>
        </p:txBody>
      </p:sp>
      <p:sp>
        <p:nvSpPr>
          <p:cNvPr id="6" name="Fußzeilenplatzhalter 5">
            <a:extLst>
              <a:ext uri="{FF2B5EF4-FFF2-40B4-BE49-F238E27FC236}">
                <a16:creationId xmlns:a16="http://schemas.microsoft.com/office/drawing/2014/main" id="{DB60419B-99D1-99A2-20E0-3FB52056966E}"/>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5671961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ADFD94-1D68-509D-851D-871577C82907}"/>
              </a:ext>
            </a:extLst>
          </p:cNvPr>
          <p:cNvSpPr>
            <a:spLocks noGrp="1"/>
          </p:cNvSpPr>
          <p:nvPr>
            <p:ph type="title"/>
          </p:nvPr>
        </p:nvSpPr>
        <p:spPr/>
        <p:txBody>
          <a:bodyPr/>
          <a:lstStyle/>
          <a:p>
            <a:r>
              <a:rPr lang="en-US" dirty="0"/>
              <a:t>Source Scores in our Example</a:t>
            </a:r>
          </a:p>
        </p:txBody>
      </p:sp>
      <p:sp>
        <p:nvSpPr>
          <p:cNvPr id="3" name="Datumsplatzhalter 2">
            <a:extLst>
              <a:ext uri="{FF2B5EF4-FFF2-40B4-BE49-F238E27FC236}">
                <a16:creationId xmlns:a16="http://schemas.microsoft.com/office/drawing/2014/main" id="{B7BEF187-5AF5-D32C-998B-1ADEC2C98397}"/>
              </a:ext>
            </a:extLst>
          </p:cNvPr>
          <p:cNvSpPr>
            <a:spLocks noGrp="1"/>
          </p:cNvSpPr>
          <p:nvPr>
            <p:ph type="dt" sz="half" idx="10"/>
          </p:nvPr>
        </p:nvSpPr>
        <p:spPr/>
        <p:txBody>
          <a:bodyPr/>
          <a:lstStyle/>
          <a:p>
            <a:fld id="{333ED92B-8D7C-4F1E-9AE7-4D0E96A850FA}" type="datetime1">
              <a:rPr lang="de-DE" smtClean="0"/>
              <a:t>08.12.2024</a:t>
            </a:fld>
            <a:endParaRPr lang="en-US" dirty="0"/>
          </a:p>
        </p:txBody>
      </p:sp>
      <p:sp>
        <p:nvSpPr>
          <p:cNvPr id="5" name="Foliennummernplatzhalter 4">
            <a:extLst>
              <a:ext uri="{FF2B5EF4-FFF2-40B4-BE49-F238E27FC236}">
                <a16:creationId xmlns:a16="http://schemas.microsoft.com/office/drawing/2014/main" id="{0CA1AFBE-7E25-30D8-B8E9-1AA8A6E01A58}"/>
              </a:ext>
            </a:extLst>
          </p:cNvPr>
          <p:cNvSpPr>
            <a:spLocks noGrp="1"/>
          </p:cNvSpPr>
          <p:nvPr>
            <p:ph type="sldNum" sz="quarter" idx="12"/>
          </p:nvPr>
        </p:nvSpPr>
        <p:spPr/>
        <p:txBody>
          <a:bodyPr/>
          <a:lstStyle/>
          <a:p>
            <a:fld id="{107AFDAB-D1F3-4178-9F69-235A4A98E3C7}" type="slidenum">
              <a:rPr lang="en-US" smtClean="0"/>
              <a:t>104</a:t>
            </a:fld>
            <a:endParaRPr lang="en-US" dirty="0"/>
          </a:p>
        </p:txBody>
      </p:sp>
      <p:pic>
        <p:nvPicPr>
          <p:cNvPr id="7" name="Grafik 6">
            <a:extLst>
              <a:ext uri="{FF2B5EF4-FFF2-40B4-BE49-F238E27FC236}">
                <a16:creationId xmlns:a16="http://schemas.microsoft.com/office/drawing/2014/main" id="{063AD35B-044A-03E9-0035-D1E6F973F489}"/>
              </a:ext>
            </a:extLst>
          </p:cNvPr>
          <p:cNvPicPr>
            <a:picLocks noChangeAspect="1"/>
          </p:cNvPicPr>
          <p:nvPr/>
        </p:nvPicPr>
        <p:blipFill>
          <a:blip r:embed="rId2"/>
          <a:stretch>
            <a:fillRect/>
          </a:stretch>
        </p:blipFill>
        <p:spPr>
          <a:xfrm>
            <a:off x="4415246" y="1502043"/>
            <a:ext cx="7569608" cy="4800600"/>
          </a:xfrm>
          <a:prstGeom prst="rect">
            <a:avLst/>
          </a:prstGeom>
        </p:spPr>
      </p:pic>
      <p:pic>
        <p:nvPicPr>
          <p:cNvPr id="8" name="Grafik 7">
            <a:extLst>
              <a:ext uri="{FF2B5EF4-FFF2-40B4-BE49-F238E27FC236}">
                <a16:creationId xmlns:a16="http://schemas.microsoft.com/office/drawing/2014/main" id="{0AA43BCB-3079-FB85-A080-BE035423AF88}"/>
              </a:ext>
            </a:extLst>
          </p:cNvPr>
          <p:cNvPicPr>
            <a:picLocks noChangeAspect="1"/>
          </p:cNvPicPr>
          <p:nvPr/>
        </p:nvPicPr>
        <p:blipFill>
          <a:blip r:embed="rId3"/>
          <a:stretch>
            <a:fillRect/>
          </a:stretch>
        </p:blipFill>
        <p:spPr>
          <a:xfrm>
            <a:off x="269240" y="3266622"/>
            <a:ext cx="3479800" cy="1227303"/>
          </a:xfrm>
          <a:prstGeom prst="rect">
            <a:avLst/>
          </a:prstGeom>
        </p:spPr>
      </p:pic>
      <p:sp>
        <p:nvSpPr>
          <p:cNvPr id="6" name="Fußzeilenplatzhalter 5">
            <a:extLst>
              <a:ext uri="{FF2B5EF4-FFF2-40B4-BE49-F238E27FC236}">
                <a16:creationId xmlns:a16="http://schemas.microsoft.com/office/drawing/2014/main" id="{D395155D-99B1-197C-26F1-896A2F08DCEB}"/>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7313977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6BF716CD-4FBA-48CF-AAEB-ECE66FF1DDF1}" type="datetime1">
              <a:rPr lang="de-DE" smtClean="0"/>
              <a:t>08.12.2024</a:t>
            </a:fld>
            <a:endParaRPr lang="en-US"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105</a:t>
            </a:fld>
            <a:endParaRPr lang="en-US"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5826760" y="1762869"/>
            <a:ext cx="6253710" cy="4471403"/>
          </a:xfrm>
          <a:prstGeom prst="rect">
            <a:avLst/>
          </a:prstGeom>
        </p:spPr>
      </p:pic>
      <p:sp>
        <p:nvSpPr>
          <p:cNvPr id="11" name="Textfeld 10">
            <a:extLst>
              <a:ext uri="{FF2B5EF4-FFF2-40B4-BE49-F238E27FC236}">
                <a16:creationId xmlns:a16="http://schemas.microsoft.com/office/drawing/2014/main" id="{608C60EE-0D0C-0F49-8134-8A5D1BB4BEF9}"/>
              </a:ext>
            </a:extLst>
          </p:cNvPr>
          <p:cNvSpPr txBox="1"/>
          <p:nvPr/>
        </p:nvSpPr>
        <p:spPr>
          <a:xfrm>
            <a:off x="254726" y="2580977"/>
            <a:ext cx="5881914" cy="2277547"/>
          </a:xfrm>
          <a:prstGeom prst="rect">
            <a:avLst/>
          </a:prstGeom>
          <a:noFill/>
        </p:spPr>
        <p:txBody>
          <a:bodyPr wrap="square">
            <a:spAutoFit/>
          </a:bodyPr>
          <a:lstStyle/>
          <a:p>
            <a:pPr>
              <a:lnSpc>
                <a:spcPct val="150000"/>
              </a:lnSpc>
            </a:pPr>
            <a:r>
              <a:rPr lang="en-US" sz="1600" dirty="0"/>
              <a:t>While there are unassigned nodes:</a:t>
            </a:r>
          </a:p>
          <a:p>
            <a:pPr marL="342900" indent="-342900">
              <a:lnSpc>
                <a:spcPct val="150000"/>
              </a:lnSpc>
              <a:buFont typeface="Arial" panose="020B0604020202020204" pitchFamily="34" charset="0"/>
              <a:buChar char="•"/>
            </a:pPr>
            <a:r>
              <a:rPr lang="en-US" sz="1600" dirty="0"/>
              <a:t>select start node = unassigned node with highest score</a:t>
            </a:r>
          </a:p>
          <a:p>
            <a:pPr marL="342900" indent="-342900">
              <a:lnSpc>
                <a:spcPct val="150000"/>
              </a:lnSpc>
              <a:buFont typeface="Arial" panose="020B0604020202020204" pitchFamily="34" charset="0"/>
              <a:buChar char="•"/>
            </a:pPr>
            <a:r>
              <a:rPr lang="en-US" sz="1600" dirty="0"/>
              <a:t>add all successors, considering only forward connections.</a:t>
            </a:r>
          </a:p>
          <a:p>
            <a:pPr marL="342900" indent="-342900">
              <a:lnSpc>
                <a:spcPct val="150000"/>
              </a:lnSpc>
              <a:buFont typeface="Arial" panose="020B0604020202020204" pitchFamily="34" charset="0"/>
              <a:buChar char="•"/>
            </a:pPr>
            <a:r>
              <a:rPr lang="en-US" sz="1600" dirty="0"/>
              <a:t>ignore connections that create circles</a:t>
            </a:r>
          </a:p>
          <a:p>
            <a:pPr marL="342900" indent="-342900">
              <a:lnSpc>
                <a:spcPct val="150000"/>
              </a:lnSpc>
              <a:buFont typeface="Arial" panose="020B0604020202020204" pitchFamily="34" charset="0"/>
              <a:buChar char="•"/>
            </a:pPr>
            <a:endParaRPr lang="en-US" sz="1600" dirty="0"/>
          </a:p>
          <a:p>
            <a:pPr>
              <a:lnSpc>
                <a:spcPct val="150000"/>
              </a:lnSpc>
            </a:pPr>
            <a:r>
              <a:rPr lang="en-US" sz="1600" dirty="0"/>
              <a:t>Calculate generations based on stored parents of this process.</a:t>
            </a:r>
          </a:p>
        </p:txBody>
      </p:sp>
      <p:sp>
        <p:nvSpPr>
          <p:cNvPr id="12" name="Textfeld 11">
            <a:extLst>
              <a:ext uri="{FF2B5EF4-FFF2-40B4-BE49-F238E27FC236}">
                <a16:creationId xmlns:a16="http://schemas.microsoft.com/office/drawing/2014/main" id="{3131F600-D150-B41D-4571-B1EE3AC528F3}"/>
              </a:ext>
            </a:extLst>
          </p:cNvPr>
          <p:cNvSpPr txBox="1"/>
          <p:nvPr/>
        </p:nvSpPr>
        <p:spPr>
          <a:xfrm>
            <a:off x="111530" y="2135366"/>
            <a:ext cx="5881914" cy="369332"/>
          </a:xfrm>
          <a:prstGeom prst="rect">
            <a:avLst/>
          </a:prstGeom>
          <a:noFill/>
        </p:spPr>
        <p:txBody>
          <a:bodyPr wrap="square">
            <a:spAutoFit/>
          </a:bodyPr>
          <a:lstStyle/>
          <a:p>
            <a:r>
              <a:rPr lang="en-US" b="1" dirty="0"/>
              <a:t>Strongly simplified algorithm:</a:t>
            </a:r>
          </a:p>
        </p:txBody>
      </p:sp>
      <p:sp>
        <p:nvSpPr>
          <p:cNvPr id="6" name="Fußzeilenplatzhalter 5">
            <a:extLst>
              <a:ext uri="{FF2B5EF4-FFF2-40B4-BE49-F238E27FC236}">
                <a16:creationId xmlns:a16="http://schemas.microsoft.com/office/drawing/2014/main" id="{A48DBC4A-55A1-C884-66CB-7771605FB63C}"/>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9481395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71F863DA-A125-446F-9A8F-54D431F0BFF9}" type="datetime1">
              <a:rPr lang="de-DE" smtClean="0"/>
              <a:t>08.12.2024</a:t>
            </a:fld>
            <a:endParaRPr lang="en-US"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106</a:t>
            </a:fld>
            <a:endParaRPr lang="en-US"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0" y="2498746"/>
            <a:ext cx="4556990" cy="3258248"/>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dirty="0"/>
              <a:t>Result depends on Source-Score-Heuristics</a:t>
            </a:r>
          </a:p>
        </p:txBody>
      </p:sp>
      <p:pic>
        <p:nvPicPr>
          <p:cNvPr id="7" name="Grafik 6">
            <a:extLst>
              <a:ext uri="{FF2B5EF4-FFF2-40B4-BE49-F238E27FC236}">
                <a16:creationId xmlns:a16="http://schemas.microsoft.com/office/drawing/2014/main" id="{9739CEC5-5E8B-0125-EEF1-A0F71F2CD39E}"/>
              </a:ext>
            </a:extLst>
          </p:cNvPr>
          <p:cNvPicPr>
            <a:picLocks noChangeAspect="1"/>
          </p:cNvPicPr>
          <p:nvPr/>
        </p:nvPicPr>
        <p:blipFill>
          <a:blip r:embed="rId3"/>
          <a:stretch>
            <a:fillRect/>
          </a:stretch>
        </p:blipFill>
        <p:spPr>
          <a:xfrm>
            <a:off x="6227743" y="3230571"/>
            <a:ext cx="4808374" cy="3141766"/>
          </a:xfrm>
          <a:prstGeom prst="rect">
            <a:avLst/>
          </a:prstGeom>
        </p:spPr>
      </p:pic>
      <p:pic>
        <p:nvPicPr>
          <p:cNvPr id="10" name="Grafik 9">
            <a:extLst>
              <a:ext uri="{FF2B5EF4-FFF2-40B4-BE49-F238E27FC236}">
                <a16:creationId xmlns:a16="http://schemas.microsoft.com/office/drawing/2014/main" id="{9DEB4B27-9144-3356-D92B-32FA0B5BC3F2}"/>
              </a:ext>
            </a:extLst>
          </p:cNvPr>
          <p:cNvPicPr>
            <a:picLocks noChangeAspect="1"/>
          </p:cNvPicPr>
          <p:nvPr/>
        </p:nvPicPr>
        <p:blipFill>
          <a:blip r:embed="rId4"/>
          <a:stretch>
            <a:fillRect/>
          </a:stretch>
        </p:blipFill>
        <p:spPr>
          <a:xfrm>
            <a:off x="6069251" y="2098523"/>
            <a:ext cx="5033919" cy="1148034"/>
          </a:xfrm>
          <a:prstGeom prst="rect">
            <a:avLst/>
          </a:prstGeom>
        </p:spPr>
      </p:pic>
      <p:sp>
        <p:nvSpPr>
          <p:cNvPr id="6" name="Fußzeilenplatzhalter 5">
            <a:extLst>
              <a:ext uri="{FF2B5EF4-FFF2-40B4-BE49-F238E27FC236}">
                <a16:creationId xmlns:a16="http://schemas.microsoft.com/office/drawing/2014/main" id="{03EA3929-1727-A3A5-34B2-877A03C110FC}"/>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2520627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6C2CD9BF-B350-4237-B126-15156572C31C}" type="datetime1">
              <a:rPr lang="de-DE" smtClean="0"/>
              <a:t>08.12.2024</a:t>
            </a:fld>
            <a:endParaRPr lang="en-US"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107</a:t>
            </a:fld>
            <a:endParaRPr lang="en-US"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0" y="2498746"/>
            <a:ext cx="4556990" cy="3258248"/>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dirty="0"/>
              <a:t>Result depends on Source-Score-Heuristics</a:t>
            </a:r>
          </a:p>
        </p:txBody>
      </p:sp>
      <p:pic>
        <p:nvPicPr>
          <p:cNvPr id="14" name="Grafik 13">
            <a:extLst>
              <a:ext uri="{FF2B5EF4-FFF2-40B4-BE49-F238E27FC236}">
                <a16:creationId xmlns:a16="http://schemas.microsoft.com/office/drawing/2014/main" id="{2A66F2B9-843E-2F6C-87F8-111DD4C7AD44}"/>
              </a:ext>
            </a:extLst>
          </p:cNvPr>
          <p:cNvPicPr>
            <a:picLocks noChangeAspect="1"/>
          </p:cNvPicPr>
          <p:nvPr/>
        </p:nvPicPr>
        <p:blipFill>
          <a:blip r:embed="rId3"/>
          <a:stretch>
            <a:fillRect/>
          </a:stretch>
        </p:blipFill>
        <p:spPr>
          <a:xfrm>
            <a:off x="5383132" y="2113013"/>
            <a:ext cx="6726828" cy="3868473"/>
          </a:xfrm>
          <a:prstGeom prst="rect">
            <a:avLst/>
          </a:prstGeom>
        </p:spPr>
      </p:pic>
      <p:sp>
        <p:nvSpPr>
          <p:cNvPr id="6" name="Fußzeilenplatzhalter 5">
            <a:extLst>
              <a:ext uri="{FF2B5EF4-FFF2-40B4-BE49-F238E27FC236}">
                <a16:creationId xmlns:a16="http://schemas.microsoft.com/office/drawing/2014/main" id="{28F2F0E6-9ABB-47E3-F029-9C559B3CE4A5}"/>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653281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Characteristics of the </a:t>
            </a:r>
            <a:br>
              <a:rPr lang="en-US" dirty="0"/>
            </a:br>
            <a:r>
              <a:rPr lang="en-US" dirty="0"/>
              <a:t>ROS Nodes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EAE3E2CD-35C9-42F4-916A-6462C5D3F2E2}" type="datetime1">
              <a:rPr lang="de-DE" smtClean="0"/>
              <a:t>08.12.2024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108</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Ellipse 2">
            <a:extLst>
              <a:ext uri="{FF2B5EF4-FFF2-40B4-BE49-F238E27FC236}">
                <a16:creationId xmlns:a16="http://schemas.microsoft.com/office/drawing/2014/main" id="{0D5840E0-6202-7B0C-D180-C038D05ADD08}"/>
              </a:ext>
            </a:extLst>
          </p:cNvPr>
          <p:cNvSpPr/>
          <p:nvPr/>
        </p:nvSpPr>
        <p:spPr>
          <a:xfrm>
            <a:off x="4807588" y="4893723"/>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Ellipse 6">
            <a:extLst>
              <a:ext uri="{FF2B5EF4-FFF2-40B4-BE49-F238E27FC236}">
                <a16:creationId xmlns:a16="http://schemas.microsoft.com/office/drawing/2014/main" id="{2216C6A5-0BB1-AE8A-27AB-93B175E6EC45}"/>
              </a:ext>
            </a:extLst>
          </p:cNvPr>
          <p:cNvSpPr/>
          <p:nvPr/>
        </p:nvSpPr>
        <p:spPr>
          <a:xfrm>
            <a:off x="6540636" y="559091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 name="Ellipse 7">
            <a:extLst>
              <a:ext uri="{FF2B5EF4-FFF2-40B4-BE49-F238E27FC236}">
                <a16:creationId xmlns:a16="http://schemas.microsoft.com/office/drawing/2014/main" id="{C8EF2D50-E09F-6130-2745-EE84DA3A0E79}"/>
              </a:ext>
            </a:extLst>
          </p:cNvPr>
          <p:cNvSpPr/>
          <p:nvPr/>
        </p:nvSpPr>
        <p:spPr>
          <a:xfrm>
            <a:off x="5189824" y="5960388"/>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Ellipse 8">
            <a:extLst>
              <a:ext uri="{FF2B5EF4-FFF2-40B4-BE49-F238E27FC236}">
                <a16:creationId xmlns:a16="http://schemas.microsoft.com/office/drawing/2014/main" id="{2B4FAD8C-53EB-8B91-32BD-BEE48BF45FF3}"/>
              </a:ext>
            </a:extLst>
          </p:cNvPr>
          <p:cNvSpPr/>
          <p:nvPr/>
        </p:nvSpPr>
        <p:spPr>
          <a:xfrm>
            <a:off x="6725756" y="489372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Ellipse 9">
            <a:extLst>
              <a:ext uri="{FF2B5EF4-FFF2-40B4-BE49-F238E27FC236}">
                <a16:creationId xmlns:a16="http://schemas.microsoft.com/office/drawing/2014/main" id="{75F15702-CD8B-4C81-7AC3-0D984A8B1D3F}"/>
              </a:ext>
            </a:extLst>
          </p:cNvPr>
          <p:cNvSpPr/>
          <p:nvPr/>
        </p:nvSpPr>
        <p:spPr>
          <a:xfrm>
            <a:off x="5760353" y="5138429"/>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Fußzeilenplatzhalter 10">
            <a:extLst>
              <a:ext uri="{FF2B5EF4-FFF2-40B4-BE49-F238E27FC236}">
                <a16:creationId xmlns:a16="http://schemas.microsoft.com/office/drawing/2014/main" id="{7BAD39F7-3134-196D-CAF1-8F52F631F7FB}"/>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5729223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vert="horz" lIns="91440" tIns="45720" rIns="91440" bIns="45720" rtlCol="0" anchor="b">
            <a:normAutofit/>
          </a:bodyPr>
          <a:lstStyle/>
          <a:p>
            <a:r>
              <a:rPr lang="en-US" dirty="0"/>
              <a:t>Motivation for a visualization</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0D510F67-EEC1-419A-8BC4-15D35C6F21C5}" type="datetime1">
              <a:rPr lang="de-DE" smtClean="0"/>
              <a:t>08.12.2024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109</a:t>
            </a:fld>
            <a:endParaRPr lang="de-DE"/>
          </a:p>
        </p:txBody>
      </p:sp>
      <p:pic>
        <p:nvPicPr>
          <p:cNvPr id="8" name="!!Img">
            <a:extLst>
              <a:ext uri="{FF2B5EF4-FFF2-40B4-BE49-F238E27FC236}">
                <a16:creationId xmlns:a16="http://schemas.microsoft.com/office/drawing/2014/main" id="{6DABBBFC-8D9F-72F5-3C56-49F9A8B7FDD3}"/>
              </a:ext>
            </a:extLst>
          </p:cNvPr>
          <p:cNvPicPr>
            <a:picLocks noChangeAspect="1"/>
          </p:cNvPicPr>
          <p:nvPr/>
        </p:nvPicPr>
        <p:blipFill>
          <a:blip r:embed="rId2"/>
          <a:stretch>
            <a:fillRect/>
          </a:stretch>
        </p:blipFill>
        <p:spPr>
          <a:xfrm>
            <a:off x="3531577" y="182113"/>
            <a:ext cx="5128846" cy="3172090"/>
          </a:xfrm>
          <a:prstGeom prst="rect">
            <a:avLst/>
          </a:prstGeom>
        </p:spPr>
      </p:pic>
      <p:sp>
        <p:nvSpPr>
          <p:cNvPr id="7" name="Fußzeilenplatzhalter 6">
            <a:extLst>
              <a:ext uri="{FF2B5EF4-FFF2-40B4-BE49-F238E27FC236}">
                <a16:creationId xmlns:a16="http://schemas.microsoft.com/office/drawing/2014/main" id="{61FAE9F7-5CDA-4C3F-A0AE-EA98A6155F0A}"/>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09989718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6DC663-27AA-D7EC-FC24-9756C11A7AC5}"/>
              </a:ext>
            </a:extLst>
          </p:cNvPr>
          <p:cNvSpPr>
            <a:spLocks noGrp="1"/>
          </p:cNvSpPr>
          <p:nvPr>
            <p:ph type="title"/>
          </p:nvPr>
        </p:nvSpPr>
        <p:spPr/>
        <p:txBody>
          <a:bodyPr/>
          <a:lstStyle/>
          <a:p>
            <a:r>
              <a:rPr lang="de-DE" dirty="0"/>
              <a:t>MTVA Prototype </a:t>
            </a:r>
            <a:endParaRPr lang="en-US" dirty="0"/>
          </a:p>
        </p:txBody>
      </p:sp>
      <p:sp>
        <p:nvSpPr>
          <p:cNvPr id="3" name="Datumsplatzhalter 2">
            <a:extLst>
              <a:ext uri="{FF2B5EF4-FFF2-40B4-BE49-F238E27FC236}">
                <a16:creationId xmlns:a16="http://schemas.microsoft.com/office/drawing/2014/main" id="{E83A0784-1329-C0E9-D8CB-4642DBFD5B53}"/>
              </a:ext>
            </a:extLst>
          </p:cNvPr>
          <p:cNvSpPr>
            <a:spLocks noGrp="1"/>
          </p:cNvSpPr>
          <p:nvPr>
            <p:ph type="dt" sz="half" idx="10"/>
          </p:nvPr>
        </p:nvSpPr>
        <p:spPr/>
        <p:txBody>
          <a:bodyPr/>
          <a:lstStyle/>
          <a:p>
            <a:fld id="{2F964898-4200-4B95-B6D6-71DEF2E6093C}" type="datetime1">
              <a:rPr lang="de-DE" smtClean="0"/>
              <a:t>09.12.2024</a:t>
            </a:fld>
            <a:endParaRPr lang="de-DE"/>
          </a:p>
        </p:txBody>
      </p:sp>
      <p:sp>
        <p:nvSpPr>
          <p:cNvPr id="4" name="Fußzeilenplatzhalter 3">
            <a:extLst>
              <a:ext uri="{FF2B5EF4-FFF2-40B4-BE49-F238E27FC236}">
                <a16:creationId xmlns:a16="http://schemas.microsoft.com/office/drawing/2014/main" id="{42ABB6AB-5AF0-518E-C2EF-B87FBA7C4B21}"/>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350D7B2A-798E-867A-1E0A-1B867ADC1AFA}"/>
              </a:ext>
            </a:extLst>
          </p:cNvPr>
          <p:cNvSpPr>
            <a:spLocks noGrp="1"/>
          </p:cNvSpPr>
          <p:nvPr>
            <p:ph type="sldNum" sz="quarter" idx="12"/>
          </p:nvPr>
        </p:nvSpPr>
        <p:spPr/>
        <p:txBody>
          <a:bodyPr/>
          <a:lstStyle/>
          <a:p>
            <a:fld id="{107AFDAB-D1F3-4178-9F69-235A4A98E3C7}" type="slidenum">
              <a:rPr lang="de-DE" smtClean="0"/>
              <a:t>11</a:t>
            </a:fld>
            <a:endParaRPr lang="de-DE"/>
          </a:p>
        </p:txBody>
      </p:sp>
      <p:pic>
        <p:nvPicPr>
          <p:cNvPr id="7" name="Grafik 6">
            <a:extLst>
              <a:ext uri="{FF2B5EF4-FFF2-40B4-BE49-F238E27FC236}">
                <a16:creationId xmlns:a16="http://schemas.microsoft.com/office/drawing/2014/main" id="{C0527387-D53D-DFC2-1718-29F3DD747671}"/>
              </a:ext>
            </a:extLst>
          </p:cNvPr>
          <p:cNvPicPr>
            <a:picLocks noChangeAspect="1"/>
          </p:cNvPicPr>
          <p:nvPr/>
        </p:nvPicPr>
        <p:blipFill>
          <a:blip r:embed="rId2"/>
          <a:stretch>
            <a:fillRect/>
          </a:stretch>
        </p:blipFill>
        <p:spPr>
          <a:xfrm>
            <a:off x="607473" y="1664603"/>
            <a:ext cx="5055096" cy="4475480"/>
          </a:xfrm>
          <a:prstGeom prst="rect">
            <a:avLst/>
          </a:prstGeom>
        </p:spPr>
      </p:pic>
      <p:pic>
        <p:nvPicPr>
          <p:cNvPr id="9" name="Grafik 8">
            <a:extLst>
              <a:ext uri="{FF2B5EF4-FFF2-40B4-BE49-F238E27FC236}">
                <a16:creationId xmlns:a16="http://schemas.microsoft.com/office/drawing/2014/main" id="{8F6DCA3F-A09C-F410-F930-9E0A34D16A29}"/>
              </a:ext>
            </a:extLst>
          </p:cNvPr>
          <p:cNvPicPr>
            <a:picLocks noChangeAspect="1"/>
          </p:cNvPicPr>
          <p:nvPr/>
        </p:nvPicPr>
        <p:blipFill>
          <a:blip r:embed="rId3"/>
          <a:stretch>
            <a:fillRect/>
          </a:stretch>
        </p:blipFill>
        <p:spPr>
          <a:xfrm>
            <a:off x="5836767" y="3133316"/>
            <a:ext cx="6283960" cy="1336418"/>
          </a:xfrm>
          <a:prstGeom prst="rect">
            <a:avLst/>
          </a:prstGeom>
        </p:spPr>
      </p:pic>
    </p:spTree>
    <p:extLst>
      <p:ext uri="{BB962C8B-B14F-4D97-AF65-F5344CB8AC3E}">
        <p14:creationId xmlns:p14="http://schemas.microsoft.com/office/powerpoint/2010/main" val="25770757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Vector art pencil sketch image with simple lines and white background, confused overhelmed user sitting in front of a laptop with a question mark above the head, side view, a robot standing besides him">
            <a:extLst>
              <a:ext uri="{FF2B5EF4-FFF2-40B4-BE49-F238E27FC236}">
                <a16:creationId xmlns:a16="http://schemas.microsoft.com/office/drawing/2014/main" id="{9FA19A84-F7B6-C4B2-C0A1-DB36C498AF5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14886" b="18771"/>
          <a:stretch/>
        </p:blipFill>
        <p:spPr bwMode="auto">
          <a:xfrm>
            <a:off x="4689300" y="2064468"/>
            <a:ext cx="5387532" cy="357420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The </a:t>
            </a:r>
            <a:r>
              <a:rPr lang="en-US" b="1" dirty="0"/>
              <a:t>problem</a:t>
            </a:r>
            <a:r>
              <a:rPr lang="en-US" dirty="0"/>
              <a:t> with multi-node-systems</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11FF667D-8A82-4964-8D02-E094BCC6CB55}" type="datetime1">
              <a:rPr lang="de-DE" smtClean="0"/>
              <a:t>08.12.2024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110</a:t>
            </a:fld>
            <a:endParaRPr lang="de-DE"/>
          </a:p>
        </p:txBody>
      </p:sp>
      <p:sp>
        <p:nvSpPr>
          <p:cNvPr id="6" name="Textfeld 5">
            <a:extLst>
              <a:ext uri="{FF2B5EF4-FFF2-40B4-BE49-F238E27FC236}">
                <a16:creationId xmlns:a16="http://schemas.microsoft.com/office/drawing/2014/main" id="{89D4CC7F-85B2-6BB0-3E58-80F1EA0C10B8}"/>
              </a:ext>
            </a:extLst>
          </p:cNvPr>
          <p:cNvSpPr txBox="1"/>
          <p:nvPr/>
        </p:nvSpPr>
        <p:spPr>
          <a:xfrm>
            <a:off x="685800" y="2105315"/>
            <a:ext cx="4826000" cy="461665"/>
          </a:xfrm>
          <a:prstGeom prst="rect">
            <a:avLst/>
          </a:prstGeom>
          <a:noFill/>
        </p:spPr>
        <p:txBody>
          <a:bodyPr wrap="square" rtlCol="0">
            <a:spAutoFit/>
          </a:bodyPr>
          <a:lstStyle/>
          <a:p>
            <a:pPr algn="ctr"/>
            <a:r>
              <a:rPr lang="en-US" sz="2400" b="1" dirty="0"/>
              <a:t>Lots of different ROS nodes…</a:t>
            </a:r>
          </a:p>
        </p:txBody>
      </p:sp>
      <p:sp>
        <p:nvSpPr>
          <p:cNvPr id="8" name="Textfeld 7">
            <a:extLst>
              <a:ext uri="{FF2B5EF4-FFF2-40B4-BE49-F238E27FC236}">
                <a16:creationId xmlns:a16="http://schemas.microsoft.com/office/drawing/2014/main" id="{283A09A4-B250-BD85-2503-536F5F8BE843}"/>
              </a:ext>
            </a:extLst>
          </p:cNvPr>
          <p:cNvSpPr txBox="1"/>
          <p:nvPr/>
        </p:nvSpPr>
        <p:spPr>
          <a:xfrm>
            <a:off x="1198698" y="4438341"/>
            <a:ext cx="3434919" cy="1200329"/>
          </a:xfrm>
          <a:prstGeom prst="rect">
            <a:avLst/>
          </a:prstGeom>
          <a:noFill/>
        </p:spPr>
        <p:txBody>
          <a:bodyPr wrap="square" rtlCol="0">
            <a:spAutoFit/>
          </a:bodyPr>
          <a:lstStyle>
            <a:defPPr>
              <a:defRPr lang="de-DE"/>
            </a:defPPr>
            <a:lvl1pPr>
              <a:defRPr sz="2400" b="1"/>
            </a:lvl1pPr>
          </a:lstStyle>
          <a:p>
            <a:pPr algn="ctr"/>
            <a:r>
              <a:rPr lang="en-US" b="0" dirty="0"/>
              <a:t>User needs to know which nodes and topics are present!</a:t>
            </a:r>
          </a:p>
        </p:txBody>
      </p:sp>
      <p:sp>
        <p:nvSpPr>
          <p:cNvPr id="9" name="Textfeld 8">
            <a:extLst>
              <a:ext uri="{FF2B5EF4-FFF2-40B4-BE49-F238E27FC236}">
                <a16:creationId xmlns:a16="http://schemas.microsoft.com/office/drawing/2014/main" id="{AB8BCF45-02A1-DBDF-E975-F3E033BCE2C3}"/>
              </a:ext>
            </a:extLst>
          </p:cNvPr>
          <p:cNvSpPr txBox="1"/>
          <p:nvPr/>
        </p:nvSpPr>
        <p:spPr>
          <a:xfrm>
            <a:off x="849203" y="2801218"/>
            <a:ext cx="4133908" cy="461665"/>
          </a:xfrm>
          <a:prstGeom prst="rect">
            <a:avLst/>
          </a:prstGeom>
          <a:noFill/>
        </p:spPr>
        <p:txBody>
          <a:bodyPr wrap="square" rtlCol="0">
            <a:spAutoFit/>
          </a:bodyPr>
          <a:lstStyle/>
          <a:p>
            <a:pPr algn="ctr"/>
            <a:r>
              <a:rPr lang="en-US" sz="2400" b="1" dirty="0"/>
              <a:t>… and even more topics</a:t>
            </a:r>
          </a:p>
        </p:txBody>
      </p:sp>
      <p:sp>
        <p:nvSpPr>
          <p:cNvPr id="10" name="Pfeil: nach unten 9">
            <a:extLst>
              <a:ext uri="{FF2B5EF4-FFF2-40B4-BE49-F238E27FC236}">
                <a16:creationId xmlns:a16="http://schemas.microsoft.com/office/drawing/2014/main" id="{A8E95610-9094-8737-A397-08DBD04262D1}"/>
              </a:ext>
            </a:extLst>
          </p:cNvPr>
          <p:cNvSpPr/>
          <p:nvPr/>
        </p:nvSpPr>
        <p:spPr>
          <a:xfrm>
            <a:off x="2699310" y="3429070"/>
            <a:ext cx="422442" cy="852854"/>
          </a:xfrm>
          <a:prstGeom prst="downArrow">
            <a:avLst>
              <a:gd name="adj1" fmla="val 37512"/>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33A9AC88-C57F-5721-C4DB-735128E4E292}"/>
              </a:ext>
            </a:extLst>
          </p:cNvPr>
          <p:cNvSpPr txBox="1"/>
          <p:nvPr/>
        </p:nvSpPr>
        <p:spPr>
          <a:xfrm rot="20657709">
            <a:off x="8484578" y="2362358"/>
            <a:ext cx="2309444" cy="338554"/>
          </a:xfrm>
          <a:prstGeom prst="rect">
            <a:avLst/>
          </a:prstGeom>
          <a:noFill/>
        </p:spPr>
        <p:txBody>
          <a:bodyPr wrap="square" rtlCol="0">
            <a:spAutoFit/>
          </a:bodyPr>
          <a:lstStyle>
            <a:defPPr>
              <a:defRPr lang="de-DE"/>
            </a:defPPr>
            <a:lvl1pPr>
              <a:defRPr sz="2400" b="1"/>
            </a:lvl1pPr>
          </a:lstStyle>
          <a:p>
            <a:pPr algn="ctr"/>
            <a:r>
              <a:rPr lang="en-US" sz="1600" b="0" dirty="0"/>
              <a:t>no documentation…</a:t>
            </a:r>
          </a:p>
        </p:txBody>
      </p:sp>
      <p:sp>
        <p:nvSpPr>
          <p:cNvPr id="13" name="Textfeld 12">
            <a:extLst>
              <a:ext uri="{FF2B5EF4-FFF2-40B4-BE49-F238E27FC236}">
                <a16:creationId xmlns:a16="http://schemas.microsoft.com/office/drawing/2014/main" id="{CC2521E3-5541-C905-40BF-6D0C38CA9863}"/>
              </a:ext>
            </a:extLst>
          </p:cNvPr>
          <p:cNvSpPr txBox="1"/>
          <p:nvPr/>
        </p:nvSpPr>
        <p:spPr>
          <a:xfrm rot="21332931">
            <a:off x="9067184" y="3259723"/>
            <a:ext cx="2309444" cy="338554"/>
          </a:xfrm>
          <a:prstGeom prst="rect">
            <a:avLst/>
          </a:prstGeom>
          <a:noFill/>
        </p:spPr>
        <p:txBody>
          <a:bodyPr wrap="square" rtlCol="0">
            <a:spAutoFit/>
          </a:bodyPr>
          <a:lstStyle>
            <a:defPPr>
              <a:defRPr lang="de-DE"/>
            </a:defPPr>
            <a:lvl1pPr>
              <a:defRPr sz="2400" b="1"/>
            </a:lvl1pPr>
          </a:lstStyle>
          <a:p>
            <a:pPr algn="ctr"/>
            <a:r>
              <a:rPr lang="en-US" sz="1600" b="0" dirty="0"/>
              <a:t>source code mining…</a:t>
            </a:r>
          </a:p>
        </p:txBody>
      </p:sp>
      <p:sp>
        <p:nvSpPr>
          <p:cNvPr id="16" name="Textfeld 15">
            <a:extLst>
              <a:ext uri="{FF2B5EF4-FFF2-40B4-BE49-F238E27FC236}">
                <a16:creationId xmlns:a16="http://schemas.microsoft.com/office/drawing/2014/main" id="{DD004B49-2E71-A5F1-2018-9ECED1AE3E32}"/>
              </a:ext>
            </a:extLst>
          </p:cNvPr>
          <p:cNvSpPr txBox="1"/>
          <p:nvPr/>
        </p:nvSpPr>
        <p:spPr>
          <a:xfrm rot="186063">
            <a:off x="9371524" y="4135093"/>
            <a:ext cx="1932552" cy="584775"/>
          </a:xfrm>
          <a:prstGeom prst="rect">
            <a:avLst/>
          </a:prstGeom>
          <a:noFill/>
        </p:spPr>
        <p:txBody>
          <a:bodyPr wrap="square" rtlCol="0">
            <a:spAutoFit/>
          </a:bodyPr>
          <a:lstStyle>
            <a:defPPr>
              <a:defRPr lang="de-DE"/>
            </a:defPPr>
            <a:lvl1pPr>
              <a:defRPr sz="2400" b="1"/>
            </a:lvl1pPr>
          </a:lstStyle>
          <a:p>
            <a:pPr algn="ctr"/>
            <a:r>
              <a:rPr lang="en-US" sz="1600" b="0" dirty="0"/>
              <a:t>ask the original </a:t>
            </a:r>
          </a:p>
          <a:p>
            <a:pPr algn="ctr"/>
            <a:r>
              <a:rPr lang="en-US" sz="1600" b="0" dirty="0"/>
              <a:t>developer…</a:t>
            </a:r>
          </a:p>
        </p:txBody>
      </p:sp>
      <p:sp>
        <p:nvSpPr>
          <p:cNvPr id="7" name="Fußzeilenplatzhalter 6">
            <a:extLst>
              <a:ext uri="{FF2B5EF4-FFF2-40B4-BE49-F238E27FC236}">
                <a16:creationId xmlns:a16="http://schemas.microsoft.com/office/drawing/2014/main" id="{76F7030F-026D-5734-5891-C15CC7A2F79C}"/>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07420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2" grpId="0"/>
      <p:bldP spid="13" grpId="0"/>
      <p:bldP spid="16" grpId="0"/>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Use Cases</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7BDF502C-6F91-4636-BD95-259AEC0AA122}" type="datetime1">
              <a:rPr lang="de-DE" smtClean="0"/>
              <a:t>08.12.2024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111</a:t>
            </a:fld>
            <a:endParaRPr lang="de-DE"/>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dirty="0"/>
              <a:t>… which nodes </a:t>
            </a:r>
            <a:r>
              <a:rPr lang="en-US" b="1" dirty="0"/>
              <a:t>exist</a:t>
            </a:r>
            <a:r>
              <a:rPr lang="en-US"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dirty="0"/>
              <a:t>… which nodes are central / </a:t>
            </a:r>
            <a:r>
              <a:rPr lang="en-US" b="1" dirty="0"/>
              <a:t>important</a:t>
            </a:r>
            <a:r>
              <a:rPr lang="en-US"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dirty="0"/>
              <a:t>… how the nodes are </a:t>
            </a:r>
            <a:r>
              <a:rPr lang="en-US" b="1" dirty="0"/>
              <a:t>connected</a:t>
            </a:r>
            <a:r>
              <a:rPr lang="en-US"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1200329"/>
          </a:xfrm>
          <a:prstGeom prst="rect">
            <a:avLst/>
          </a:prstGeom>
          <a:noFill/>
        </p:spPr>
        <p:txBody>
          <a:bodyPr wrap="square" rtlCol="0">
            <a:spAutoFit/>
          </a:bodyPr>
          <a:lstStyle/>
          <a:p>
            <a:r>
              <a:rPr lang="en-US" dirty="0"/>
              <a:t>… see </a:t>
            </a:r>
            <a:r>
              <a:rPr lang="en-US" b="1" dirty="0"/>
              <a:t>message details</a:t>
            </a:r>
            <a:r>
              <a:rPr lang="en-US" dirty="0"/>
              <a:t>: </a:t>
            </a:r>
          </a:p>
          <a:p>
            <a:r>
              <a:rPr lang="en-US" dirty="0" err="1"/>
              <a:t>messageType</a:t>
            </a:r>
            <a:r>
              <a:rPr lang="en-US" dirty="0"/>
              <a:t>, </a:t>
            </a:r>
          </a:p>
          <a:p>
            <a:r>
              <a:rPr lang="en-US" dirty="0"/>
              <a:t>content, frequency, </a:t>
            </a:r>
          </a:p>
          <a:p>
            <a:r>
              <a:rPr lang="en-US" dirty="0"/>
              <a:t>package size,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646331"/>
          </a:xfrm>
          <a:prstGeom prst="rect">
            <a:avLst/>
          </a:prstGeom>
          <a:noFill/>
        </p:spPr>
        <p:txBody>
          <a:bodyPr wrap="square" rtlCol="0">
            <a:spAutoFit/>
          </a:bodyPr>
          <a:lstStyle/>
          <a:p>
            <a:r>
              <a:rPr lang="en-US" dirty="0"/>
              <a:t>… </a:t>
            </a:r>
            <a:r>
              <a:rPr lang="en-US" b="1" dirty="0"/>
              <a:t>dataflow</a:t>
            </a:r>
            <a:r>
              <a:rPr lang="en-US" dirty="0"/>
              <a:t> between selected nodes!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dirty="0"/>
              <a:t>Developer wants to see…</a:t>
            </a:r>
          </a:p>
        </p:txBody>
      </p:sp>
      <p:sp>
        <p:nvSpPr>
          <p:cNvPr id="26" name="Textfeld 25">
            <a:extLst>
              <a:ext uri="{FF2B5EF4-FFF2-40B4-BE49-F238E27FC236}">
                <a16:creationId xmlns:a16="http://schemas.microsoft.com/office/drawing/2014/main" id="{6BC907BE-9018-6A6D-5E0E-409C0D69A17C}"/>
              </a:ext>
            </a:extLst>
          </p:cNvPr>
          <p:cNvSpPr txBox="1"/>
          <p:nvPr/>
        </p:nvSpPr>
        <p:spPr>
          <a:xfrm>
            <a:off x="1464154" y="6001108"/>
            <a:ext cx="8435984" cy="369332"/>
          </a:xfrm>
          <a:prstGeom prst="rect">
            <a:avLst/>
          </a:prstGeom>
          <a:noFill/>
        </p:spPr>
        <p:txBody>
          <a:bodyPr wrap="square" rtlCol="0">
            <a:spAutoFit/>
          </a:bodyPr>
          <a:lstStyle/>
          <a:p>
            <a:pPr algn="ctr"/>
            <a:r>
              <a:rPr lang="en-US" dirty="0">
                <a:sym typeface="Wingdings" panose="05000000000000000000" pitchFamily="2" charset="2"/>
              </a:rPr>
              <a:t> Interactive visualization to support development process</a:t>
            </a:r>
            <a:endParaRPr lang="en-US" dirty="0"/>
          </a:p>
        </p:txBody>
      </p:sp>
      <p:sp>
        <p:nvSpPr>
          <p:cNvPr id="13" name="Fußzeilenplatzhalter 12">
            <a:extLst>
              <a:ext uri="{FF2B5EF4-FFF2-40B4-BE49-F238E27FC236}">
                <a16:creationId xmlns:a16="http://schemas.microsoft.com/office/drawing/2014/main" id="{38AE653C-1B1B-292D-92EE-713C272C1A88}"/>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90681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21" grpId="0" animBg="1"/>
      <p:bldP spid="22" grpId="0" animBg="1"/>
      <p:bldP spid="23" grpId="0" animBg="1"/>
      <p:bldP spid="24" grpId="0" animBg="1"/>
      <p:bldP spid="26" grpId="0"/>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vert="horz" lIns="91440" tIns="45720" rIns="91440" bIns="45720" rtlCol="0" anchor="b">
            <a:normAutofit/>
          </a:bodyPr>
          <a:lstStyle/>
          <a:p>
            <a:r>
              <a:rPr lang="en-US"/>
              <a:t>State of the Art</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CC18534E-46AC-451A-B72E-3A8DF815AF39}" type="datetime1">
              <a:rPr lang="de-DE" smtClean="0"/>
              <a:t>08.12.2024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112</a:t>
            </a:fld>
            <a:endParaRPr lang="de-DE"/>
          </a:p>
        </p:txBody>
      </p:sp>
      <p:pic>
        <p:nvPicPr>
          <p:cNvPr id="10244" name="Picture 4" descr="Vector art pencil sketch image with simple and few lines and white background, little cute robot confused looking at a complex graph structure with a lot of nodes and connections between the nodes with a question mark above its head ">
            <a:extLst>
              <a:ext uri="{FF2B5EF4-FFF2-40B4-BE49-F238E27FC236}">
                <a16:creationId xmlns:a16="http://schemas.microsoft.com/office/drawing/2014/main" id="{B2E9D635-8EDD-33F3-828B-52D3A14DB1BA}"/>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b="9437"/>
          <a:stretch/>
        </p:blipFill>
        <p:spPr bwMode="auto">
          <a:xfrm>
            <a:off x="4358640" y="194754"/>
            <a:ext cx="3474720" cy="3146808"/>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EDAC21AC-6FA1-FDC6-5432-A3E2B0B4A98A}"/>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1709870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The </a:t>
            </a:r>
            <a:r>
              <a:rPr lang="de-DE" dirty="0" err="1"/>
              <a:t>existing</a:t>
            </a:r>
            <a:r>
              <a:rPr lang="de-DE" dirty="0"/>
              <a:t> </a:t>
            </a:r>
            <a:r>
              <a:rPr lang="de-DE" dirty="0" err="1"/>
              <a:t>visualization</a:t>
            </a:r>
            <a:r>
              <a:rPr lang="de-DE" dirty="0"/>
              <a:t>: </a:t>
            </a:r>
            <a:r>
              <a:rPr lang="de-DE" dirty="0" err="1"/>
              <a:t>rqt_graph</a:t>
            </a:r>
            <a:r>
              <a:rPr lang="de-DE" dirty="0"/>
              <a:t>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A0B53CAC-B5F9-4C9C-B33C-4395A2C4CDE4}" type="datetime1">
              <a:rPr lang="de-DE" smtClean="0"/>
              <a:t>08.12.2024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113</a:t>
            </a:fld>
            <a:endParaRPr lang="de-DE"/>
          </a:p>
        </p:txBody>
      </p:sp>
      <p:grpSp>
        <p:nvGrpSpPr>
          <p:cNvPr id="9" name="Gruppieren 8">
            <a:extLst>
              <a:ext uri="{FF2B5EF4-FFF2-40B4-BE49-F238E27FC236}">
                <a16:creationId xmlns:a16="http://schemas.microsoft.com/office/drawing/2014/main" id="{74B9D55B-5BF7-3958-2DEF-90087127117F}"/>
              </a:ext>
            </a:extLst>
          </p:cNvPr>
          <p:cNvGrpSpPr/>
          <p:nvPr/>
        </p:nvGrpSpPr>
        <p:grpSpPr>
          <a:xfrm>
            <a:off x="556623" y="1511280"/>
            <a:ext cx="11078754" cy="3949006"/>
            <a:chOff x="556623" y="1529053"/>
            <a:chExt cx="11078754" cy="3949006"/>
          </a:xfrm>
        </p:grpSpPr>
        <p:pic>
          <p:nvPicPr>
            <p:cNvPr id="8" name="Picture 6" descr="Understanding topics — ROS 2 Documentation: Rolling documentation">
              <a:extLst>
                <a:ext uri="{FF2B5EF4-FFF2-40B4-BE49-F238E27FC236}">
                  <a16:creationId xmlns:a16="http://schemas.microsoft.com/office/drawing/2014/main" id="{E089AF99-85BF-C814-FC70-7AEDDE3D32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713" b="-1780"/>
            <a:stretch/>
          </p:blipFill>
          <p:spPr bwMode="auto">
            <a:xfrm>
              <a:off x="556623" y="3882912"/>
              <a:ext cx="11078754" cy="159514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nderstanding topics — ROS 2 Documentation: Rolling documentation">
              <a:extLst>
                <a:ext uri="{FF2B5EF4-FFF2-40B4-BE49-F238E27FC236}">
                  <a16:creationId xmlns:a16="http://schemas.microsoft.com/office/drawing/2014/main" id="{32C32309-A586-9BE1-268C-C3DCA3DA12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6933"/>
            <a:stretch/>
          </p:blipFill>
          <p:spPr bwMode="auto">
            <a:xfrm>
              <a:off x="556623" y="1529053"/>
              <a:ext cx="11078754" cy="1595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Understanding topics — ROS 2 Documentation: Rolling documentation">
              <a:extLst>
                <a:ext uri="{FF2B5EF4-FFF2-40B4-BE49-F238E27FC236}">
                  <a16:creationId xmlns:a16="http://schemas.microsoft.com/office/drawing/2014/main" id="{AD55784C-F003-4CEF-783E-5EC1F7F4A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388" b="33958"/>
            <a:stretch/>
          </p:blipFill>
          <p:spPr bwMode="auto">
            <a:xfrm>
              <a:off x="556623" y="2717800"/>
              <a:ext cx="11078754" cy="1635759"/>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4" descr="Launch the Turtlesim Robot Simulation in ROS – Automatic Addison">
            <a:extLst>
              <a:ext uri="{FF2B5EF4-FFF2-40B4-BE49-F238E27FC236}">
                <a16:creationId xmlns:a16="http://schemas.microsoft.com/office/drawing/2014/main" id="{09540A8E-827D-6474-8AB1-B252A36C18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9" t="1265" r="6365" b="7337"/>
          <a:stretch/>
        </p:blipFill>
        <p:spPr bwMode="auto">
          <a:xfrm>
            <a:off x="9682480" y="3832522"/>
            <a:ext cx="2392679" cy="25238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Fußzeilenplatzhalter 5">
            <a:extLst>
              <a:ext uri="{FF2B5EF4-FFF2-40B4-BE49-F238E27FC236}">
                <a16:creationId xmlns:a16="http://schemas.microsoft.com/office/drawing/2014/main" id="{94C9AE43-A81C-862D-F02A-450C2012CC45}"/>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3687853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The </a:t>
            </a:r>
            <a:r>
              <a:rPr lang="de-DE" dirty="0" err="1"/>
              <a:t>existing</a:t>
            </a:r>
            <a:r>
              <a:rPr lang="de-DE" dirty="0"/>
              <a:t> </a:t>
            </a:r>
            <a:r>
              <a:rPr lang="de-DE" dirty="0" err="1"/>
              <a:t>visualization</a:t>
            </a:r>
            <a:r>
              <a:rPr lang="de-DE" dirty="0"/>
              <a:t>: </a:t>
            </a:r>
            <a:r>
              <a:rPr lang="de-DE" dirty="0" err="1"/>
              <a:t>rqt_graph</a:t>
            </a:r>
            <a:r>
              <a:rPr lang="de-DE" dirty="0"/>
              <a:t>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D3E21626-33DE-4804-A80B-ABF6EA5C9ADF}" type="datetime1">
              <a:rPr lang="de-DE" smtClean="0"/>
              <a:t>08.12.2024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114</a:t>
            </a:fld>
            <a:endParaRPr lang="de-DE"/>
          </a:p>
        </p:txBody>
      </p:sp>
      <p:pic>
        <p:nvPicPr>
          <p:cNvPr id="6" name="Picture 8" descr="Understanding topics — ROS 2 Documentation: Rolling documentation">
            <a:extLst>
              <a:ext uri="{FF2B5EF4-FFF2-40B4-BE49-F238E27FC236}">
                <a16:creationId xmlns:a16="http://schemas.microsoft.com/office/drawing/2014/main" id="{31634932-E543-4F11-0087-9AE368D4A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034" y="1207680"/>
            <a:ext cx="6776720" cy="5201746"/>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00407322-B534-1BF4-80A7-12BCE1FBA067}"/>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0835003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The </a:t>
            </a:r>
            <a:r>
              <a:rPr lang="de-DE" dirty="0" err="1"/>
              <a:t>existing</a:t>
            </a:r>
            <a:r>
              <a:rPr lang="de-DE" dirty="0"/>
              <a:t> </a:t>
            </a:r>
            <a:r>
              <a:rPr lang="de-DE" dirty="0" err="1"/>
              <a:t>visualization</a:t>
            </a:r>
            <a:r>
              <a:rPr lang="de-DE" dirty="0"/>
              <a:t>: </a:t>
            </a:r>
            <a:r>
              <a:rPr lang="de-DE" dirty="0" err="1"/>
              <a:t>rqt_graph</a:t>
            </a:r>
            <a:r>
              <a:rPr lang="de-DE" dirty="0"/>
              <a:t>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C46FDE6D-945B-4C72-B818-AD4D285266BC}" type="datetime1">
              <a:rPr lang="de-DE" smtClean="0"/>
              <a:t>08.12.2024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115</a:t>
            </a:fld>
            <a:endParaRPr lang="de-DE"/>
          </a:p>
        </p:txBody>
      </p:sp>
      <p:pic>
        <p:nvPicPr>
          <p:cNvPr id="7" name="Picture 2" descr="rqt_graph - DailyAutomation">
            <a:extLst>
              <a:ext uri="{FF2B5EF4-FFF2-40B4-BE49-F238E27FC236}">
                <a16:creationId xmlns:a16="http://schemas.microsoft.com/office/drawing/2014/main" id="{851D71A4-017A-8D98-6039-AFFC42634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26546"/>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089D016E-8081-5D58-08A2-B14841B4D7D3}"/>
              </a:ext>
            </a:extLst>
          </p:cNvPr>
          <p:cNvSpPr txBox="1"/>
          <p:nvPr/>
        </p:nvSpPr>
        <p:spPr>
          <a:xfrm>
            <a:off x="8958325" y="2766684"/>
            <a:ext cx="3162402" cy="523220"/>
          </a:xfrm>
          <a:prstGeom prst="rect">
            <a:avLst/>
          </a:prstGeom>
          <a:noFill/>
        </p:spPr>
        <p:txBody>
          <a:bodyPr wrap="square" rtlCol="0">
            <a:spAutoFit/>
          </a:bodyPr>
          <a:lstStyle/>
          <a:p>
            <a:r>
              <a:rPr lang="en-US" sz="2800" dirty="0"/>
              <a:t>Only </a:t>
            </a:r>
            <a:r>
              <a:rPr lang="en-US" sz="2800" b="1" dirty="0"/>
              <a:t>13 </a:t>
            </a:r>
            <a:r>
              <a:rPr lang="en-US" sz="2800" dirty="0"/>
              <a:t>nodes</a:t>
            </a:r>
          </a:p>
        </p:txBody>
      </p:sp>
      <p:sp>
        <p:nvSpPr>
          <p:cNvPr id="6" name="Fußzeilenplatzhalter 5">
            <a:extLst>
              <a:ext uri="{FF2B5EF4-FFF2-40B4-BE49-F238E27FC236}">
                <a16:creationId xmlns:a16="http://schemas.microsoft.com/office/drawing/2014/main" id="{314D0195-8A35-2187-AA52-B9B6FE1F934F}"/>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8436817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dirty="0"/>
              <a:t>Approach of </a:t>
            </a:r>
            <a:r>
              <a:rPr lang="en-US" dirty="0" err="1"/>
              <a:t>rqt_graph</a:t>
            </a:r>
            <a:endParaRPr lang="en-US" dirty="0"/>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239A0AA6-F500-4B1C-8934-6330B74BFA73}" type="datetime1">
              <a:rPr lang="de-DE" smtClean="0"/>
              <a:t>08.12.2024</a:t>
            </a:fld>
            <a:endParaRPr lang="de-DE"/>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de-DE" smtClean="0"/>
              <a:t>116</a:t>
            </a:fld>
            <a:endParaRPr lang="de-DE"/>
          </a:p>
        </p:txBody>
      </p:sp>
      <p:sp>
        <p:nvSpPr>
          <p:cNvPr id="24" name="Textfeld 23">
            <a:extLst>
              <a:ext uri="{FF2B5EF4-FFF2-40B4-BE49-F238E27FC236}">
                <a16:creationId xmlns:a16="http://schemas.microsoft.com/office/drawing/2014/main" id="{7510AAB1-BABD-F974-51A5-0CCA765E67E2}"/>
              </a:ext>
            </a:extLst>
          </p:cNvPr>
          <p:cNvSpPr txBox="1"/>
          <p:nvPr/>
        </p:nvSpPr>
        <p:spPr>
          <a:xfrm>
            <a:off x="214086" y="5977320"/>
            <a:ext cx="6111240" cy="261610"/>
          </a:xfrm>
          <a:prstGeom prst="rect">
            <a:avLst/>
          </a:prstGeom>
          <a:noFill/>
        </p:spPr>
        <p:txBody>
          <a:bodyPr wrap="square">
            <a:spAutoFit/>
          </a:bodyPr>
          <a:lstStyle/>
          <a:p>
            <a:r>
              <a:rPr lang="en-US" sz="1100" dirty="0">
                <a:hlinkClick r:id="rId2"/>
              </a:rPr>
              <a:t>A review and extension of the Visual Information (iiis.org)</a:t>
            </a:r>
            <a:endParaRPr lang="en-US" sz="1100" dirty="0"/>
          </a:p>
        </p:txBody>
      </p:sp>
      <p:grpSp>
        <p:nvGrpSpPr>
          <p:cNvPr id="15" name="Gruppieren 14">
            <a:extLst>
              <a:ext uri="{FF2B5EF4-FFF2-40B4-BE49-F238E27FC236}">
                <a16:creationId xmlns:a16="http://schemas.microsoft.com/office/drawing/2014/main" id="{EA15A07B-126E-6658-F20C-A33868C6AD61}"/>
              </a:ext>
            </a:extLst>
          </p:cNvPr>
          <p:cNvGrpSpPr/>
          <p:nvPr/>
        </p:nvGrpSpPr>
        <p:grpSpPr>
          <a:xfrm>
            <a:off x="5762163" y="1398529"/>
            <a:ext cx="6160597" cy="1384995"/>
            <a:chOff x="5762163" y="1398529"/>
            <a:chExt cx="6160597" cy="1384995"/>
          </a:xfrm>
        </p:grpSpPr>
        <p:sp>
          <p:nvSpPr>
            <p:cNvPr id="26" name="Textfeld 25">
              <a:extLst>
                <a:ext uri="{FF2B5EF4-FFF2-40B4-BE49-F238E27FC236}">
                  <a16:creationId xmlns:a16="http://schemas.microsoft.com/office/drawing/2014/main" id="{FAAE502D-A0C1-CA46-03D2-610915BE374F}"/>
                </a:ext>
              </a:extLst>
            </p:cNvPr>
            <p:cNvSpPr txBox="1"/>
            <p:nvPr/>
          </p:nvSpPr>
          <p:spPr>
            <a:xfrm>
              <a:off x="5762163" y="1398529"/>
              <a:ext cx="3606298" cy="338554"/>
            </a:xfrm>
            <a:prstGeom prst="rect">
              <a:avLst/>
            </a:prstGeom>
            <a:noFill/>
          </p:spPr>
          <p:txBody>
            <a:bodyPr wrap="square" rtlCol="0">
              <a:spAutoFit/>
            </a:bodyPr>
            <a:lstStyle/>
            <a:p>
              <a:r>
                <a:rPr lang="en-US" sz="1600" dirty="0"/>
                <a:t>Overview:</a:t>
              </a:r>
            </a:p>
          </p:txBody>
        </p:sp>
        <p:sp>
          <p:nvSpPr>
            <p:cNvPr id="27" name="Textfeld 26">
              <a:extLst>
                <a:ext uri="{FF2B5EF4-FFF2-40B4-BE49-F238E27FC236}">
                  <a16:creationId xmlns:a16="http://schemas.microsoft.com/office/drawing/2014/main" id="{0C6C3F16-9C96-C8AD-C849-2982B16F7221}"/>
                </a:ext>
              </a:extLst>
            </p:cNvPr>
            <p:cNvSpPr txBox="1"/>
            <p:nvPr/>
          </p:nvSpPr>
          <p:spPr>
            <a:xfrm>
              <a:off x="5974581" y="1767861"/>
              <a:ext cx="5948179" cy="1015663"/>
            </a:xfrm>
            <a:prstGeom prst="rect">
              <a:avLst/>
            </a:prstGeom>
            <a:noFill/>
          </p:spPr>
          <p:txBody>
            <a:bodyPr wrap="square" rtlCol="0">
              <a:spAutoFit/>
            </a:bodyPr>
            <a:lstStyle/>
            <a:p>
              <a:pPr marL="285750" indent="-285750">
                <a:buFont typeface="Arial" panose="020B0604020202020204" pitchFamily="34" charset="0"/>
                <a:buChar char="•"/>
              </a:pPr>
              <a:r>
                <a:rPr lang="en-US" sz="1600" dirty="0"/>
                <a:t>shows </a:t>
              </a:r>
              <a:r>
                <a:rPr lang="en-US" sz="1600" b="1" dirty="0"/>
                <a:t>all nodes </a:t>
              </a:r>
              <a:br>
                <a:rPr lang="en-US" sz="1600" b="1" dirty="0"/>
              </a:br>
              <a:r>
                <a:rPr lang="en-US" sz="1100" dirty="0"/>
                <a:t>(…as an arbitrarily chosen representation of topological generations)</a:t>
              </a:r>
            </a:p>
            <a:p>
              <a:pPr marL="285750" indent="-285750">
                <a:buFont typeface="Arial" panose="020B0604020202020204" pitchFamily="34" charset="0"/>
                <a:buChar char="•"/>
              </a:pPr>
              <a:r>
                <a:rPr lang="en-US" sz="1600" dirty="0"/>
                <a:t>shows </a:t>
              </a:r>
              <a:r>
                <a:rPr lang="en-US" sz="1600" b="1" dirty="0"/>
                <a:t>all topic connections </a:t>
              </a:r>
              <a:r>
                <a:rPr lang="en-US" sz="1600" dirty="0"/>
                <a:t>between nodes</a:t>
              </a:r>
            </a:p>
            <a:p>
              <a:pPr marL="285750" indent="-285750">
                <a:buFont typeface="Arial" panose="020B0604020202020204" pitchFamily="34" charset="0"/>
                <a:buChar char="•"/>
              </a:pPr>
              <a:r>
                <a:rPr lang="en-US" sz="1600" dirty="0"/>
                <a:t>displays </a:t>
              </a:r>
              <a:r>
                <a:rPr lang="en-US" sz="1600" b="1" dirty="0"/>
                <a:t>all names</a:t>
              </a:r>
              <a:r>
                <a:rPr lang="en-US" sz="1600" dirty="0"/>
                <a:t> (nodes and topics)</a:t>
              </a:r>
              <a:r>
                <a:rPr lang="en-US" sz="1600" b="1" dirty="0"/>
                <a:t> </a:t>
              </a:r>
            </a:p>
          </p:txBody>
        </p:sp>
      </p:grpSp>
      <p:grpSp>
        <p:nvGrpSpPr>
          <p:cNvPr id="14" name="Gruppieren 13">
            <a:extLst>
              <a:ext uri="{FF2B5EF4-FFF2-40B4-BE49-F238E27FC236}">
                <a16:creationId xmlns:a16="http://schemas.microsoft.com/office/drawing/2014/main" id="{C4741BE8-9EDC-183C-C701-3C01830B127A}"/>
              </a:ext>
            </a:extLst>
          </p:cNvPr>
          <p:cNvGrpSpPr/>
          <p:nvPr/>
        </p:nvGrpSpPr>
        <p:grpSpPr>
          <a:xfrm>
            <a:off x="5762162" y="2971872"/>
            <a:ext cx="6160598" cy="954107"/>
            <a:chOff x="5762162" y="2983579"/>
            <a:chExt cx="6160598" cy="954107"/>
          </a:xfrm>
        </p:grpSpPr>
        <p:sp>
          <p:nvSpPr>
            <p:cNvPr id="28" name="Textfeld 27">
              <a:extLst>
                <a:ext uri="{FF2B5EF4-FFF2-40B4-BE49-F238E27FC236}">
                  <a16:creationId xmlns:a16="http://schemas.microsoft.com/office/drawing/2014/main" id="{C051DE38-D5F5-0FBC-1931-1B44F20CD05D}"/>
                </a:ext>
              </a:extLst>
            </p:cNvPr>
            <p:cNvSpPr txBox="1"/>
            <p:nvPr/>
          </p:nvSpPr>
          <p:spPr>
            <a:xfrm>
              <a:off x="5762162" y="2983579"/>
              <a:ext cx="4388617" cy="338554"/>
            </a:xfrm>
            <a:prstGeom prst="rect">
              <a:avLst/>
            </a:prstGeom>
            <a:noFill/>
          </p:spPr>
          <p:txBody>
            <a:bodyPr wrap="square" rtlCol="0">
              <a:spAutoFit/>
            </a:bodyPr>
            <a:lstStyle/>
            <a:p>
              <a:r>
                <a:rPr lang="en-US" sz="1600" dirty="0"/>
                <a:t>Filtering:</a:t>
              </a:r>
            </a:p>
          </p:txBody>
        </p:sp>
        <p:sp>
          <p:nvSpPr>
            <p:cNvPr id="34" name="Textfeld 33">
              <a:extLst>
                <a:ext uri="{FF2B5EF4-FFF2-40B4-BE49-F238E27FC236}">
                  <a16:creationId xmlns:a16="http://schemas.microsoft.com/office/drawing/2014/main" id="{61BF0A83-3860-422C-058D-BE89E85DF123}"/>
                </a:ext>
              </a:extLst>
            </p:cNvPr>
            <p:cNvSpPr txBox="1"/>
            <p:nvPr/>
          </p:nvSpPr>
          <p:spPr>
            <a:xfrm>
              <a:off x="5974581" y="3352911"/>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some nodes can be hidden (e.g. known temporarily nodes)</a:t>
              </a:r>
            </a:p>
            <a:p>
              <a:pPr marL="285750" indent="-285750">
                <a:buFont typeface="Arial" panose="020B0604020202020204" pitchFamily="34" charset="0"/>
                <a:buChar char="•"/>
              </a:pPr>
              <a:r>
                <a:rPr lang="en-US" sz="1600" dirty="0"/>
                <a:t>some topics can be hidden (e.g. leaf topics)</a:t>
              </a:r>
            </a:p>
          </p:txBody>
        </p:sp>
      </p:grpSp>
      <p:pic>
        <p:nvPicPr>
          <p:cNvPr id="7" name="Grafik 6">
            <a:extLst>
              <a:ext uri="{FF2B5EF4-FFF2-40B4-BE49-F238E27FC236}">
                <a16:creationId xmlns:a16="http://schemas.microsoft.com/office/drawing/2014/main" id="{1F3D366D-21C1-1455-B807-DCFF4D7ECEC5}"/>
              </a:ext>
            </a:extLst>
          </p:cNvPr>
          <p:cNvPicPr>
            <a:picLocks noChangeAspect="1"/>
          </p:cNvPicPr>
          <p:nvPr/>
        </p:nvPicPr>
        <p:blipFill rotWithShape="1">
          <a:blip r:embed="rId3"/>
          <a:srcRect r="2047"/>
          <a:stretch/>
        </p:blipFill>
        <p:spPr>
          <a:xfrm>
            <a:off x="122553" y="1280332"/>
            <a:ext cx="5100678" cy="4623038"/>
          </a:xfrm>
          <a:prstGeom prst="rect">
            <a:avLst/>
          </a:prstGeom>
        </p:spPr>
      </p:pic>
      <p:sp>
        <p:nvSpPr>
          <p:cNvPr id="8" name="Flussdiagramm: Zusammenführung 7">
            <a:extLst>
              <a:ext uri="{FF2B5EF4-FFF2-40B4-BE49-F238E27FC236}">
                <a16:creationId xmlns:a16="http://schemas.microsoft.com/office/drawing/2014/main" id="{52FFBDAB-9D3A-1BB8-A700-84FC03E96EA7}"/>
              </a:ext>
            </a:extLst>
          </p:cNvPr>
          <p:cNvSpPr/>
          <p:nvPr/>
        </p:nvSpPr>
        <p:spPr>
          <a:xfrm>
            <a:off x="779473" y="2273813"/>
            <a:ext cx="1292532" cy="1292532"/>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ussdiagramm: Zusammenführung 8">
            <a:extLst>
              <a:ext uri="{FF2B5EF4-FFF2-40B4-BE49-F238E27FC236}">
                <a16:creationId xmlns:a16="http://schemas.microsoft.com/office/drawing/2014/main" id="{80500C36-C614-73C3-025E-656090BE7B21}"/>
              </a:ext>
            </a:extLst>
          </p:cNvPr>
          <p:cNvSpPr/>
          <p:nvPr/>
        </p:nvSpPr>
        <p:spPr>
          <a:xfrm>
            <a:off x="2079921" y="4046912"/>
            <a:ext cx="1292532" cy="1292532"/>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uppieren 15">
            <a:extLst>
              <a:ext uri="{FF2B5EF4-FFF2-40B4-BE49-F238E27FC236}">
                <a16:creationId xmlns:a16="http://schemas.microsoft.com/office/drawing/2014/main" id="{5B1A05DC-E40D-ACA3-0558-43505463FD2D}"/>
              </a:ext>
            </a:extLst>
          </p:cNvPr>
          <p:cNvGrpSpPr/>
          <p:nvPr/>
        </p:nvGrpSpPr>
        <p:grpSpPr>
          <a:xfrm>
            <a:off x="5762162" y="4052772"/>
            <a:ext cx="6160598" cy="954107"/>
            <a:chOff x="5762162" y="4183908"/>
            <a:chExt cx="6160598" cy="954107"/>
          </a:xfrm>
        </p:grpSpPr>
        <p:sp>
          <p:nvSpPr>
            <p:cNvPr id="10" name="Textfeld 9">
              <a:extLst>
                <a:ext uri="{FF2B5EF4-FFF2-40B4-BE49-F238E27FC236}">
                  <a16:creationId xmlns:a16="http://schemas.microsoft.com/office/drawing/2014/main" id="{F81E63C6-1C62-5260-11D1-414DBE085735}"/>
                </a:ext>
              </a:extLst>
            </p:cNvPr>
            <p:cNvSpPr txBox="1"/>
            <p:nvPr/>
          </p:nvSpPr>
          <p:spPr>
            <a:xfrm>
              <a:off x="5762162" y="4183908"/>
              <a:ext cx="4388617" cy="338554"/>
            </a:xfrm>
            <a:prstGeom prst="rect">
              <a:avLst/>
            </a:prstGeom>
            <a:noFill/>
          </p:spPr>
          <p:txBody>
            <a:bodyPr wrap="square" rtlCol="0">
              <a:spAutoFit/>
            </a:bodyPr>
            <a:lstStyle/>
            <a:p>
              <a:r>
                <a:rPr lang="en-US" sz="1600" dirty="0"/>
                <a:t>Zoom:</a:t>
              </a:r>
            </a:p>
          </p:txBody>
        </p:sp>
        <p:sp>
          <p:nvSpPr>
            <p:cNvPr id="11" name="Textfeld 10">
              <a:extLst>
                <a:ext uri="{FF2B5EF4-FFF2-40B4-BE49-F238E27FC236}">
                  <a16:creationId xmlns:a16="http://schemas.microsoft.com/office/drawing/2014/main" id="{9756CB83-E755-D02C-DA0E-150EDE7F7893}"/>
                </a:ext>
              </a:extLst>
            </p:cNvPr>
            <p:cNvSpPr txBox="1"/>
            <p:nvPr/>
          </p:nvSpPr>
          <p:spPr>
            <a:xfrm>
              <a:off x="5974581" y="4553240"/>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does only change view box</a:t>
              </a:r>
            </a:p>
            <a:p>
              <a:pPr marL="285750" indent="-285750">
                <a:buFont typeface="Arial" panose="020B0604020202020204" pitchFamily="34" charset="0"/>
                <a:buChar char="•"/>
              </a:pPr>
              <a:r>
                <a:rPr lang="en-US" sz="1600" dirty="0"/>
                <a:t>no more or less information by zooming</a:t>
              </a:r>
            </a:p>
          </p:txBody>
        </p:sp>
      </p:grpSp>
      <p:grpSp>
        <p:nvGrpSpPr>
          <p:cNvPr id="17" name="Gruppieren 16">
            <a:extLst>
              <a:ext uri="{FF2B5EF4-FFF2-40B4-BE49-F238E27FC236}">
                <a16:creationId xmlns:a16="http://schemas.microsoft.com/office/drawing/2014/main" id="{DE75015E-5FD0-598A-2406-BBCD0D280D8E}"/>
              </a:ext>
            </a:extLst>
          </p:cNvPr>
          <p:cNvGrpSpPr/>
          <p:nvPr/>
        </p:nvGrpSpPr>
        <p:grpSpPr>
          <a:xfrm>
            <a:off x="5762162" y="5133672"/>
            <a:ext cx="6160598" cy="954107"/>
            <a:chOff x="5762162" y="5133672"/>
            <a:chExt cx="6160598" cy="954107"/>
          </a:xfrm>
        </p:grpSpPr>
        <p:sp>
          <p:nvSpPr>
            <p:cNvPr id="12" name="Textfeld 11">
              <a:extLst>
                <a:ext uri="{FF2B5EF4-FFF2-40B4-BE49-F238E27FC236}">
                  <a16:creationId xmlns:a16="http://schemas.microsoft.com/office/drawing/2014/main" id="{DF39E19D-5F1E-1267-DB13-DC2A328D4B60}"/>
                </a:ext>
              </a:extLst>
            </p:cNvPr>
            <p:cNvSpPr txBox="1"/>
            <p:nvPr/>
          </p:nvSpPr>
          <p:spPr>
            <a:xfrm>
              <a:off x="5762162" y="5133672"/>
              <a:ext cx="4388617" cy="338554"/>
            </a:xfrm>
            <a:prstGeom prst="rect">
              <a:avLst/>
            </a:prstGeom>
            <a:noFill/>
          </p:spPr>
          <p:txBody>
            <a:bodyPr wrap="square" rtlCol="0">
              <a:spAutoFit/>
            </a:bodyPr>
            <a:lstStyle/>
            <a:p>
              <a:r>
                <a:rPr lang="en-US" sz="1600" dirty="0"/>
                <a:t>Details:</a:t>
              </a:r>
            </a:p>
          </p:txBody>
        </p:sp>
        <p:sp>
          <p:nvSpPr>
            <p:cNvPr id="13" name="Textfeld 12">
              <a:extLst>
                <a:ext uri="{FF2B5EF4-FFF2-40B4-BE49-F238E27FC236}">
                  <a16:creationId xmlns:a16="http://schemas.microsoft.com/office/drawing/2014/main" id="{58308B85-DBE6-86D4-F988-C9643215892D}"/>
                </a:ext>
              </a:extLst>
            </p:cNvPr>
            <p:cNvSpPr txBox="1"/>
            <p:nvPr/>
          </p:nvSpPr>
          <p:spPr>
            <a:xfrm>
              <a:off x="5974581" y="5503004"/>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in other programs, not in the actual </a:t>
              </a:r>
              <a:r>
                <a:rPr lang="en-US" sz="1600" dirty="0" err="1"/>
                <a:t>rqt_graph</a:t>
              </a:r>
              <a:r>
                <a:rPr lang="en-US" sz="1600" dirty="0"/>
                <a:t> app</a:t>
              </a:r>
            </a:p>
            <a:p>
              <a:pPr marL="285750" indent="-285750">
                <a:buFont typeface="Arial" panose="020B0604020202020204" pitchFamily="34" charset="0"/>
                <a:buChar char="•"/>
              </a:pPr>
              <a:endParaRPr lang="en-US" sz="1600" dirty="0"/>
            </a:p>
          </p:txBody>
        </p:sp>
      </p:grpSp>
      <p:sp>
        <p:nvSpPr>
          <p:cNvPr id="6" name="Fußzeilenplatzhalter 5">
            <a:extLst>
              <a:ext uri="{FF2B5EF4-FFF2-40B4-BE49-F238E27FC236}">
                <a16:creationId xmlns:a16="http://schemas.microsoft.com/office/drawing/2014/main" id="{3A06FDC0-2770-3A01-6F27-8E288BD033D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25113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de-DE" dirty="0"/>
              <a:t>Problems </a:t>
            </a:r>
            <a:r>
              <a:rPr lang="de-DE" dirty="0" err="1"/>
              <a:t>of</a:t>
            </a:r>
            <a:r>
              <a:rPr lang="de-DE" dirty="0"/>
              <a:t> </a:t>
            </a:r>
            <a:r>
              <a:rPr lang="de-DE" dirty="0" err="1"/>
              <a:t>rqt_graph</a:t>
            </a:r>
            <a:endParaRPr lang="en-US" dirty="0"/>
          </a:p>
        </p:txBody>
      </p:sp>
      <p:sp>
        <p:nvSpPr>
          <p:cNvPr id="3" name="Datumsplatzhalter 2">
            <a:extLst>
              <a:ext uri="{FF2B5EF4-FFF2-40B4-BE49-F238E27FC236}">
                <a16:creationId xmlns:a16="http://schemas.microsoft.com/office/drawing/2014/main" id="{B3929BC3-085E-E5BE-A277-05D72058F767}"/>
              </a:ext>
            </a:extLst>
          </p:cNvPr>
          <p:cNvSpPr>
            <a:spLocks noGrp="1"/>
          </p:cNvSpPr>
          <p:nvPr>
            <p:ph type="dt" sz="half" idx="10"/>
          </p:nvPr>
        </p:nvSpPr>
        <p:spPr/>
        <p:txBody>
          <a:bodyPr/>
          <a:lstStyle/>
          <a:p>
            <a:fld id="{1BE1C77B-B941-446B-8D85-8FB5F0F93EA5}" type="datetime1">
              <a:rPr lang="de-DE" smtClean="0"/>
              <a:t>08.12.2024</a:t>
            </a:fld>
            <a:endParaRPr lang="de-DE"/>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de-DE" smtClean="0"/>
              <a:t>117</a:t>
            </a:fld>
            <a:endParaRPr lang="de-DE"/>
          </a:p>
        </p:txBody>
      </p:sp>
      <p:sp>
        <p:nvSpPr>
          <p:cNvPr id="6" name="Textfeld 5">
            <a:extLst>
              <a:ext uri="{FF2B5EF4-FFF2-40B4-BE49-F238E27FC236}">
                <a16:creationId xmlns:a16="http://schemas.microsoft.com/office/drawing/2014/main" id="{BD6998B6-176F-C2E4-E9CD-9A8C7D3094FF}"/>
              </a:ext>
            </a:extLst>
          </p:cNvPr>
          <p:cNvSpPr txBox="1"/>
          <p:nvPr/>
        </p:nvSpPr>
        <p:spPr>
          <a:xfrm>
            <a:off x="6128463" y="3166093"/>
            <a:ext cx="3061257" cy="646331"/>
          </a:xfrm>
          <a:prstGeom prst="rect">
            <a:avLst/>
          </a:prstGeom>
          <a:noFill/>
        </p:spPr>
        <p:txBody>
          <a:bodyPr wrap="square" rtlCol="0">
            <a:spAutoFit/>
          </a:bodyPr>
          <a:lstStyle/>
          <a:p>
            <a:r>
              <a:rPr lang="en-US" dirty="0"/>
              <a:t>no interaction </a:t>
            </a:r>
            <a:br>
              <a:rPr lang="en-US" dirty="0"/>
            </a:br>
            <a:r>
              <a:rPr lang="en-US" dirty="0"/>
              <a:t>(beside some hover effects)</a:t>
            </a:r>
          </a:p>
        </p:txBody>
      </p:sp>
      <p:sp>
        <p:nvSpPr>
          <p:cNvPr id="7" name="Textfeld 6">
            <a:extLst>
              <a:ext uri="{FF2B5EF4-FFF2-40B4-BE49-F238E27FC236}">
                <a16:creationId xmlns:a16="http://schemas.microsoft.com/office/drawing/2014/main" id="{7505128F-0980-9643-383D-1C8FAED282F5}"/>
              </a:ext>
            </a:extLst>
          </p:cNvPr>
          <p:cNvSpPr txBox="1"/>
          <p:nvPr/>
        </p:nvSpPr>
        <p:spPr>
          <a:xfrm>
            <a:off x="6128464" y="4321845"/>
            <a:ext cx="3559459" cy="369332"/>
          </a:xfrm>
          <a:prstGeom prst="rect">
            <a:avLst/>
          </a:prstGeom>
          <a:noFill/>
        </p:spPr>
        <p:txBody>
          <a:bodyPr wrap="square" rtlCol="0">
            <a:spAutoFit/>
          </a:bodyPr>
          <a:lstStyle/>
          <a:p>
            <a:r>
              <a:rPr lang="en-US" dirty="0"/>
              <a:t>manual refreshing</a:t>
            </a:r>
          </a:p>
        </p:txBody>
      </p:sp>
      <p:sp>
        <p:nvSpPr>
          <p:cNvPr id="8" name="Textfeld 7">
            <a:extLst>
              <a:ext uri="{FF2B5EF4-FFF2-40B4-BE49-F238E27FC236}">
                <a16:creationId xmlns:a16="http://schemas.microsoft.com/office/drawing/2014/main" id="{C754CD32-4F06-2D38-81E0-35D704D10B5D}"/>
              </a:ext>
            </a:extLst>
          </p:cNvPr>
          <p:cNvSpPr txBox="1"/>
          <p:nvPr/>
        </p:nvSpPr>
        <p:spPr>
          <a:xfrm>
            <a:off x="6011793" y="2328685"/>
            <a:ext cx="2240478" cy="369332"/>
          </a:xfrm>
          <a:prstGeom prst="rect">
            <a:avLst/>
          </a:prstGeom>
          <a:noFill/>
        </p:spPr>
        <p:txBody>
          <a:bodyPr wrap="square" rtlCol="0">
            <a:spAutoFit/>
          </a:bodyPr>
          <a:lstStyle/>
          <a:p>
            <a:r>
              <a:rPr lang="en-US" dirty="0"/>
              <a:t>visual cluttering</a:t>
            </a:r>
          </a:p>
        </p:txBody>
      </p:sp>
      <p:sp>
        <p:nvSpPr>
          <p:cNvPr id="9" name="Textfeld 8">
            <a:extLst>
              <a:ext uri="{FF2B5EF4-FFF2-40B4-BE49-F238E27FC236}">
                <a16:creationId xmlns:a16="http://schemas.microsoft.com/office/drawing/2014/main" id="{EB7A9303-78C7-C017-DD3A-E651BF6341FE}"/>
              </a:ext>
            </a:extLst>
          </p:cNvPr>
          <p:cNvSpPr txBox="1"/>
          <p:nvPr/>
        </p:nvSpPr>
        <p:spPr>
          <a:xfrm>
            <a:off x="6011793" y="5179926"/>
            <a:ext cx="2521470" cy="646331"/>
          </a:xfrm>
          <a:prstGeom prst="rect">
            <a:avLst/>
          </a:prstGeom>
          <a:noFill/>
        </p:spPr>
        <p:txBody>
          <a:bodyPr wrap="square" rtlCol="0">
            <a:spAutoFit/>
          </a:bodyPr>
          <a:lstStyle/>
          <a:p>
            <a:r>
              <a:rPr lang="en-US" dirty="0"/>
              <a:t>requires a ROS Desktop environment</a:t>
            </a:r>
          </a:p>
        </p:txBody>
      </p:sp>
      <p:pic>
        <p:nvPicPr>
          <p:cNvPr id="10" name="Picture 2" descr="rqt_graph - DailyAutomation">
            <a:extLst>
              <a:ext uri="{FF2B5EF4-FFF2-40B4-BE49-F238E27FC236}">
                <a16:creationId xmlns:a16="http://schemas.microsoft.com/office/drawing/2014/main" id="{8D5975A3-62EA-3C0A-B3B0-5DE3AD149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682"/>
          <a:stretch/>
        </p:blipFill>
        <p:spPr bwMode="auto">
          <a:xfrm>
            <a:off x="510517" y="1843951"/>
            <a:ext cx="4754154" cy="39534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Bogen 10">
            <a:extLst>
              <a:ext uri="{FF2B5EF4-FFF2-40B4-BE49-F238E27FC236}">
                <a16:creationId xmlns:a16="http://schemas.microsoft.com/office/drawing/2014/main" id="{02802128-FBB0-0BED-95CE-34D6491574E3}"/>
              </a:ext>
            </a:extLst>
          </p:cNvPr>
          <p:cNvSpPr/>
          <p:nvPr/>
        </p:nvSpPr>
        <p:spPr>
          <a:xfrm>
            <a:off x="4387261" y="1363937"/>
            <a:ext cx="1371600" cy="5357538"/>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Ellipse 11">
            <a:extLst>
              <a:ext uri="{FF2B5EF4-FFF2-40B4-BE49-F238E27FC236}">
                <a16:creationId xmlns:a16="http://schemas.microsoft.com/office/drawing/2014/main" id="{79810BDA-D825-3050-C890-6660D3FB3F68}"/>
              </a:ext>
            </a:extLst>
          </p:cNvPr>
          <p:cNvSpPr/>
          <p:nvPr/>
        </p:nvSpPr>
        <p:spPr>
          <a:xfrm>
            <a:off x="5599510" y="235400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8F23BDC9-F736-8903-B04F-33D7B30A63CE}"/>
              </a:ext>
            </a:extLst>
          </p:cNvPr>
          <p:cNvSpPr/>
          <p:nvPr/>
        </p:nvSpPr>
        <p:spPr>
          <a:xfrm>
            <a:off x="5693091" y="434716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B9AE6419-9CDC-5384-68AC-B4A5C7AE2E64}"/>
              </a:ext>
            </a:extLst>
          </p:cNvPr>
          <p:cNvSpPr/>
          <p:nvPr/>
        </p:nvSpPr>
        <p:spPr>
          <a:xfrm>
            <a:off x="5599510" y="5343741"/>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5" name="Ellipse 14">
            <a:extLst>
              <a:ext uri="{FF2B5EF4-FFF2-40B4-BE49-F238E27FC236}">
                <a16:creationId xmlns:a16="http://schemas.microsoft.com/office/drawing/2014/main" id="{B84C07F9-F93E-4D09-5026-E2F951C535C1}"/>
              </a:ext>
            </a:extLst>
          </p:cNvPr>
          <p:cNvSpPr/>
          <p:nvPr/>
        </p:nvSpPr>
        <p:spPr>
          <a:xfrm>
            <a:off x="5693091" y="335058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5122" name="Picture 2" descr="Vector art pencil sketch image with simple lines and white background, frustraded user sitting in front of a laptop with an sad smiley above the head, side view, a little robot standing besides him">
            <a:extLst>
              <a:ext uri="{FF2B5EF4-FFF2-40B4-BE49-F238E27FC236}">
                <a16:creationId xmlns:a16="http://schemas.microsoft.com/office/drawing/2014/main" id="{2625220F-687F-4DFA-815A-19CD4CA5FE0C}"/>
              </a:ext>
            </a:extLst>
          </p:cNvPr>
          <p:cNvPicPr>
            <a:picLocks noChangeAspect="1" noChangeArrowheads="1"/>
          </p:cNvPicPr>
          <p:nvPr/>
        </p:nvPicPr>
        <p:blipFill rotWithShape="1">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9749" r="10007" b="6875"/>
          <a:stretch/>
        </p:blipFill>
        <p:spPr bwMode="auto">
          <a:xfrm>
            <a:off x="9368341" y="1960061"/>
            <a:ext cx="2690603" cy="3567034"/>
          </a:xfrm>
          <a:prstGeom prst="rect">
            <a:avLst/>
          </a:prstGeom>
          <a:noFill/>
          <a:extLst>
            <a:ext uri="{909E8E84-426E-40DD-AFC4-6F175D3DCCD1}">
              <a14:hiddenFill xmlns:a14="http://schemas.microsoft.com/office/drawing/2010/main">
                <a:solidFill>
                  <a:srgbClr val="FFFFFF"/>
                </a:solidFill>
              </a14:hiddenFill>
            </a:ext>
          </a:extLst>
        </p:spPr>
      </p:pic>
      <p:sp>
        <p:nvSpPr>
          <p:cNvPr id="16" name="Fußzeilenplatzhalter 15">
            <a:extLst>
              <a:ext uri="{FF2B5EF4-FFF2-40B4-BE49-F238E27FC236}">
                <a16:creationId xmlns:a16="http://schemas.microsoft.com/office/drawing/2014/main" id="{A02407DE-F735-A2A5-623A-5F2B67C57502}"/>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4337835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r>
              <a:rPr lang="en-US" dirty="0"/>
              <a:t>Our approach</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C11E3659-A711-4DFF-9F36-DC9F42A57F6B}" type="datetime1">
              <a:rPr lang="de-DE" smtClean="0"/>
              <a:t>08.12.2024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118</a:t>
            </a:fld>
            <a:endParaRPr lang="de-DE"/>
          </a:p>
        </p:txBody>
      </p:sp>
      <p:pic>
        <p:nvPicPr>
          <p:cNvPr id="11266" name="Picture 2" descr="Vector art pencil sketch image with simple and few lines and white background, little cute robot with sunglasses looking confident, a graph structure with multiple nodes and connections between the nodes in the background ">
            <a:extLst>
              <a:ext uri="{FF2B5EF4-FFF2-40B4-BE49-F238E27FC236}">
                <a16:creationId xmlns:a16="http://schemas.microsoft.com/office/drawing/2014/main" id="{92B11C88-8E32-2B81-1349-48054C1B4FB2}"/>
              </a:ext>
            </a:extLst>
          </p:cNvPr>
          <p:cNvPicPr>
            <a:picLocks noChangeAspect="1" noChangeArrowheads="1"/>
          </p:cNvPicPr>
          <p:nvPr/>
        </p:nvPicPr>
        <p:blipFill rotWithShape="1">
          <a:blip r:embed="rId2">
            <a:clrChange>
              <a:clrFrom>
                <a:srgbClr val="FDFEFE"/>
              </a:clrFrom>
              <a:clrTo>
                <a:srgbClr val="FD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6439" t="7583" b="8311"/>
          <a:stretch/>
        </p:blipFill>
        <p:spPr bwMode="auto">
          <a:xfrm>
            <a:off x="4764483" y="768350"/>
            <a:ext cx="2650334" cy="2382520"/>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E93529B3-EC91-3E3F-998E-522E377337E8}"/>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9197929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dirty="0"/>
              <a:t>New approach</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22E7C0D1-9217-453D-8E29-F5192662DFCD}" type="datetime1">
              <a:rPr lang="de-DE" smtClean="0"/>
              <a:t>08.12.2024</a:t>
            </a:fld>
            <a:endParaRPr lang="de-DE"/>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de-DE" smtClean="0"/>
              <a:t>119</a:t>
            </a:fld>
            <a:endParaRPr lang="de-DE"/>
          </a:p>
        </p:txBody>
      </p:sp>
      <p:pic>
        <p:nvPicPr>
          <p:cNvPr id="21" name="Grafik 20">
            <a:extLst>
              <a:ext uri="{FF2B5EF4-FFF2-40B4-BE49-F238E27FC236}">
                <a16:creationId xmlns:a16="http://schemas.microsoft.com/office/drawing/2014/main" id="{2B37E165-E851-3815-A83A-5B42274C1ED7}"/>
              </a:ext>
            </a:extLst>
          </p:cNvPr>
          <p:cNvPicPr>
            <a:picLocks noChangeAspect="1"/>
          </p:cNvPicPr>
          <p:nvPr/>
        </p:nvPicPr>
        <p:blipFill>
          <a:blip r:embed="rId2"/>
          <a:stretch>
            <a:fillRect/>
          </a:stretch>
        </p:blipFill>
        <p:spPr>
          <a:xfrm>
            <a:off x="71274" y="1448336"/>
            <a:ext cx="5918415" cy="4492614"/>
          </a:xfrm>
          <a:prstGeom prst="rect">
            <a:avLst/>
          </a:prstGeom>
        </p:spPr>
      </p:pic>
      <p:sp>
        <p:nvSpPr>
          <p:cNvPr id="24" name="Textfeld 23">
            <a:extLst>
              <a:ext uri="{FF2B5EF4-FFF2-40B4-BE49-F238E27FC236}">
                <a16:creationId xmlns:a16="http://schemas.microsoft.com/office/drawing/2014/main" id="{7510AAB1-BABD-F974-51A5-0CCA765E67E2}"/>
              </a:ext>
            </a:extLst>
          </p:cNvPr>
          <p:cNvSpPr txBox="1"/>
          <p:nvPr/>
        </p:nvSpPr>
        <p:spPr>
          <a:xfrm>
            <a:off x="214086" y="5977320"/>
            <a:ext cx="6111240" cy="261610"/>
          </a:xfrm>
          <a:prstGeom prst="rect">
            <a:avLst/>
          </a:prstGeom>
          <a:noFill/>
        </p:spPr>
        <p:txBody>
          <a:bodyPr wrap="square">
            <a:spAutoFit/>
          </a:bodyPr>
          <a:lstStyle/>
          <a:p>
            <a:r>
              <a:rPr lang="en-US" sz="1100" dirty="0">
                <a:hlinkClick r:id="rId3"/>
              </a:rPr>
              <a:t>A review and extension of the Visual Information (iiis.org)</a:t>
            </a:r>
            <a:endParaRPr lang="en-US" sz="1100" dirty="0"/>
          </a:p>
        </p:txBody>
      </p:sp>
      <p:sp>
        <p:nvSpPr>
          <p:cNvPr id="26" name="Textfeld 25">
            <a:extLst>
              <a:ext uri="{FF2B5EF4-FFF2-40B4-BE49-F238E27FC236}">
                <a16:creationId xmlns:a16="http://schemas.microsoft.com/office/drawing/2014/main" id="{FAAE502D-A0C1-CA46-03D2-610915BE374F}"/>
              </a:ext>
            </a:extLst>
          </p:cNvPr>
          <p:cNvSpPr txBox="1"/>
          <p:nvPr/>
        </p:nvSpPr>
        <p:spPr>
          <a:xfrm>
            <a:off x="6249843" y="1398529"/>
            <a:ext cx="3606298" cy="338554"/>
          </a:xfrm>
          <a:prstGeom prst="rect">
            <a:avLst/>
          </a:prstGeom>
          <a:noFill/>
        </p:spPr>
        <p:txBody>
          <a:bodyPr wrap="square" rtlCol="0">
            <a:spAutoFit/>
          </a:bodyPr>
          <a:lstStyle/>
          <a:p>
            <a:r>
              <a:rPr lang="en-US" sz="1600" b="1" dirty="0"/>
              <a:t>Overview</a:t>
            </a:r>
            <a:r>
              <a:rPr lang="en-US" sz="1600" dirty="0"/>
              <a:t> (Node-focused):</a:t>
            </a:r>
          </a:p>
        </p:txBody>
      </p:sp>
      <p:sp>
        <p:nvSpPr>
          <p:cNvPr id="27" name="Textfeld 26">
            <a:extLst>
              <a:ext uri="{FF2B5EF4-FFF2-40B4-BE49-F238E27FC236}">
                <a16:creationId xmlns:a16="http://schemas.microsoft.com/office/drawing/2014/main" id="{0C6C3F16-9C96-C8AD-C849-2982B16F7221}"/>
              </a:ext>
            </a:extLst>
          </p:cNvPr>
          <p:cNvSpPr txBox="1"/>
          <p:nvPr/>
        </p:nvSpPr>
        <p:spPr>
          <a:xfrm>
            <a:off x="6462261" y="1767861"/>
            <a:ext cx="5658465"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existing nodes</a:t>
            </a:r>
          </a:p>
          <a:p>
            <a:pPr marL="285750" indent="-285750">
              <a:buFont typeface="Arial" panose="020B0604020202020204" pitchFamily="34" charset="0"/>
              <a:buChar char="•"/>
            </a:pPr>
            <a:r>
              <a:rPr lang="en-US" sz="1600" dirty="0"/>
              <a:t>potential hierarchies</a:t>
            </a:r>
          </a:p>
          <a:p>
            <a:pPr marL="285750" indent="-285750">
              <a:buFont typeface="Arial" panose="020B0604020202020204" pitchFamily="34" charset="0"/>
              <a:buChar char="•"/>
            </a:pPr>
            <a:r>
              <a:rPr lang="en-US" sz="1600" dirty="0"/>
              <a:t>potential clusters</a:t>
            </a:r>
          </a:p>
          <a:p>
            <a:pPr marL="285750" indent="-285750">
              <a:buFont typeface="Arial" panose="020B0604020202020204" pitchFamily="34" charset="0"/>
              <a:buChar char="•"/>
            </a:pPr>
            <a:r>
              <a:rPr lang="en-US" sz="1600" dirty="0"/>
              <a:t>strongly connected / central nodes in the system</a:t>
            </a:r>
          </a:p>
        </p:txBody>
      </p:sp>
      <p:sp>
        <p:nvSpPr>
          <p:cNvPr id="28" name="Textfeld 27">
            <a:extLst>
              <a:ext uri="{FF2B5EF4-FFF2-40B4-BE49-F238E27FC236}">
                <a16:creationId xmlns:a16="http://schemas.microsoft.com/office/drawing/2014/main" id="{C051DE38-D5F5-0FBC-1931-1B44F20CD05D}"/>
              </a:ext>
            </a:extLst>
          </p:cNvPr>
          <p:cNvSpPr txBox="1"/>
          <p:nvPr/>
        </p:nvSpPr>
        <p:spPr>
          <a:xfrm>
            <a:off x="6249842" y="2983579"/>
            <a:ext cx="4388617" cy="338554"/>
          </a:xfrm>
          <a:prstGeom prst="rect">
            <a:avLst/>
          </a:prstGeom>
          <a:noFill/>
        </p:spPr>
        <p:txBody>
          <a:bodyPr wrap="square" rtlCol="0">
            <a:spAutoFit/>
          </a:bodyPr>
          <a:lstStyle/>
          <a:p>
            <a:r>
              <a:rPr lang="en-US" sz="1600" b="1" dirty="0"/>
              <a:t>Zoom In</a:t>
            </a:r>
            <a:r>
              <a:rPr lang="en-US" sz="1600" dirty="0"/>
              <a:t> (Node-Topic-focused):</a:t>
            </a:r>
          </a:p>
        </p:txBody>
      </p:sp>
      <p:sp>
        <p:nvSpPr>
          <p:cNvPr id="34" name="Textfeld 33">
            <a:extLst>
              <a:ext uri="{FF2B5EF4-FFF2-40B4-BE49-F238E27FC236}">
                <a16:creationId xmlns:a16="http://schemas.microsoft.com/office/drawing/2014/main" id="{61BF0A83-3860-422C-058D-BE89E85DF123}"/>
              </a:ext>
            </a:extLst>
          </p:cNvPr>
          <p:cNvSpPr txBox="1"/>
          <p:nvPr/>
        </p:nvSpPr>
        <p:spPr>
          <a:xfrm>
            <a:off x="6462261" y="3352911"/>
            <a:ext cx="5658465"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topics of a node</a:t>
            </a:r>
          </a:p>
          <a:p>
            <a:pPr marL="285750" indent="-285750">
              <a:buFont typeface="Arial" panose="020B0604020202020204" pitchFamily="34" charset="0"/>
              <a:buChar char="•"/>
            </a:pPr>
            <a:r>
              <a:rPr lang="en-US" sz="1600" dirty="0"/>
              <a:t>topic connections of a selected node to other nodes</a:t>
            </a:r>
          </a:p>
        </p:txBody>
      </p:sp>
      <p:sp>
        <p:nvSpPr>
          <p:cNvPr id="35" name="Textfeld 34">
            <a:extLst>
              <a:ext uri="{FF2B5EF4-FFF2-40B4-BE49-F238E27FC236}">
                <a16:creationId xmlns:a16="http://schemas.microsoft.com/office/drawing/2014/main" id="{936DBF06-474C-A903-C441-7C1D449E2BB7}"/>
              </a:ext>
            </a:extLst>
          </p:cNvPr>
          <p:cNvSpPr txBox="1"/>
          <p:nvPr/>
        </p:nvSpPr>
        <p:spPr>
          <a:xfrm>
            <a:off x="6249842" y="4121658"/>
            <a:ext cx="4388617" cy="338554"/>
          </a:xfrm>
          <a:prstGeom prst="rect">
            <a:avLst/>
          </a:prstGeom>
          <a:noFill/>
        </p:spPr>
        <p:txBody>
          <a:bodyPr wrap="square" rtlCol="0">
            <a:spAutoFit/>
          </a:bodyPr>
          <a:lstStyle/>
          <a:p>
            <a:r>
              <a:rPr lang="en-US" sz="1600" b="1" dirty="0"/>
              <a:t>Zoom Out </a:t>
            </a:r>
            <a:r>
              <a:rPr lang="en-US" sz="1600" dirty="0"/>
              <a:t>(Multi-Node-Dataflow-focused):</a:t>
            </a:r>
          </a:p>
        </p:txBody>
      </p:sp>
      <p:sp>
        <p:nvSpPr>
          <p:cNvPr id="36" name="Textfeld 35">
            <a:extLst>
              <a:ext uri="{FF2B5EF4-FFF2-40B4-BE49-F238E27FC236}">
                <a16:creationId xmlns:a16="http://schemas.microsoft.com/office/drawing/2014/main" id="{20DE9748-A97D-8439-9684-CB304C26A683}"/>
              </a:ext>
            </a:extLst>
          </p:cNvPr>
          <p:cNvSpPr txBox="1"/>
          <p:nvPr/>
        </p:nvSpPr>
        <p:spPr>
          <a:xfrm>
            <a:off x="6462261" y="4490990"/>
            <a:ext cx="5658465"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path from one node to another</a:t>
            </a:r>
          </a:p>
          <a:p>
            <a:pPr marL="285750" indent="-285750">
              <a:buFont typeface="Arial" panose="020B0604020202020204" pitchFamily="34" charset="0"/>
              <a:buChar char="•"/>
            </a:pPr>
            <a:r>
              <a:rPr lang="en-US" sz="1600" dirty="0"/>
              <a:t>topic connections along this path</a:t>
            </a:r>
          </a:p>
        </p:txBody>
      </p:sp>
      <p:sp>
        <p:nvSpPr>
          <p:cNvPr id="37" name="Textfeld 36">
            <a:extLst>
              <a:ext uri="{FF2B5EF4-FFF2-40B4-BE49-F238E27FC236}">
                <a16:creationId xmlns:a16="http://schemas.microsoft.com/office/drawing/2014/main" id="{840B1835-8E37-11C5-2422-4598F639CAFB}"/>
              </a:ext>
            </a:extLst>
          </p:cNvPr>
          <p:cNvSpPr txBox="1"/>
          <p:nvPr/>
        </p:nvSpPr>
        <p:spPr>
          <a:xfrm>
            <a:off x="6249842" y="5245738"/>
            <a:ext cx="4388617" cy="338554"/>
          </a:xfrm>
          <a:prstGeom prst="rect">
            <a:avLst/>
          </a:prstGeom>
          <a:noFill/>
        </p:spPr>
        <p:txBody>
          <a:bodyPr wrap="square" rtlCol="0">
            <a:spAutoFit/>
          </a:bodyPr>
          <a:lstStyle/>
          <a:p>
            <a:r>
              <a:rPr lang="en-US" sz="1600" b="1" dirty="0"/>
              <a:t>Details</a:t>
            </a:r>
            <a:r>
              <a:rPr lang="en-US" sz="1600" dirty="0"/>
              <a:t> and Multi-View:</a:t>
            </a:r>
          </a:p>
        </p:txBody>
      </p:sp>
      <p:sp>
        <p:nvSpPr>
          <p:cNvPr id="38" name="Textfeld 37">
            <a:extLst>
              <a:ext uri="{FF2B5EF4-FFF2-40B4-BE49-F238E27FC236}">
                <a16:creationId xmlns:a16="http://schemas.microsoft.com/office/drawing/2014/main" id="{7054142E-31ED-3968-BA22-8C29026A51B6}"/>
              </a:ext>
            </a:extLst>
          </p:cNvPr>
          <p:cNvSpPr txBox="1"/>
          <p:nvPr/>
        </p:nvSpPr>
        <p:spPr>
          <a:xfrm>
            <a:off x="6462261" y="5615070"/>
            <a:ext cx="5658465"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details of a node (like parameter, namespace, etc.)</a:t>
            </a:r>
          </a:p>
          <a:p>
            <a:pPr marL="285750" indent="-285750">
              <a:buFont typeface="Arial" panose="020B0604020202020204" pitchFamily="34" charset="0"/>
              <a:buChar char="•"/>
            </a:pPr>
            <a:r>
              <a:rPr lang="en-US" sz="1600" dirty="0"/>
              <a:t>details of a topic (like message type definition)</a:t>
            </a:r>
          </a:p>
          <a:p>
            <a:pPr marL="285750" indent="-285750">
              <a:buFont typeface="Arial" panose="020B0604020202020204" pitchFamily="34" charset="0"/>
              <a:buChar char="•"/>
            </a:pPr>
            <a:endParaRPr lang="en-US" sz="1600" dirty="0"/>
          </a:p>
        </p:txBody>
      </p:sp>
      <p:sp>
        <p:nvSpPr>
          <p:cNvPr id="6" name="Pfeil: nach rechts 5">
            <a:extLst>
              <a:ext uri="{FF2B5EF4-FFF2-40B4-BE49-F238E27FC236}">
                <a16:creationId xmlns:a16="http://schemas.microsoft.com/office/drawing/2014/main" id="{954765A3-CE9F-0050-5BC6-683924BFDAC0}"/>
              </a:ext>
            </a:extLst>
          </p:cNvPr>
          <p:cNvSpPr/>
          <p:nvPr/>
        </p:nvSpPr>
        <p:spPr>
          <a:xfrm rot="1220195">
            <a:off x="9037492" y="1719973"/>
            <a:ext cx="508000" cy="1727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feld 6">
            <a:extLst>
              <a:ext uri="{FF2B5EF4-FFF2-40B4-BE49-F238E27FC236}">
                <a16:creationId xmlns:a16="http://schemas.microsoft.com/office/drawing/2014/main" id="{82F252A0-38D6-6F74-9438-4771F03FE0D2}"/>
              </a:ext>
            </a:extLst>
          </p:cNvPr>
          <p:cNvSpPr txBox="1"/>
          <p:nvPr/>
        </p:nvSpPr>
        <p:spPr>
          <a:xfrm>
            <a:off x="9559673" y="1807003"/>
            <a:ext cx="2438054" cy="338554"/>
          </a:xfrm>
          <a:prstGeom prst="rect">
            <a:avLst/>
          </a:prstGeom>
          <a:noFill/>
        </p:spPr>
        <p:txBody>
          <a:bodyPr wrap="square" rtlCol="0">
            <a:spAutoFit/>
          </a:bodyPr>
          <a:lstStyle/>
          <a:p>
            <a:r>
              <a:rPr lang="en-US" sz="1600" dirty="0"/>
              <a:t>no information flooding!</a:t>
            </a:r>
          </a:p>
        </p:txBody>
      </p:sp>
      <p:sp>
        <p:nvSpPr>
          <p:cNvPr id="8" name="Fußzeilenplatzhalter 7">
            <a:extLst>
              <a:ext uri="{FF2B5EF4-FFF2-40B4-BE49-F238E27FC236}">
                <a16:creationId xmlns:a16="http://schemas.microsoft.com/office/drawing/2014/main" id="{E3F32D6A-86CF-9ACA-2B69-2F53F9B1B9EC}"/>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42234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p:bldP spid="35" grpId="0"/>
      <p:bldP spid="36" grpId="0"/>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592C1-198B-94C0-CE99-0ED727392B3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AB9979A-B19A-00B3-EEB4-15B688414273}"/>
              </a:ext>
            </a:extLst>
          </p:cNvPr>
          <p:cNvSpPr>
            <a:spLocks noGrp="1"/>
          </p:cNvSpPr>
          <p:nvPr>
            <p:ph type="title"/>
          </p:nvPr>
        </p:nvSpPr>
        <p:spPr/>
        <p:txBody>
          <a:bodyPr/>
          <a:lstStyle/>
          <a:p>
            <a:r>
              <a:rPr lang="de-DE" dirty="0"/>
              <a:t>MTVA Prototype </a:t>
            </a:r>
            <a:endParaRPr lang="en-US" dirty="0"/>
          </a:p>
        </p:txBody>
      </p:sp>
      <p:sp>
        <p:nvSpPr>
          <p:cNvPr id="3" name="Datumsplatzhalter 2">
            <a:extLst>
              <a:ext uri="{FF2B5EF4-FFF2-40B4-BE49-F238E27FC236}">
                <a16:creationId xmlns:a16="http://schemas.microsoft.com/office/drawing/2014/main" id="{DF25E314-ADA8-9DB8-098D-E82D3EB7AC02}"/>
              </a:ext>
            </a:extLst>
          </p:cNvPr>
          <p:cNvSpPr>
            <a:spLocks noGrp="1"/>
          </p:cNvSpPr>
          <p:nvPr>
            <p:ph type="dt" sz="half" idx="10"/>
          </p:nvPr>
        </p:nvSpPr>
        <p:spPr/>
        <p:txBody>
          <a:bodyPr/>
          <a:lstStyle/>
          <a:p>
            <a:fld id="{2F964898-4200-4B95-B6D6-71DEF2E6093C}" type="datetime1">
              <a:rPr lang="de-DE" smtClean="0"/>
              <a:t>09.12.2024</a:t>
            </a:fld>
            <a:endParaRPr lang="de-DE"/>
          </a:p>
        </p:txBody>
      </p:sp>
      <p:sp>
        <p:nvSpPr>
          <p:cNvPr id="4" name="Fußzeilenplatzhalter 3">
            <a:extLst>
              <a:ext uri="{FF2B5EF4-FFF2-40B4-BE49-F238E27FC236}">
                <a16:creationId xmlns:a16="http://schemas.microsoft.com/office/drawing/2014/main" id="{E1115605-937B-FA4F-8E4B-D1219A7A291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11DC2B57-3DBC-B4D6-FD95-7CAB648CA104}"/>
              </a:ext>
            </a:extLst>
          </p:cNvPr>
          <p:cNvSpPr>
            <a:spLocks noGrp="1"/>
          </p:cNvSpPr>
          <p:nvPr>
            <p:ph type="sldNum" sz="quarter" idx="12"/>
          </p:nvPr>
        </p:nvSpPr>
        <p:spPr/>
        <p:txBody>
          <a:bodyPr/>
          <a:lstStyle/>
          <a:p>
            <a:fld id="{107AFDAB-D1F3-4178-9F69-235A4A98E3C7}" type="slidenum">
              <a:rPr lang="de-DE" smtClean="0"/>
              <a:t>12</a:t>
            </a:fld>
            <a:endParaRPr lang="de-DE"/>
          </a:p>
        </p:txBody>
      </p:sp>
      <p:pic>
        <p:nvPicPr>
          <p:cNvPr id="8" name="Grafik 7">
            <a:extLst>
              <a:ext uri="{FF2B5EF4-FFF2-40B4-BE49-F238E27FC236}">
                <a16:creationId xmlns:a16="http://schemas.microsoft.com/office/drawing/2014/main" id="{3CFBB180-F5AE-132E-AE41-003FBD85CBA1}"/>
              </a:ext>
            </a:extLst>
          </p:cNvPr>
          <p:cNvPicPr>
            <a:picLocks noChangeAspect="1"/>
          </p:cNvPicPr>
          <p:nvPr/>
        </p:nvPicPr>
        <p:blipFill>
          <a:blip r:embed="rId2"/>
          <a:stretch>
            <a:fillRect/>
          </a:stretch>
        </p:blipFill>
        <p:spPr>
          <a:xfrm>
            <a:off x="705991" y="1244600"/>
            <a:ext cx="5278249" cy="5053461"/>
          </a:xfrm>
          <a:prstGeom prst="rect">
            <a:avLst/>
          </a:prstGeom>
        </p:spPr>
      </p:pic>
    </p:spTree>
    <p:extLst>
      <p:ext uri="{BB962C8B-B14F-4D97-AF65-F5344CB8AC3E}">
        <p14:creationId xmlns:p14="http://schemas.microsoft.com/office/powerpoint/2010/main" val="22333498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19B43F22-CC42-9443-A24B-19FC6BA013F7}"/>
              </a:ext>
            </a:extLst>
          </p:cNvPr>
          <p:cNvPicPr>
            <a:picLocks noChangeAspect="1"/>
          </p:cNvPicPr>
          <p:nvPr/>
        </p:nvPicPr>
        <p:blipFill>
          <a:blip r:embed="rId2"/>
          <a:stretch>
            <a:fillRect/>
          </a:stretch>
        </p:blipFill>
        <p:spPr>
          <a:xfrm rot="16200000">
            <a:off x="8122868" y="-467260"/>
            <a:ext cx="2280020" cy="5715699"/>
          </a:xfrm>
          <a:prstGeom prst="rect">
            <a:avLst/>
          </a:prstGeom>
        </p:spPr>
      </p:pic>
      <p:pic>
        <p:nvPicPr>
          <p:cNvPr id="12" name="Grafik 11">
            <a:extLst>
              <a:ext uri="{FF2B5EF4-FFF2-40B4-BE49-F238E27FC236}">
                <a16:creationId xmlns:a16="http://schemas.microsoft.com/office/drawing/2014/main" id="{4DB59B2E-CFF2-8AF2-94E6-E1519467BFB7}"/>
              </a:ext>
            </a:extLst>
          </p:cNvPr>
          <p:cNvPicPr>
            <a:picLocks noChangeAspect="1"/>
          </p:cNvPicPr>
          <p:nvPr/>
        </p:nvPicPr>
        <p:blipFill>
          <a:blip r:embed="rId3"/>
          <a:stretch>
            <a:fillRect/>
          </a:stretch>
        </p:blipFill>
        <p:spPr>
          <a:xfrm>
            <a:off x="1530745" y="1227439"/>
            <a:ext cx="2719222" cy="2726088"/>
          </a:xfrm>
          <a:prstGeom prst="rect">
            <a:avLst/>
          </a:prstGeom>
        </p:spPr>
      </p:pic>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dirty="0"/>
              <a:t>Visualization approaches for overview</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D5CE794E-0757-4A43-AC18-D5A01759276F}" type="datetime1">
              <a:rPr lang="de-DE" smtClean="0"/>
              <a:t>08.12.2024</a:t>
            </a:fld>
            <a:endParaRPr lang="de-DE"/>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de-DE" smtClean="0"/>
              <a:t>120</a:t>
            </a:fld>
            <a:endParaRPr lang="de-DE"/>
          </a:p>
        </p:txBody>
      </p:sp>
      <p:pic>
        <p:nvPicPr>
          <p:cNvPr id="9" name="Grafik 8">
            <a:extLst>
              <a:ext uri="{FF2B5EF4-FFF2-40B4-BE49-F238E27FC236}">
                <a16:creationId xmlns:a16="http://schemas.microsoft.com/office/drawing/2014/main" id="{D210735D-C9F6-D211-2700-D7929C78AE81}"/>
              </a:ext>
            </a:extLst>
          </p:cNvPr>
          <p:cNvPicPr>
            <a:picLocks noChangeAspect="1"/>
          </p:cNvPicPr>
          <p:nvPr/>
        </p:nvPicPr>
        <p:blipFill>
          <a:blip r:embed="rId4"/>
          <a:stretch>
            <a:fillRect/>
          </a:stretch>
        </p:blipFill>
        <p:spPr>
          <a:xfrm>
            <a:off x="1684790" y="4176027"/>
            <a:ext cx="2411133" cy="2403107"/>
          </a:xfrm>
          <a:prstGeom prst="rect">
            <a:avLst/>
          </a:prstGeom>
        </p:spPr>
      </p:pic>
      <p:sp>
        <p:nvSpPr>
          <p:cNvPr id="10" name="Rechteck: abgerundete Ecken 9">
            <a:extLst>
              <a:ext uri="{FF2B5EF4-FFF2-40B4-BE49-F238E27FC236}">
                <a16:creationId xmlns:a16="http://schemas.microsoft.com/office/drawing/2014/main" id="{8926EEBD-852B-D611-DBD1-0838B1492B82}"/>
              </a:ext>
            </a:extLst>
          </p:cNvPr>
          <p:cNvSpPr/>
          <p:nvPr/>
        </p:nvSpPr>
        <p:spPr>
          <a:xfrm>
            <a:off x="71272" y="494498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Force Directed Graph </a:t>
            </a:r>
          </a:p>
        </p:txBody>
      </p:sp>
      <p:sp>
        <p:nvSpPr>
          <p:cNvPr id="13" name="Rechteck: abgerundete Ecken 12">
            <a:extLst>
              <a:ext uri="{FF2B5EF4-FFF2-40B4-BE49-F238E27FC236}">
                <a16:creationId xmlns:a16="http://schemas.microsoft.com/office/drawing/2014/main" id="{7DAC7ECE-17EA-C772-68FA-2634B1D4E47D}"/>
              </a:ext>
            </a:extLst>
          </p:cNvPr>
          <p:cNvSpPr/>
          <p:nvPr/>
        </p:nvSpPr>
        <p:spPr>
          <a:xfrm>
            <a:off x="71272" y="209002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Topological DAG  Drawing</a:t>
            </a:r>
          </a:p>
        </p:txBody>
      </p:sp>
      <p:pic>
        <p:nvPicPr>
          <p:cNvPr id="17" name="Grafik 16">
            <a:extLst>
              <a:ext uri="{FF2B5EF4-FFF2-40B4-BE49-F238E27FC236}">
                <a16:creationId xmlns:a16="http://schemas.microsoft.com/office/drawing/2014/main" id="{DA87D96C-A5D7-1399-144F-C895A247E851}"/>
              </a:ext>
            </a:extLst>
          </p:cNvPr>
          <p:cNvPicPr>
            <a:picLocks noChangeAspect="1"/>
          </p:cNvPicPr>
          <p:nvPr/>
        </p:nvPicPr>
        <p:blipFill>
          <a:blip r:embed="rId5"/>
          <a:stretch>
            <a:fillRect/>
          </a:stretch>
        </p:blipFill>
        <p:spPr>
          <a:xfrm>
            <a:off x="8847511" y="3520904"/>
            <a:ext cx="3047835" cy="2830412"/>
          </a:xfrm>
          <a:prstGeom prst="rect">
            <a:avLst/>
          </a:prstGeom>
        </p:spPr>
      </p:pic>
      <p:sp>
        <p:nvSpPr>
          <p:cNvPr id="23" name="Rechteck: abgerundete Ecken 22">
            <a:extLst>
              <a:ext uri="{FF2B5EF4-FFF2-40B4-BE49-F238E27FC236}">
                <a16:creationId xmlns:a16="http://schemas.microsoft.com/office/drawing/2014/main" id="{66AB2DA1-10A8-A3E3-A6F6-AF596DC82A22}"/>
              </a:ext>
            </a:extLst>
          </p:cNvPr>
          <p:cNvSpPr/>
          <p:nvPr/>
        </p:nvSpPr>
        <p:spPr>
          <a:xfrm>
            <a:off x="4807450" y="209002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Arc</a:t>
            </a:r>
          </a:p>
        </p:txBody>
      </p:sp>
      <p:sp>
        <p:nvSpPr>
          <p:cNvPr id="25" name="Rechteck: abgerundete Ecken 24">
            <a:extLst>
              <a:ext uri="{FF2B5EF4-FFF2-40B4-BE49-F238E27FC236}">
                <a16:creationId xmlns:a16="http://schemas.microsoft.com/office/drawing/2014/main" id="{DA50E2CE-0EED-412C-8D0D-8E18CFDA9EF5}"/>
              </a:ext>
            </a:extLst>
          </p:cNvPr>
          <p:cNvSpPr/>
          <p:nvPr/>
        </p:nvSpPr>
        <p:spPr>
          <a:xfrm>
            <a:off x="4807450" y="494498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Other</a:t>
            </a:r>
          </a:p>
        </p:txBody>
      </p:sp>
      <p:pic>
        <p:nvPicPr>
          <p:cNvPr id="32" name="Grafik 31">
            <a:extLst>
              <a:ext uri="{FF2B5EF4-FFF2-40B4-BE49-F238E27FC236}">
                <a16:creationId xmlns:a16="http://schemas.microsoft.com/office/drawing/2014/main" id="{B1736264-502A-0C58-AE98-56652994436B}"/>
              </a:ext>
            </a:extLst>
          </p:cNvPr>
          <p:cNvPicPr>
            <a:picLocks noChangeAspect="1"/>
          </p:cNvPicPr>
          <p:nvPr/>
        </p:nvPicPr>
        <p:blipFill>
          <a:blip r:embed="rId6"/>
          <a:stretch>
            <a:fillRect/>
          </a:stretch>
        </p:blipFill>
        <p:spPr>
          <a:xfrm>
            <a:off x="6529387" y="3631335"/>
            <a:ext cx="2164080" cy="1131626"/>
          </a:xfrm>
          <a:prstGeom prst="rect">
            <a:avLst/>
          </a:prstGeom>
        </p:spPr>
      </p:pic>
      <p:pic>
        <p:nvPicPr>
          <p:cNvPr id="39" name="Grafik 38">
            <a:extLst>
              <a:ext uri="{FF2B5EF4-FFF2-40B4-BE49-F238E27FC236}">
                <a16:creationId xmlns:a16="http://schemas.microsoft.com/office/drawing/2014/main" id="{32F7F80A-ECB7-A5E7-0EE7-1EEF8A355915}"/>
              </a:ext>
            </a:extLst>
          </p:cNvPr>
          <p:cNvPicPr>
            <a:picLocks noChangeAspect="1"/>
          </p:cNvPicPr>
          <p:nvPr/>
        </p:nvPicPr>
        <p:blipFill>
          <a:blip r:embed="rId7"/>
          <a:stretch>
            <a:fillRect/>
          </a:stretch>
        </p:blipFill>
        <p:spPr>
          <a:xfrm>
            <a:off x="6881468" y="4858616"/>
            <a:ext cx="1459918" cy="1437696"/>
          </a:xfrm>
          <a:prstGeom prst="rect">
            <a:avLst/>
          </a:prstGeom>
        </p:spPr>
      </p:pic>
      <p:sp>
        <p:nvSpPr>
          <p:cNvPr id="6" name="Fußzeilenplatzhalter 5">
            <a:extLst>
              <a:ext uri="{FF2B5EF4-FFF2-40B4-BE49-F238E27FC236}">
                <a16:creationId xmlns:a16="http://schemas.microsoft.com/office/drawing/2014/main" id="{793CAC5B-E7B3-5377-0CE8-EBEAF845C566}"/>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5333881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r>
              <a:rPr lang="en-US"/>
              <a:t>Planned architecture</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E75D38EF-46AD-4610-8D43-B15CBF80AB3C}" type="datetime1">
              <a:rPr lang="de-DE" smtClean="0"/>
              <a:t>08.12.2024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121</a:t>
            </a:fld>
            <a:endParaRPr lang="de-DE"/>
          </a:p>
        </p:txBody>
      </p:sp>
      <p:pic>
        <p:nvPicPr>
          <p:cNvPr id="7" name="Picture 2" descr="Vector art pencil sketch image with simple and few lines and white background, little cute robot looking confident at a graph structure with multiple rectangular nodes and connections between the nodes, the graph slightly above the robot, side view">
            <a:extLst>
              <a:ext uri="{FF2B5EF4-FFF2-40B4-BE49-F238E27FC236}">
                <a16:creationId xmlns:a16="http://schemas.microsoft.com/office/drawing/2014/main" id="{09D549D7-57E4-8D94-16D3-A6A95C331D35}"/>
              </a:ext>
            </a:extLst>
          </p:cNvPr>
          <p:cNvPicPr>
            <a:picLocks noChangeAspect="1" noChangeArrowheads="1"/>
          </p:cNvPicPr>
          <p:nvPr/>
        </p:nvPicPr>
        <p:blipFill rotWithShape="1">
          <a:blip r:embed="rId2">
            <a:clrChange>
              <a:clrFrom>
                <a:srgbClr val="F8F7F6"/>
              </a:clrFrom>
              <a:clrTo>
                <a:srgbClr val="F8F7F6">
                  <a:alpha val="0"/>
                </a:srgbClr>
              </a:clrTo>
            </a:clrChang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t="10606" b="10713"/>
          <a:stretch/>
        </p:blipFill>
        <p:spPr bwMode="auto">
          <a:xfrm>
            <a:off x="4316730" y="564650"/>
            <a:ext cx="3545840" cy="2789920"/>
          </a:xfrm>
          <a:prstGeom prst="rect">
            <a:avLst/>
          </a:prstGeom>
          <a:extLst>
            <a:ext uri="{909E8E84-426E-40DD-AFC4-6F175D3DCCD1}">
              <a14:hiddenFill xmlns:a14="http://schemas.microsoft.com/office/drawing/2010/main">
                <a:solidFill>
                  <a:srgbClr val="FFFFFF"/>
                </a:solidFill>
              </a14:hiddenFill>
            </a:ext>
          </a:extLst>
        </p:spPr>
      </p:pic>
      <p:sp>
        <p:nvSpPr>
          <p:cNvPr id="8" name="Fußzeilenplatzhalter 7">
            <a:extLst>
              <a:ext uri="{FF2B5EF4-FFF2-40B4-BE49-F238E27FC236}">
                <a16:creationId xmlns:a16="http://schemas.microsoft.com/office/drawing/2014/main" id="{ED8AB999-4BFA-4495-E140-A4D7EC76BE1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3187720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dirty="0"/>
              <a:t>Technical details</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BE2AD2FF-E756-44A5-B49C-50F9F730724F}" type="datetime1">
              <a:rPr lang="de-DE" smtClean="0"/>
              <a:t>08.12.2024</a:t>
            </a:fld>
            <a:endParaRPr lang="de-DE"/>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de-DE" smtClean="0"/>
              <a:t>122</a:t>
            </a:fld>
            <a:endParaRPr lang="de-DE"/>
          </a:p>
        </p:txBody>
      </p:sp>
      <p:sp>
        <p:nvSpPr>
          <p:cNvPr id="6" name="Rechteck 5">
            <a:extLst>
              <a:ext uri="{FF2B5EF4-FFF2-40B4-BE49-F238E27FC236}">
                <a16:creationId xmlns:a16="http://schemas.microsoft.com/office/drawing/2014/main" id="{F4CF97A7-F74F-27CA-C602-6C2933275066}"/>
              </a:ext>
            </a:extLst>
          </p:cNvPr>
          <p:cNvSpPr/>
          <p:nvPr/>
        </p:nvSpPr>
        <p:spPr>
          <a:xfrm>
            <a:off x="1711959" y="1848060"/>
            <a:ext cx="2723551" cy="69596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solidFill>
                  <a:schemeClr val="bg1"/>
                </a:solidFill>
              </a:rPr>
              <a:t>Data</a:t>
            </a:r>
          </a:p>
          <a:p>
            <a:pPr algn="ctr"/>
            <a:r>
              <a:rPr lang="en-US" sz="1600" dirty="0">
                <a:solidFill>
                  <a:schemeClr val="bg1"/>
                </a:solidFill>
              </a:rPr>
              <a:t>(Live from ROS-System)</a:t>
            </a:r>
          </a:p>
        </p:txBody>
      </p:sp>
      <p:sp>
        <p:nvSpPr>
          <p:cNvPr id="7" name="Rechteck 6">
            <a:extLst>
              <a:ext uri="{FF2B5EF4-FFF2-40B4-BE49-F238E27FC236}">
                <a16:creationId xmlns:a16="http://schemas.microsoft.com/office/drawing/2014/main" id="{EBB4169A-FD6D-8CC7-84F1-5FFF0F8122EE}"/>
              </a:ext>
            </a:extLst>
          </p:cNvPr>
          <p:cNvSpPr/>
          <p:nvPr/>
        </p:nvSpPr>
        <p:spPr>
          <a:xfrm>
            <a:off x="7756491" y="1848060"/>
            <a:ext cx="2723551" cy="69596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solidFill>
                  <a:schemeClr val="bg1"/>
                </a:solidFill>
              </a:rPr>
              <a:t>Visualization</a:t>
            </a:r>
          </a:p>
          <a:p>
            <a:pPr algn="ctr"/>
            <a:r>
              <a:rPr lang="en-US" sz="1600" dirty="0">
                <a:solidFill>
                  <a:schemeClr val="bg1"/>
                </a:solidFill>
              </a:rPr>
              <a:t>(WebApp)</a:t>
            </a:r>
          </a:p>
        </p:txBody>
      </p:sp>
      <p:cxnSp>
        <p:nvCxnSpPr>
          <p:cNvPr id="8" name="Gerade Verbindung mit Pfeil 7">
            <a:extLst>
              <a:ext uri="{FF2B5EF4-FFF2-40B4-BE49-F238E27FC236}">
                <a16:creationId xmlns:a16="http://schemas.microsoft.com/office/drawing/2014/main" id="{F1930465-950B-967F-C4A6-1DA97F0E2BCC}"/>
              </a:ext>
            </a:extLst>
          </p:cNvPr>
          <p:cNvCxnSpPr>
            <a:cxnSpLocks/>
          </p:cNvCxnSpPr>
          <p:nvPr/>
        </p:nvCxnSpPr>
        <p:spPr>
          <a:xfrm>
            <a:off x="6096000" y="1762760"/>
            <a:ext cx="0" cy="3627120"/>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sp>
        <p:nvSpPr>
          <p:cNvPr id="28" name="Textfeld 27">
            <a:extLst>
              <a:ext uri="{FF2B5EF4-FFF2-40B4-BE49-F238E27FC236}">
                <a16:creationId xmlns:a16="http://schemas.microsoft.com/office/drawing/2014/main" id="{548899F8-BB81-9B91-9809-C4D114646717}"/>
              </a:ext>
            </a:extLst>
          </p:cNvPr>
          <p:cNvSpPr txBox="1"/>
          <p:nvPr/>
        </p:nvSpPr>
        <p:spPr>
          <a:xfrm>
            <a:off x="127670" y="2744841"/>
            <a:ext cx="5892130" cy="923330"/>
          </a:xfrm>
          <a:prstGeom prst="rect">
            <a:avLst/>
          </a:prstGeom>
          <a:noFill/>
        </p:spPr>
        <p:txBody>
          <a:bodyPr wrap="square" rtlCol="0">
            <a:spAutoFit/>
          </a:bodyPr>
          <a:lstStyle/>
          <a:p>
            <a:pPr algn="ctr"/>
            <a:r>
              <a:rPr lang="en-US" b="1" u="sng" dirty="0"/>
              <a:t>Platform</a:t>
            </a:r>
          </a:p>
          <a:p>
            <a:pPr algn="ctr"/>
            <a:r>
              <a:rPr lang="en-US" dirty="0"/>
              <a:t>Raspberry Pi 4</a:t>
            </a:r>
          </a:p>
          <a:p>
            <a:pPr algn="ctr"/>
            <a:r>
              <a:rPr lang="en-US" dirty="0"/>
              <a:t>Ubuntu (potentially Raspberry Pi OS)</a:t>
            </a:r>
          </a:p>
        </p:txBody>
      </p:sp>
      <p:sp>
        <p:nvSpPr>
          <p:cNvPr id="34" name="Textfeld 33">
            <a:extLst>
              <a:ext uri="{FF2B5EF4-FFF2-40B4-BE49-F238E27FC236}">
                <a16:creationId xmlns:a16="http://schemas.microsoft.com/office/drawing/2014/main" id="{3F5D03DC-6046-BE79-EE51-5E2B5F953B5E}"/>
              </a:ext>
            </a:extLst>
          </p:cNvPr>
          <p:cNvSpPr txBox="1"/>
          <p:nvPr/>
        </p:nvSpPr>
        <p:spPr>
          <a:xfrm>
            <a:off x="127670" y="3861185"/>
            <a:ext cx="5892130" cy="646331"/>
          </a:xfrm>
          <a:prstGeom prst="rect">
            <a:avLst/>
          </a:prstGeom>
          <a:noFill/>
        </p:spPr>
        <p:txBody>
          <a:bodyPr wrap="square" rtlCol="0">
            <a:spAutoFit/>
          </a:bodyPr>
          <a:lstStyle/>
          <a:p>
            <a:pPr algn="ctr"/>
            <a:r>
              <a:rPr lang="en-US" b="1" u="sng" dirty="0"/>
              <a:t>Framework</a:t>
            </a:r>
          </a:p>
          <a:p>
            <a:pPr algn="ctr"/>
            <a:r>
              <a:rPr lang="en-US" dirty="0"/>
              <a:t>ROS2 Humble</a:t>
            </a:r>
          </a:p>
        </p:txBody>
      </p:sp>
      <p:sp>
        <p:nvSpPr>
          <p:cNvPr id="35" name="Textfeld 34">
            <a:extLst>
              <a:ext uri="{FF2B5EF4-FFF2-40B4-BE49-F238E27FC236}">
                <a16:creationId xmlns:a16="http://schemas.microsoft.com/office/drawing/2014/main" id="{F4BFEB2A-9EA3-C6A8-EA92-D8D7183928B8}"/>
              </a:ext>
            </a:extLst>
          </p:cNvPr>
          <p:cNvSpPr txBox="1"/>
          <p:nvPr/>
        </p:nvSpPr>
        <p:spPr>
          <a:xfrm>
            <a:off x="127670" y="4623500"/>
            <a:ext cx="5892130" cy="646331"/>
          </a:xfrm>
          <a:prstGeom prst="rect">
            <a:avLst/>
          </a:prstGeom>
          <a:noFill/>
        </p:spPr>
        <p:txBody>
          <a:bodyPr wrap="square" rtlCol="0">
            <a:spAutoFit/>
          </a:bodyPr>
          <a:lstStyle/>
          <a:p>
            <a:pPr algn="ctr"/>
            <a:r>
              <a:rPr lang="en-US" b="1" u="sng" dirty="0"/>
              <a:t>Languages</a:t>
            </a:r>
          </a:p>
          <a:p>
            <a:pPr algn="ctr"/>
            <a:r>
              <a:rPr lang="en-US" dirty="0"/>
              <a:t>Python for custom ROS-Nodes</a:t>
            </a:r>
          </a:p>
        </p:txBody>
      </p:sp>
      <p:sp>
        <p:nvSpPr>
          <p:cNvPr id="37" name="Textfeld 36">
            <a:extLst>
              <a:ext uri="{FF2B5EF4-FFF2-40B4-BE49-F238E27FC236}">
                <a16:creationId xmlns:a16="http://schemas.microsoft.com/office/drawing/2014/main" id="{5F11CF02-9FBD-8C40-1E7A-4B487F9DC0A8}"/>
              </a:ext>
            </a:extLst>
          </p:cNvPr>
          <p:cNvSpPr txBox="1"/>
          <p:nvPr/>
        </p:nvSpPr>
        <p:spPr>
          <a:xfrm>
            <a:off x="3149935" y="5439765"/>
            <a:ext cx="5892130" cy="923330"/>
          </a:xfrm>
          <a:prstGeom prst="rect">
            <a:avLst/>
          </a:prstGeom>
          <a:noFill/>
        </p:spPr>
        <p:txBody>
          <a:bodyPr wrap="square" rtlCol="0">
            <a:spAutoFit/>
          </a:bodyPr>
          <a:lstStyle/>
          <a:p>
            <a:pPr algn="ctr"/>
            <a:r>
              <a:rPr lang="en-US" b="1" u="sng" dirty="0"/>
              <a:t>Libraries</a:t>
            </a:r>
          </a:p>
          <a:p>
            <a:pPr algn="ctr"/>
            <a:r>
              <a:rPr lang="en-US" dirty="0" err="1">
                <a:hlinkClick r:id="rId2"/>
              </a:rPr>
              <a:t>RobotWebTools</a:t>
            </a:r>
            <a:r>
              <a:rPr lang="en-US" dirty="0">
                <a:hlinkClick r:id="rId2"/>
              </a:rPr>
              <a:t>/</a:t>
            </a:r>
            <a:r>
              <a:rPr lang="en-US" dirty="0" err="1">
                <a:hlinkClick r:id="rId2"/>
              </a:rPr>
              <a:t>rosbridge_suite</a:t>
            </a:r>
            <a:r>
              <a:rPr lang="en-US" dirty="0">
                <a:hlinkClick r:id="rId2"/>
              </a:rPr>
              <a:t> (github.com)</a:t>
            </a:r>
            <a:r>
              <a:rPr lang="en-US" dirty="0"/>
              <a:t> </a:t>
            </a:r>
          </a:p>
          <a:p>
            <a:pPr algn="ctr"/>
            <a:r>
              <a:rPr lang="en-US" dirty="0"/>
              <a:t>for ROS-to-WebSocket Bridging</a:t>
            </a:r>
          </a:p>
        </p:txBody>
      </p:sp>
      <p:cxnSp>
        <p:nvCxnSpPr>
          <p:cNvPr id="40" name="Gerade Verbindung mit Pfeil 39">
            <a:extLst>
              <a:ext uri="{FF2B5EF4-FFF2-40B4-BE49-F238E27FC236}">
                <a16:creationId xmlns:a16="http://schemas.microsoft.com/office/drawing/2014/main" id="{9325D8FC-81FF-86CC-7AD2-613A3BA1591F}"/>
              </a:ext>
            </a:extLst>
          </p:cNvPr>
          <p:cNvCxnSpPr>
            <a:cxnSpLocks/>
          </p:cNvCxnSpPr>
          <p:nvPr/>
        </p:nvCxnSpPr>
        <p:spPr>
          <a:xfrm>
            <a:off x="818213" y="378092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259EDD45-0D62-E586-1575-EB9291262CCB}"/>
              </a:ext>
            </a:extLst>
          </p:cNvPr>
          <p:cNvCxnSpPr>
            <a:cxnSpLocks/>
          </p:cNvCxnSpPr>
          <p:nvPr/>
        </p:nvCxnSpPr>
        <p:spPr>
          <a:xfrm>
            <a:off x="818213" y="4559161"/>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7" name="Gerade Verbindung mit Pfeil 46">
            <a:extLst>
              <a:ext uri="{FF2B5EF4-FFF2-40B4-BE49-F238E27FC236}">
                <a16:creationId xmlns:a16="http://schemas.microsoft.com/office/drawing/2014/main" id="{3F6A9A76-FF66-7D9C-712C-347882C5C8F1}"/>
              </a:ext>
            </a:extLst>
          </p:cNvPr>
          <p:cNvCxnSpPr>
            <a:cxnSpLocks/>
          </p:cNvCxnSpPr>
          <p:nvPr/>
        </p:nvCxnSpPr>
        <p:spPr>
          <a:xfrm>
            <a:off x="818213" y="5337395"/>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sp>
        <p:nvSpPr>
          <p:cNvPr id="50" name="Textfeld 49">
            <a:extLst>
              <a:ext uri="{FF2B5EF4-FFF2-40B4-BE49-F238E27FC236}">
                <a16:creationId xmlns:a16="http://schemas.microsoft.com/office/drawing/2014/main" id="{FEEC1DBC-F879-B7E0-BE12-EE31E93492F9}"/>
              </a:ext>
            </a:extLst>
          </p:cNvPr>
          <p:cNvSpPr txBox="1"/>
          <p:nvPr/>
        </p:nvSpPr>
        <p:spPr>
          <a:xfrm>
            <a:off x="6172201" y="2744841"/>
            <a:ext cx="5892130" cy="646331"/>
          </a:xfrm>
          <a:prstGeom prst="rect">
            <a:avLst/>
          </a:prstGeom>
          <a:noFill/>
        </p:spPr>
        <p:txBody>
          <a:bodyPr wrap="square" rtlCol="0">
            <a:spAutoFit/>
          </a:bodyPr>
          <a:lstStyle/>
          <a:p>
            <a:pPr algn="ctr"/>
            <a:r>
              <a:rPr lang="en-US" b="1" u="sng" dirty="0"/>
              <a:t>Platform</a:t>
            </a:r>
          </a:p>
          <a:p>
            <a:pPr algn="ctr"/>
            <a:r>
              <a:rPr lang="en-US" dirty="0"/>
              <a:t>arbitrary development (…Windows for me)</a:t>
            </a:r>
          </a:p>
        </p:txBody>
      </p:sp>
      <p:sp>
        <p:nvSpPr>
          <p:cNvPr id="51" name="Textfeld 50">
            <a:extLst>
              <a:ext uri="{FF2B5EF4-FFF2-40B4-BE49-F238E27FC236}">
                <a16:creationId xmlns:a16="http://schemas.microsoft.com/office/drawing/2014/main" id="{A6887E5B-24EB-0165-8599-AA5D586E38D1}"/>
              </a:ext>
            </a:extLst>
          </p:cNvPr>
          <p:cNvSpPr txBox="1"/>
          <p:nvPr/>
        </p:nvSpPr>
        <p:spPr>
          <a:xfrm>
            <a:off x="6172201" y="3591993"/>
            <a:ext cx="5892130" cy="923330"/>
          </a:xfrm>
          <a:prstGeom prst="rect">
            <a:avLst/>
          </a:prstGeom>
          <a:noFill/>
        </p:spPr>
        <p:txBody>
          <a:bodyPr wrap="square" rtlCol="0">
            <a:spAutoFit/>
          </a:bodyPr>
          <a:lstStyle/>
          <a:p>
            <a:pPr algn="ctr"/>
            <a:r>
              <a:rPr lang="en-US" b="1" u="sng" dirty="0"/>
              <a:t>Framework</a:t>
            </a:r>
          </a:p>
          <a:p>
            <a:pPr algn="ctr"/>
            <a:r>
              <a:rPr lang="en-US" dirty="0"/>
              <a:t>Node.js + Vue.js</a:t>
            </a:r>
          </a:p>
          <a:p>
            <a:pPr algn="ctr"/>
            <a:r>
              <a:rPr lang="en-US" dirty="0"/>
              <a:t>D3.js</a:t>
            </a:r>
          </a:p>
        </p:txBody>
      </p:sp>
      <p:sp>
        <p:nvSpPr>
          <p:cNvPr id="52" name="Textfeld 51">
            <a:extLst>
              <a:ext uri="{FF2B5EF4-FFF2-40B4-BE49-F238E27FC236}">
                <a16:creationId xmlns:a16="http://schemas.microsoft.com/office/drawing/2014/main" id="{472AD122-82F2-5564-C58F-56C13F5FE0EA}"/>
              </a:ext>
            </a:extLst>
          </p:cNvPr>
          <p:cNvSpPr txBox="1"/>
          <p:nvPr/>
        </p:nvSpPr>
        <p:spPr>
          <a:xfrm>
            <a:off x="6172201" y="4623500"/>
            <a:ext cx="5892130" cy="646331"/>
          </a:xfrm>
          <a:prstGeom prst="rect">
            <a:avLst/>
          </a:prstGeom>
          <a:noFill/>
        </p:spPr>
        <p:txBody>
          <a:bodyPr wrap="square" rtlCol="0">
            <a:spAutoFit/>
          </a:bodyPr>
          <a:lstStyle/>
          <a:p>
            <a:pPr algn="ctr"/>
            <a:r>
              <a:rPr lang="en-US" b="1" u="sng" dirty="0"/>
              <a:t>Languages</a:t>
            </a:r>
          </a:p>
          <a:p>
            <a:pPr algn="ctr"/>
            <a:r>
              <a:rPr lang="en-US" dirty="0"/>
              <a:t>TypeScript / JavaScript (Node.js)</a:t>
            </a:r>
          </a:p>
        </p:txBody>
      </p:sp>
      <p:cxnSp>
        <p:nvCxnSpPr>
          <p:cNvPr id="53" name="Gerade Verbindung mit Pfeil 52">
            <a:extLst>
              <a:ext uri="{FF2B5EF4-FFF2-40B4-BE49-F238E27FC236}">
                <a16:creationId xmlns:a16="http://schemas.microsoft.com/office/drawing/2014/main" id="{01D827D2-CF00-6C4E-3CBD-6CD97CD1441F}"/>
              </a:ext>
            </a:extLst>
          </p:cNvPr>
          <p:cNvCxnSpPr>
            <a:cxnSpLocks/>
          </p:cNvCxnSpPr>
          <p:nvPr/>
        </p:nvCxnSpPr>
        <p:spPr>
          <a:xfrm>
            <a:off x="6862744" y="350660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47528CC9-025E-2150-2AF6-5C747566D67C}"/>
              </a:ext>
            </a:extLst>
          </p:cNvPr>
          <p:cNvCxnSpPr>
            <a:cxnSpLocks/>
          </p:cNvCxnSpPr>
          <p:nvPr/>
        </p:nvCxnSpPr>
        <p:spPr>
          <a:xfrm>
            <a:off x="6862744" y="4559161"/>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47044DF8-6910-695F-A085-4E8B4622124C}"/>
              </a:ext>
            </a:extLst>
          </p:cNvPr>
          <p:cNvCxnSpPr>
            <a:cxnSpLocks/>
          </p:cNvCxnSpPr>
          <p:nvPr/>
        </p:nvCxnSpPr>
        <p:spPr>
          <a:xfrm>
            <a:off x="6862744" y="5337395"/>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14338" name="Picture 2">
            <a:extLst>
              <a:ext uri="{FF2B5EF4-FFF2-40B4-BE49-F238E27FC236}">
                <a16:creationId xmlns:a16="http://schemas.microsoft.com/office/drawing/2014/main" id="{68ED84C9-95DE-50F4-3A9B-275D4DFD1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13811" y="2990223"/>
            <a:ext cx="408804" cy="51638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C764B7FD-F45D-0ECF-47FE-B479C6E143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2" y="4047975"/>
            <a:ext cx="1026822" cy="2727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66A38F22-3871-1AEA-6A20-5EC0921467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859" y="4741132"/>
            <a:ext cx="407967" cy="44708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BF87BF2B-D7C6-F256-224B-CCB66DF3E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2680" y="4701071"/>
            <a:ext cx="894970" cy="54747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GitHub - d3/d3-logo: D3 brand assets.">
            <a:extLst>
              <a:ext uri="{FF2B5EF4-FFF2-40B4-BE49-F238E27FC236}">
                <a16:creationId xmlns:a16="http://schemas.microsoft.com/office/drawing/2014/main" id="{36261DB2-5F6F-6938-77F8-AD6B0DC8FA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53630" y="3703169"/>
            <a:ext cx="686058" cy="686058"/>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AB068684-332D-49E4-169F-AC3E13E28B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9744" y="3775947"/>
            <a:ext cx="613794" cy="531810"/>
          </a:xfrm>
          <a:prstGeom prst="rect">
            <a:avLst/>
          </a:prstGeom>
          <a:noFill/>
          <a:extLst>
            <a:ext uri="{909E8E84-426E-40DD-AFC4-6F175D3DCCD1}">
              <a14:hiddenFill xmlns:a14="http://schemas.microsoft.com/office/drawing/2010/main">
                <a:solidFill>
                  <a:srgbClr val="FFFFFF"/>
                </a:solidFill>
              </a14:hiddenFill>
            </a:ext>
          </a:extLst>
        </p:spPr>
      </p:pic>
      <p:sp>
        <p:nvSpPr>
          <p:cNvPr id="9" name="Fußzeilenplatzhalter 8">
            <a:extLst>
              <a:ext uri="{FF2B5EF4-FFF2-40B4-BE49-F238E27FC236}">
                <a16:creationId xmlns:a16="http://schemas.microsoft.com/office/drawing/2014/main" id="{F604B485-C26D-161E-85D6-8FBBCC775899}"/>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81937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7" grpId="0"/>
      <p:bldP spid="50" grpId="0"/>
      <p:bldP spid="51" grpId="0"/>
      <p:bldP spid="52" grpId="0"/>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Grafik 32">
            <a:extLst>
              <a:ext uri="{FF2B5EF4-FFF2-40B4-BE49-F238E27FC236}">
                <a16:creationId xmlns:a16="http://schemas.microsoft.com/office/drawing/2014/main" id="{C4742AEB-D856-5214-A6BD-9B3CBE1408AF}"/>
              </a:ext>
            </a:extLst>
          </p:cNvPr>
          <p:cNvPicPr>
            <a:picLocks noChangeAspect="1"/>
          </p:cNvPicPr>
          <p:nvPr/>
        </p:nvPicPr>
        <p:blipFill>
          <a:blip r:embed="rId2"/>
          <a:stretch>
            <a:fillRect/>
          </a:stretch>
        </p:blipFill>
        <p:spPr>
          <a:xfrm>
            <a:off x="1717161" y="3990920"/>
            <a:ext cx="1777879" cy="1042566"/>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Milestones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0D744595-F180-487E-BEA5-940E39A0CE71}" type="datetime1">
              <a:rPr lang="de-DE" smtClean="0"/>
              <a:t>08.12.2024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123</a:t>
            </a:fld>
            <a:endParaRPr lang="de-DE"/>
          </a:p>
        </p:txBody>
      </p:sp>
      <p:sp>
        <p:nvSpPr>
          <p:cNvPr id="6" name="Textfeld 5">
            <a:extLst>
              <a:ext uri="{FF2B5EF4-FFF2-40B4-BE49-F238E27FC236}">
                <a16:creationId xmlns:a16="http://schemas.microsoft.com/office/drawing/2014/main" id="{779F4687-DB8D-804C-7FC5-350508DE686C}"/>
              </a:ext>
            </a:extLst>
          </p:cNvPr>
          <p:cNvSpPr txBox="1"/>
          <p:nvPr/>
        </p:nvSpPr>
        <p:spPr>
          <a:xfrm>
            <a:off x="3012057" y="1903206"/>
            <a:ext cx="2712050" cy="369332"/>
          </a:xfrm>
          <a:prstGeom prst="rect">
            <a:avLst/>
          </a:prstGeom>
          <a:noFill/>
        </p:spPr>
        <p:txBody>
          <a:bodyPr wrap="square" rtlCol="0">
            <a:spAutoFit/>
          </a:bodyPr>
          <a:lstStyle/>
          <a:p>
            <a:pPr algn="ctr"/>
            <a:r>
              <a:rPr lang="en-US" dirty="0"/>
              <a:t>ROS System Setup</a:t>
            </a:r>
          </a:p>
        </p:txBody>
      </p:sp>
      <p:sp>
        <p:nvSpPr>
          <p:cNvPr id="7" name="Textfeld 6">
            <a:extLst>
              <a:ext uri="{FF2B5EF4-FFF2-40B4-BE49-F238E27FC236}">
                <a16:creationId xmlns:a16="http://schemas.microsoft.com/office/drawing/2014/main" id="{B9EE9D5D-BB23-5BBA-FA42-4FD4950B0F00}"/>
              </a:ext>
            </a:extLst>
          </p:cNvPr>
          <p:cNvSpPr txBox="1"/>
          <p:nvPr/>
        </p:nvSpPr>
        <p:spPr>
          <a:xfrm>
            <a:off x="3012057" y="2359691"/>
            <a:ext cx="2712050" cy="369332"/>
          </a:xfrm>
          <a:prstGeom prst="rect">
            <a:avLst/>
          </a:prstGeom>
          <a:noFill/>
        </p:spPr>
        <p:txBody>
          <a:bodyPr wrap="square" rtlCol="0">
            <a:spAutoFit/>
          </a:bodyPr>
          <a:lstStyle/>
          <a:p>
            <a:pPr algn="ctr"/>
            <a:r>
              <a:rPr lang="en-US" dirty="0"/>
              <a:t>ROS-side development</a:t>
            </a:r>
          </a:p>
        </p:txBody>
      </p:sp>
      <p:sp>
        <p:nvSpPr>
          <p:cNvPr id="8" name="Textfeld 7">
            <a:extLst>
              <a:ext uri="{FF2B5EF4-FFF2-40B4-BE49-F238E27FC236}">
                <a16:creationId xmlns:a16="http://schemas.microsoft.com/office/drawing/2014/main" id="{C8521932-1497-0161-5795-D87DC2992D50}"/>
              </a:ext>
            </a:extLst>
          </p:cNvPr>
          <p:cNvSpPr txBox="1"/>
          <p:nvPr/>
        </p:nvSpPr>
        <p:spPr>
          <a:xfrm>
            <a:off x="7234102" y="1920690"/>
            <a:ext cx="4256705" cy="369332"/>
          </a:xfrm>
          <a:prstGeom prst="rect">
            <a:avLst/>
          </a:prstGeom>
          <a:noFill/>
        </p:spPr>
        <p:txBody>
          <a:bodyPr wrap="square" rtlCol="0">
            <a:spAutoFit/>
          </a:bodyPr>
          <a:lstStyle/>
          <a:p>
            <a:pPr algn="ctr"/>
            <a:r>
              <a:rPr lang="en-US" dirty="0"/>
              <a:t>Retrieving data from ROS in WebApp</a:t>
            </a:r>
          </a:p>
        </p:txBody>
      </p:sp>
      <p:sp>
        <p:nvSpPr>
          <p:cNvPr id="9" name="Textfeld 8">
            <a:extLst>
              <a:ext uri="{FF2B5EF4-FFF2-40B4-BE49-F238E27FC236}">
                <a16:creationId xmlns:a16="http://schemas.microsoft.com/office/drawing/2014/main" id="{D4606FBD-0A7B-CE2A-5165-F878ED88B941}"/>
              </a:ext>
            </a:extLst>
          </p:cNvPr>
          <p:cNvSpPr txBox="1"/>
          <p:nvPr/>
        </p:nvSpPr>
        <p:spPr>
          <a:xfrm>
            <a:off x="7269599" y="2359691"/>
            <a:ext cx="4185710" cy="369332"/>
          </a:xfrm>
          <a:prstGeom prst="rect">
            <a:avLst/>
          </a:prstGeom>
          <a:noFill/>
        </p:spPr>
        <p:txBody>
          <a:bodyPr wrap="square" rtlCol="0">
            <a:spAutoFit/>
          </a:bodyPr>
          <a:lstStyle/>
          <a:p>
            <a:pPr algn="ctr"/>
            <a:r>
              <a:rPr lang="en-US" dirty="0"/>
              <a:t>Transforming data into graph structure</a:t>
            </a:r>
          </a:p>
        </p:txBody>
      </p:sp>
      <p:sp>
        <p:nvSpPr>
          <p:cNvPr id="10" name="Textfeld 9">
            <a:extLst>
              <a:ext uri="{FF2B5EF4-FFF2-40B4-BE49-F238E27FC236}">
                <a16:creationId xmlns:a16="http://schemas.microsoft.com/office/drawing/2014/main" id="{CF6BE6FB-2E0B-C520-7D2A-F744A04CD64F}"/>
              </a:ext>
            </a:extLst>
          </p:cNvPr>
          <p:cNvSpPr txBox="1"/>
          <p:nvPr/>
        </p:nvSpPr>
        <p:spPr>
          <a:xfrm>
            <a:off x="4079088" y="3172366"/>
            <a:ext cx="6045200" cy="584775"/>
          </a:xfrm>
          <a:prstGeom prst="rect">
            <a:avLst/>
          </a:prstGeom>
          <a:noFill/>
        </p:spPr>
        <p:txBody>
          <a:bodyPr wrap="square" rtlCol="0">
            <a:spAutoFit/>
          </a:bodyPr>
          <a:lstStyle/>
          <a:p>
            <a:pPr algn="ctr"/>
            <a:r>
              <a:rPr lang="en-US" dirty="0"/>
              <a:t>Suitable method for </a:t>
            </a:r>
            <a:r>
              <a:rPr lang="en-US" b="1" dirty="0"/>
              <a:t>overview visualization </a:t>
            </a:r>
            <a:r>
              <a:rPr lang="en-US" dirty="0"/>
              <a:t>/ </a:t>
            </a:r>
            <a:r>
              <a:rPr lang="en-US" dirty="0" err="1"/>
              <a:t>layouting</a:t>
            </a:r>
            <a:r>
              <a:rPr lang="en-US" dirty="0"/>
              <a:t> </a:t>
            </a:r>
            <a:r>
              <a:rPr lang="en-US" sz="1400" dirty="0"/>
              <a:t>(after implementing and comparing multiple approaches)</a:t>
            </a:r>
            <a:endParaRPr lang="en-US" dirty="0"/>
          </a:p>
        </p:txBody>
      </p:sp>
      <p:sp>
        <p:nvSpPr>
          <p:cNvPr id="11" name="Textfeld 10">
            <a:extLst>
              <a:ext uri="{FF2B5EF4-FFF2-40B4-BE49-F238E27FC236}">
                <a16:creationId xmlns:a16="http://schemas.microsoft.com/office/drawing/2014/main" id="{4C1D6B0E-98A3-6A25-2E11-489E8042D548}"/>
              </a:ext>
            </a:extLst>
          </p:cNvPr>
          <p:cNvSpPr txBox="1"/>
          <p:nvPr/>
        </p:nvSpPr>
        <p:spPr>
          <a:xfrm>
            <a:off x="3571240" y="3911127"/>
            <a:ext cx="7060896" cy="584775"/>
          </a:xfrm>
          <a:prstGeom prst="rect">
            <a:avLst/>
          </a:prstGeom>
          <a:noFill/>
        </p:spPr>
        <p:txBody>
          <a:bodyPr wrap="square" rtlCol="0">
            <a:spAutoFit/>
          </a:bodyPr>
          <a:lstStyle/>
          <a:p>
            <a:pPr algn="ctr"/>
            <a:r>
              <a:rPr lang="en-US" dirty="0"/>
              <a:t>Methods for interaction and </a:t>
            </a:r>
            <a:r>
              <a:rPr lang="en-US" b="1" dirty="0"/>
              <a:t>detailed visualization of single nodes </a:t>
            </a:r>
            <a:r>
              <a:rPr lang="en-US" sz="1400" dirty="0"/>
              <a:t>(with different levels of detail)</a:t>
            </a:r>
            <a:endParaRPr lang="en-US" dirty="0"/>
          </a:p>
        </p:txBody>
      </p:sp>
      <p:sp>
        <p:nvSpPr>
          <p:cNvPr id="12" name="Textfeld 11">
            <a:extLst>
              <a:ext uri="{FF2B5EF4-FFF2-40B4-BE49-F238E27FC236}">
                <a16:creationId xmlns:a16="http://schemas.microsoft.com/office/drawing/2014/main" id="{A3D68D02-4D68-9565-543E-1EAF465B0D11}"/>
              </a:ext>
            </a:extLst>
          </p:cNvPr>
          <p:cNvSpPr txBox="1"/>
          <p:nvPr/>
        </p:nvSpPr>
        <p:spPr>
          <a:xfrm>
            <a:off x="3197589" y="5370103"/>
            <a:ext cx="8041878" cy="369332"/>
          </a:xfrm>
          <a:prstGeom prst="rect">
            <a:avLst/>
          </a:prstGeom>
          <a:noFill/>
        </p:spPr>
        <p:txBody>
          <a:bodyPr wrap="square" rtlCol="0">
            <a:spAutoFit/>
          </a:bodyPr>
          <a:lstStyle/>
          <a:p>
            <a:pPr algn="ctr"/>
            <a:r>
              <a:rPr lang="en-US" dirty="0"/>
              <a:t>Investigation of methods for the detection of </a:t>
            </a:r>
            <a:r>
              <a:rPr lang="en-US" b="1" dirty="0"/>
              <a:t>clusters and hierarchies</a:t>
            </a:r>
          </a:p>
        </p:txBody>
      </p:sp>
      <p:sp>
        <p:nvSpPr>
          <p:cNvPr id="13" name="Textfeld 12">
            <a:extLst>
              <a:ext uri="{FF2B5EF4-FFF2-40B4-BE49-F238E27FC236}">
                <a16:creationId xmlns:a16="http://schemas.microsoft.com/office/drawing/2014/main" id="{B9D696C1-1FFB-E21A-0755-6040B81E7646}"/>
              </a:ext>
            </a:extLst>
          </p:cNvPr>
          <p:cNvSpPr txBox="1"/>
          <p:nvPr/>
        </p:nvSpPr>
        <p:spPr>
          <a:xfrm>
            <a:off x="3197589" y="5863226"/>
            <a:ext cx="8041878" cy="369332"/>
          </a:xfrm>
          <a:prstGeom prst="rect">
            <a:avLst/>
          </a:prstGeom>
          <a:noFill/>
        </p:spPr>
        <p:txBody>
          <a:bodyPr wrap="square" rtlCol="0">
            <a:spAutoFit/>
          </a:bodyPr>
          <a:lstStyle/>
          <a:p>
            <a:pPr algn="ctr"/>
            <a:r>
              <a:rPr lang="en-US" dirty="0"/>
              <a:t>Visualization of </a:t>
            </a:r>
            <a:r>
              <a:rPr lang="en-US" b="1" dirty="0"/>
              <a:t>Live-Data</a:t>
            </a:r>
          </a:p>
        </p:txBody>
      </p:sp>
      <p:cxnSp>
        <p:nvCxnSpPr>
          <p:cNvPr id="14" name="Gerade Verbindung mit Pfeil 13">
            <a:extLst>
              <a:ext uri="{FF2B5EF4-FFF2-40B4-BE49-F238E27FC236}">
                <a16:creationId xmlns:a16="http://schemas.microsoft.com/office/drawing/2014/main" id="{67457EAD-6B5B-B33B-6D7B-43BA0134FE45}"/>
              </a:ext>
            </a:extLst>
          </p:cNvPr>
          <p:cNvCxnSpPr>
            <a:cxnSpLocks/>
          </p:cNvCxnSpPr>
          <p:nvPr/>
        </p:nvCxnSpPr>
        <p:spPr>
          <a:xfrm>
            <a:off x="1457960" y="2963047"/>
            <a:ext cx="10129520"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7170" name="Picture 2" descr="Vector art pencil sketch image with simple and few lines and white background, hand of a little happy robot with thumbs up from side view ">
            <a:extLst>
              <a:ext uri="{FF2B5EF4-FFF2-40B4-BE49-F238E27FC236}">
                <a16:creationId xmlns:a16="http://schemas.microsoft.com/office/drawing/2014/main" id="{970796DF-5299-F9B5-7597-0DBC9499490C}"/>
              </a:ext>
            </a:extLst>
          </p:cNvPr>
          <p:cNvPicPr>
            <a:picLocks noChangeAspect="1" noChangeArrowheads="1"/>
          </p:cNvPicPr>
          <p:nvPr/>
        </p:nvPicPr>
        <p:blipFill rotWithShape="1">
          <a:blip r:embed="rId3">
            <a:clrChange>
              <a:clrFrom>
                <a:srgbClr val="FDFDFB"/>
              </a:clrFrom>
              <a:clrTo>
                <a:srgbClr val="FDFDFB">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2889" t="8295" r="14074" b="14371"/>
          <a:stretch/>
        </p:blipFill>
        <p:spPr bwMode="auto">
          <a:xfrm>
            <a:off x="5945288" y="1382569"/>
            <a:ext cx="1229360" cy="1301676"/>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15">
            <a:extLst>
              <a:ext uri="{FF2B5EF4-FFF2-40B4-BE49-F238E27FC236}">
                <a16:creationId xmlns:a16="http://schemas.microsoft.com/office/drawing/2014/main" id="{07C0BF08-2DA5-F713-8964-972BF1A0901F}"/>
              </a:ext>
            </a:extLst>
          </p:cNvPr>
          <p:cNvSpPr txBox="1"/>
          <p:nvPr/>
        </p:nvSpPr>
        <p:spPr>
          <a:xfrm>
            <a:off x="214086" y="2131449"/>
            <a:ext cx="1150891" cy="369332"/>
          </a:xfrm>
          <a:prstGeom prst="rect">
            <a:avLst/>
          </a:prstGeom>
          <a:noFill/>
        </p:spPr>
        <p:txBody>
          <a:bodyPr wrap="square" rtlCol="0">
            <a:spAutoFit/>
          </a:bodyPr>
          <a:lstStyle/>
          <a:p>
            <a:pPr algn="ctr"/>
            <a:r>
              <a:rPr lang="en-US" b="1" dirty="0"/>
              <a:t>Done</a:t>
            </a:r>
          </a:p>
        </p:txBody>
      </p:sp>
      <p:sp>
        <p:nvSpPr>
          <p:cNvPr id="17" name="Textfeld 16">
            <a:extLst>
              <a:ext uri="{FF2B5EF4-FFF2-40B4-BE49-F238E27FC236}">
                <a16:creationId xmlns:a16="http://schemas.microsoft.com/office/drawing/2014/main" id="{40DABDDB-48F4-DBF8-8A4D-BA1DA258C17C}"/>
              </a:ext>
            </a:extLst>
          </p:cNvPr>
          <p:cNvSpPr txBox="1"/>
          <p:nvPr/>
        </p:nvSpPr>
        <p:spPr>
          <a:xfrm>
            <a:off x="214086" y="3726461"/>
            <a:ext cx="1150891" cy="369332"/>
          </a:xfrm>
          <a:prstGeom prst="rect">
            <a:avLst/>
          </a:prstGeom>
          <a:noFill/>
        </p:spPr>
        <p:txBody>
          <a:bodyPr wrap="square" rtlCol="0">
            <a:spAutoFit/>
          </a:bodyPr>
          <a:lstStyle/>
          <a:p>
            <a:pPr algn="ctr"/>
            <a:r>
              <a:rPr lang="en-US" b="1" dirty="0"/>
              <a:t>Up next</a:t>
            </a:r>
          </a:p>
        </p:txBody>
      </p:sp>
      <p:sp>
        <p:nvSpPr>
          <p:cNvPr id="18" name="Textfeld 17">
            <a:extLst>
              <a:ext uri="{FF2B5EF4-FFF2-40B4-BE49-F238E27FC236}">
                <a16:creationId xmlns:a16="http://schemas.microsoft.com/office/drawing/2014/main" id="{CB9BD11D-AF45-93AB-EAA5-ABDEB77ED54C}"/>
              </a:ext>
            </a:extLst>
          </p:cNvPr>
          <p:cNvSpPr txBox="1"/>
          <p:nvPr/>
        </p:nvSpPr>
        <p:spPr>
          <a:xfrm>
            <a:off x="214086" y="5620337"/>
            <a:ext cx="1150891" cy="369332"/>
          </a:xfrm>
          <a:prstGeom prst="rect">
            <a:avLst/>
          </a:prstGeom>
          <a:noFill/>
        </p:spPr>
        <p:txBody>
          <a:bodyPr wrap="square" rtlCol="0">
            <a:spAutoFit/>
          </a:bodyPr>
          <a:lstStyle/>
          <a:p>
            <a:pPr algn="ctr"/>
            <a:r>
              <a:rPr lang="en-US" b="1" dirty="0"/>
              <a:t>Later</a:t>
            </a:r>
          </a:p>
        </p:txBody>
      </p:sp>
      <p:sp>
        <p:nvSpPr>
          <p:cNvPr id="19" name="Textfeld 18">
            <a:extLst>
              <a:ext uri="{FF2B5EF4-FFF2-40B4-BE49-F238E27FC236}">
                <a16:creationId xmlns:a16="http://schemas.microsoft.com/office/drawing/2014/main" id="{569542D6-90DC-4795-8DFE-B2D01093312F}"/>
              </a:ext>
            </a:extLst>
          </p:cNvPr>
          <p:cNvSpPr txBox="1"/>
          <p:nvPr/>
        </p:nvSpPr>
        <p:spPr>
          <a:xfrm>
            <a:off x="2948669" y="4617532"/>
            <a:ext cx="8041878" cy="369332"/>
          </a:xfrm>
          <a:prstGeom prst="rect">
            <a:avLst/>
          </a:prstGeom>
          <a:noFill/>
        </p:spPr>
        <p:txBody>
          <a:bodyPr wrap="square" rtlCol="0">
            <a:spAutoFit/>
          </a:bodyPr>
          <a:lstStyle/>
          <a:p>
            <a:pPr algn="ctr"/>
            <a:r>
              <a:rPr lang="en-US" dirty="0"/>
              <a:t>Interactive methods to visualize </a:t>
            </a:r>
            <a:r>
              <a:rPr lang="en-US" b="1" dirty="0"/>
              <a:t>data flow </a:t>
            </a:r>
            <a:r>
              <a:rPr lang="en-US" dirty="0"/>
              <a:t>between fixed nodes</a:t>
            </a:r>
          </a:p>
        </p:txBody>
      </p:sp>
      <p:cxnSp>
        <p:nvCxnSpPr>
          <p:cNvPr id="23" name="Gerade Verbindung mit Pfeil 22">
            <a:extLst>
              <a:ext uri="{FF2B5EF4-FFF2-40B4-BE49-F238E27FC236}">
                <a16:creationId xmlns:a16="http://schemas.microsoft.com/office/drawing/2014/main" id="{A8DB2F17-D304-6FB9-E2B4-A74DA2DEC054}"/>
              </a:ext>
            </a:extLst>
          </p:cNvPr>
          <p:cNvCxnSpPr>
            <a:cxnSpLocks/>
          </p:cNvCxnSpPr>
          <p:nvPr/>
        </p:nvCxnSpPr>
        <p:spPr>
          <a:xfrm>
            <a:off x="1457960" y="5188087"/>
            <a:ext cx="10129520"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27" name="Grafik 26">
            <a:extLst>
              <a:ext uri="{FF2B5EF4-FFF2-40B4-BE49-F238E27FC236}">
                <a16:creationId xmlns:a16="http://schemas.microsoft.com/office/drawing/2014/main" id="{2FE711A7-216D-F678-8BA8-C770CE19F843}"/>
              </a:ext>
            </a:extLst>
          </p:cNvPr>
          <p:cNvPicPr>
            <a:picLocks noChangeAspect="1"/>
          </p:cNvPicPr>
          <p:nvPr/>
        </p:nvPicPr>
        <p:blipFill rotWithShape="1">
          <a:blip r:embed="rId5"/>
          <a:srcRect b="14256"/>
          <a:stretch/>
        </p:blipFill>
        <p:spPr>
          <a:xfrm>
            <a:off x="10891367" y="5210914"/>
            <a:ext cx="1307295" cy="1200608"/>
          </a:xfrm>
          <a:prstGeom prst="rect">
            <a:avLst/>
          </a:prstGeom>
        </p:spPr>
      </p:pic>
      <p:sp>
        <p:nvSpPr>
          <p:cNvPr id="28" name="Rechteck 27">
            <a:extLst>
              <a:ext uri="{FF2B5EF4-FFF2-40B4-BE49-F238E27FC236}">
                <a16:creationId xmlns:a16="http://schemas.microsoft.com/office/drawing/2014/main" id="{4FD0B42A-FCA9-A4F3-9479-E2CE973E81D1}"/>
              </a:ext>
            </a:extLst>
          </p:cNvPr>
          <p:cNvSpPr/>
          <p:nvPr/>
        </p:nvSpPr>
        <p:spPr>
          <a:xfrm>
            <a:off x="1962937" y="2284374"/>
            <a:ext cx="985732" cy="444022"/>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rPr>
              <a:t>SystemInfo</a:t>
            </a:r>
            <a:r>
              <a:rPr lang="en-US" sz="1050" dirty="0">
                <a:solidFill>
                  <a:schemeClr val="tx1"/>
                </a:solidFill>
              </a:rPr>
              <a:t> Node</a:t>
            </a:r>
          </a:p>
        </p:txBody>
      </p:sp>
      <p:sp>
        <p:nvSpPr>
          <p:cNvPr id="29" name="Rechteck 28">
            <a:extLst>
              <a:ext uri="{FF2B5EF4-FFF2-40B4-BE49-F238E27FC236}">
                <a16:creationId xmlns:a16="http://schemas.microsoft.com/office/drawing/2014/main" id="{3B9812F0-DE2E-1871-61F7-646F9171E069}"/>
              </a:ext>
            </a:extLst>
          </p:cNvPr>
          <p:cNvSpPr/>
          <p:nvPr/>
        </p:nvSpPr>
        <p:spPr>
          <a:xfrm>
            <a:off x="1962937" y="3284925"/>
            <a:ext cx="985732" cy="4415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solidFill>
                  <a:schemeClr val="bg1"/>
                </a:solidFill>
              </a:rPr>
              <a:t>WebApp for Visualization</a:t>
            </a:r>
          </a:p>
        </p:txBody>
      </p:sp>
      <mc:AlternateContent xmlns:mc="http://schemas.openxmlformats.org/markup-compatibility/2006" xmlns:pslz="http://schemas.microsoft.com/office/powerpoint/2016/slidezoom">
        <mc:Choice Requires="pslz">
          <p:graphicFrame>
            <p:nvGraphicFramePr>
              <p:cNvPr id="31" name="Folienzoom 30">
                <a:extLst>
                  <a:ext uri="{FF2B5EF4-FFF2-40B4-BE49-F238E27FC236}">
                    <a16:creationId xmlns:a16="http://schemas.microsoft.com/office/drawing/2014/main" id="{FA433660-2000-6E89-B000-C2A9FB10DEEF}"/>
                  </a:ext>
                </a:extLst>
              </p:cNvPr>
              <p:cNvGraphicFramePr>
                <a:graphicFrameLocks noChangeAspect="1"/>
              </p:cNvGraphicFramePr>
              <p:nvPr>
                <p:extLst>
                  <p:ext uri="{D42A27DB-BD31-4B8C-83A1-F6EECF244321}">
                    <p14:modId xmlns:p14="http://schemas.microsoft.com/office/powerpoint/2010/main" val="3612816244"/>
                  </p:ext>
                </p:extLst>
              </p:nvPr>
            </p:nvGraphicFramePr>
            <p:xfrm>
              <a:off x="10284802" y="3105750"/>
              <a:ext cx="1411490" cy="793964"/>
            </p:xfrm>
            <a:graphic>
              <a:graphicData uri="http://schemas.microsoft.com/office/powerpoint/2016/slidezoom">
                <pslz:sldZm>
                  <pslz:sldZmObj sldId="294" cId="2533388131">
                    <pslz:zmPr id="{8386B7DA-5782-4D7E-9CF7-338C89762821}" transitionDur="500">
                      <p166:blipFill xmlns:p166="http://schemas.microsoft.com/office/powerpoint/2016/6/main">
                        <a:blip r:embed="rId6"/>
                        <a:stretch>
                          <a:fillRect/>
                        </a:stretch>
                      </p166:blipFill>
                      <p166:spPr xmlns:p166="http://schemas.microsoft.com/office/powerpoint/2016/6/main">
                        <a:xfrm>
                          <a:off x="0" y="0"/>
                          <a:ext cx="1411490" cy="793964"/>
                        </a:xfrm>
                        <a:prstGeom prst="rect">
                          <a:avLst/>
                        </a:prstGeom>
                        <a:ln w="3175">
                          <a:solidFill>
                            <a:prstClr val="ltGray"/>
                          </a:solidFill>
                        </a:ln>
                      </p166:spPr>
                    </pslz:zmPr>
                  </pslz:sldZmObj>
                </pslz:sldZm>
              </a:graphicData>
            </a:graphic>
          </p:graphicFrame>
        </mc:Choice>
        <mc:Fallback xmlns="">
          <p:pic>
            <p:nvPicPr>
              <p:cNvPr id="31" name="Folienzoom 30">
                <a:hlinkClick r:id="rId7" action="ppaction://hlinksldjump"/>
                <a:extLst>
                  <a:ext uri="{FF2B5EF4-FFF2-40B4-BE49-F238E27FC236}">
                    <a16:creationId xmlns:a16="http://schemas.microsoft.com/office/drawing/2014/main" id="{FA433660-2000-6E89-B000-C2A9FB10DEEF}"/>
                  </a:ext>
                </a:extLst>
              </p:cNvPr>
              <p:cNvPicPr>
                <a:picLocks noGrp="1" noRot="1" noChangeAspect="1" noMove="1" noResize="1" noEditPoints="1" noAdjustHandles="1" noChangeArrowheads="1" noChangeShapeType="1"/>
              </p:cNvPicPr>
              <p:nvPr/>
            </p:nvPicPr>
            <p:blipFill>
              <a:blip r:embed="rId8"/>
              <a:stretch>
                <a:fillRect/>
              </a:stretch>
            </p:blipFill>
            <p:spPr>
              <a:xfrm>
                <a:off x="10284802" y="3105750"/>
                <a:ext cx="1411490" cy="793964"/>
              </a:xfrm>
              <a:prstGeom prst="rect">
                <a:avLst/>
              </a:prstGeom>
              <a:ln w="3175">
                <a:solidFill>
                  <a:prstClr val="ltGray"/>
                </a:solidFill>
              </a:ln>
            </p:spPr>
          </p:pic>
        </mc:Fallback>
      </mc:AlternateContent>
      <p:sp>
        <p:nvSpPr>
          <p:cNvPr id="15" name="Fußzeilenplatzhalter 14">
            <a:extLst>
              <a:ext uri="{FF2B5EF4-FFF2-40B4-BE49-F238E27FC236}">
                <a16:creationId xmlns:a16="http://schemas.microsoft.com/office/drawing/2014/main" id="{20054F6F-B978-B164-1142-17DD7345CE76}"/>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395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7" grpId="0"/>
      <p:bldP spid="18" grpId="0"/>
      <p:bldP spid="19" grpId="0"/>
      <p:bldP spid="29" grpId="0" animBg="1"/>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BC66F0-1856-4D5D-2BD1-E9FD7AAA2486}"/>
              </a:ext>
            </a:extLst>
          </p:cNvPr>
          <p:cNvSpPr>
            <a:spLocks noGrp="1"/>
          </p:cNvSpPr>
          <p:nvPr>
            <p:ph type="title"/>
          </p:nvPr>
        </p:nvSpPr>
        <p:spPr/>
        <p:txBody>
          <a:bodyPr>
            <a:normAutofit/>
          </a:bodyPr>
          <a:lstStyle/>
          <a:p>
            <a:r>
              <a:rPr lang="en-US" sz="5400" dirty="0"/>
              <a:t>Visualization of </a:t>
            </a:r>
            <a:br>
              <a:rPr lang="en-US" sz="5400" dirty="0"/>
            </a:br>
            <a:r>
              <a:rPr lang="en-US" sz="5400" dirty="0"/>
              <a:t>ROS2-Nodes</a:t>
            </a:r>
          </a:p>
        </p:txBody>
      </p:sp>
      <p:sp>
        <p:nvSpPr>
          <p:cNvPr id="4" name="Datumsplatzhalter 3">
            <a:extLst>
              <a:ext uri="{FF2B5EF4-FFF2-40B4-BE49-F238E27FC236}">
                <a16:creationId xmlns:a16="http://schemas.microsoft.com/office/drawing/2014/main" id="{0F8B0C6C-37E9-CED8-7EB5-6DA7F53D28F3}"/>
              </a:ext>
            </a:extLst>
          </p:cNvPr>
          <p:cNvSpPr>
            <a:spLocks noGrp="1"/>
          </p:cNvSpPr>
          <p:nvPr>
            <p:ph type="dt" sz="half" idx="10"/>
          </p:nvPr>
        </p:nvSpPr>
        <p:spPr/>
        <p:txBody>
          <a:bodyPr/>
          <a:lstStyle/>
          <a:p>
            <a:fld id="{CFC71BE4-6608-4279-9149-7270F51E18ED}" type="datetime1">
              <a:rPr lang="de-DE" smtClean="0"/>
              <a:t>08.12.2024</a:t>
            </a:fld>
            <a:endParaRPr lang="de-DE"/>
          </a:p>
        </p:txBody>
      </p:sp>
      <p:sp>
        <p:nvSpPr>
          <p:cNvPr id="6" name="Foliennummernplatzhalter 5">
            <a:extLst>
              <a:ext uri="{FF2B5EF4-FFF2-40B4-BE49-F238E27FC236}">
                <a16:creationId xmlns:a16="http://schemas.microsoft.com/office/drawing/2014/main" id="{CA90372A-A4DA-226A-69B8-8819F11A79A5}"/>
              </a:ext>
            </a:extLst>
          </p:cNvPr>
          <p:cNvSpPr>
            <a:spLocks noGrp="1"/>
          </p:cNvSpPr>
          <p:nvPr>
            <p:ph type="sldNum" sz="quarter" idx="12"/>
          </p:nvPr>
        </p:nvSpPr>
        <p:spPr/>
        <p:txBody>
          <a:bodyPr/>
          <a:lstStyle/>
          <a:p>
            <a:fld id="{107AFDAB-D1F3-4178-9F69-235A4A98E3C7}" type="slidenum">
              <a:rPr lang="de-DE" smtClean="0"/>
              <a:t>124</a:t>
            </a:fld>
            <a:endParaRPr lang="de-DE"/>
          </a:p>
        </p:txBody>
      </p:sp>
      <mc:AlternateContent xmlns:mc="http://schemas.openxmlformats.org/markup-compatibility/2006" xmlns:pslz="http://schemas.microsoft.com/office/powerpoint/2016/slidezoom">
        <mc:Choice Requires="pslz">
          <p:graphicFrame>
            <p:nvGraphicFramePr>
              <p:cNvPr id="8" name="Folienzoom 7">
                <a:extLst>
                  <a:ext uri="{FF2B5EF4-FFF2-40B4-BE49-F238E27FC236}">
                    <a16:creationId xmlns:a16="http://schemas.microsoft.com/office/drawing/2014/main" id="{6ACD25CA-7B43-BFF2-42DF-6A268A0B6403}"/>
                  </a:ext>
                </a:extLst>
              </p:cNvPr>
              <p:cNvGraphicFramePr>
                <a:graphicFrameLocks noChangeAspect="1"/>
              </p:cNvGraphicFramePr>
              <p:nvPr>
                <p:extLst>
                  <p:ext uri="{D42A27DB-BD31-4B8C-83A1-F6EECF244321}">
                    <p14:modId xmlns:p14="http://schemas.microsoft.com/office/powerpoint/2010/main" val="1664497970"/>
                  </p:ext>
                </p:extLst>
              </p:nvPr>
            </p:nvGraphicFramePr>
            <p:xfrm>
              <a:off x="4608196" y="4658677"/>
              <a:ext cx="3048000" cy="1714500"/>
            </p:xfrm>
            <a:graphic>
              <a:graphicData uri="http://schemas.microsoft.com/office/powerpoint/2016/slidezoom">
                <pslz:sldZm>
                  <pslz:sldZmObj sldId="279" cId="3819373804">
                    <pslz:zmPr id="{10B3C6C6-C262-4A58-BBDE-C46EE9ABD33A}" returnToParent="0" transitionDur="750" showBg="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8" name="Folienzoom 7">
                <a:hlinkClick r:id="rId3" action="ppaction://hlinksldjump"/>
                <a:extLst>
                  <a:ext uri="{FF2B5EF4-FFF2-40B4-BE49-F238E27FC236}">
                    <a16:creationId xmlns:a16="http://schemas.microsoft.com/office/drawing/2014/main" id="{6ACD25CA-7B43-BFF2-42DF-6A268A0B6403}"/>
                  </a:ext>
                </a:extLst>
              </p:cNvPr>
              <p:cNvPicPr>
                <a:picLocks noGrp="1" noRot="1" noChangeAspect="1" noMove="1" noResize="1" noEditPoints="1" noAdjustHandles="1" noChangeArrowheads="1" noChangeShapeType="1"/>
              </p:cNvPicPr>
              <p:nvPr/>
            </p:nvPicPr>
            <p:blipFill>
              <a:blip r:embed="rId4"/>
              <a:stretch>
                <a:fillRect/>
              </a:stretch>
            </p:blipFill>
            <p:spPr>
              <a:xfrm>
                <a:off x="4608196" y="4658677"/>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0" name="Folienzoom 9">
                <a:extLst>
                  <a:ext uri="{FF2B5EF4-FFF2-40B4-BE49-F238E27FC236}">
                    <a16:creationId xmlns:a16="http://schemas.microsoft.com/office/drawing/2014/main" id="{0FC96642-C861-3E9D-D0F1-28F82F8B666F}"/>
                  </a:ext>
                </a:extLst>
              </p:cNvPr>
              <p:cNvGraphicFramePr>
                <a:graphicFrameLocks noChangeAspect="1"/>
              </p:cNvGraphicFramePr>
              <p:nvPr>
                <p:extLst>
                  <p:ext uri="{D42A27DB-BD31-4B8C-83A1-F6EECF244321}">
                    <p14:modId xmlns:p14="http://schemas.microsoft.com/office/powerpoint/2010/main" val="3994739369"/>
                  </p:ext>
                </p:extLst>
              </p:nvPr>
            </p:nvGraphicFramePr>
            <p:xfrm>
              <a:off x="763271" y="4658677"/>
              <a:ext cx="3048000" cy="1714500"/>
            </p:xfrm>
            <a:graphic>
              <a:graphicData uri="http://schemas.microsoft.com/office/powerpoint/2016/slidezoom">
                <pslz:sldZm>
                  <pslz:sldZmObj sldId="283" cId="3143046434">
                    <pslz:zmPr id="{BC61CE97-E231-45D1-98FB-A060465153BA}" returnToParent="0" transitionDur="750" showBg="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0" name="Folienzoom 9">
                <a:hlinkClick r:id="rId6" action="ppaction://hlinksldjump"/>
                <a:extLst>
                  <a:ext uri="{FF2B5EF4-FFF2-40B4-BE49-F238E27FC236}">
                    <a16:creationId xmlns:a16="http://schemas.microsoft.com/office/drawing/2014/main" id="{0FC96642-C861-3E9D-D0F1-28F82F8B666F}"/>
                  </a:ext>
                </a:extLst>
              </p:cNvPr>
              <p:cNvPicPr>
                <a:picLocks noGrp="1" noRot="1" noChangeAspect="1" noMove="1" noResize="1" noEditPoints="1" noAdjustHandles="1" noChangeArrowheads="1" noChangeShapeType="1"/>
              </p:cNvPicPr>
              <p:nvPr/>
            </p:nvPicPr>
            <p:blipFill>
              <a:blip r:embed="rId7"/>
              <a:stretch>
                <a:fillRect/>
              </a:stretch>
            </p:blipFill>
            <p:spPr>
              <a:xfrm>
                <a:off x="763271" y="4658677"/>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2" name="Folienzoom 11">
                <a:extLst>
                  <a:ext uri="{FF2B5EF4-FFF2-40B4-BE49-F238E27FC236}">
                    <a16:creationId xmlns:a16="http://schemas.microsoft.com/office/drawing/2014/main" id="{5F1CB581-70D5-7E61-D189-B7A3E014417D}"/>
                  </a:ext>
                </a:extLst>
              </p:cNvPr>
              <p:cNvGraphicFramePr>
                <a:graphicFrameLocks noChangeAspect="1"/>
              </p:cNvGraphicFramePr>
              <p:nvPr>
                <p:extLst>
                  <p:ext uri="{D42A27DB-BD31-4B8C-83A1-F6EECF244321}">
                    <p14:modId xmlns:p14="http://schemas.microsoft.com/office/powerpoint/2010/main" val="2330677360"/>
                  </p:ext>
                </p:extLst>
              </p:nvPr>
            </p:nvGraphicFramePr>
            <p:xfrm>
              <a:off x="4568825" y="910908"/>
              <a:ext cx="3048000" cy="1714500"/>
            </p:xfrm>
            <a:graphic>
              <a:graphicData uri="http://schemas.microsoft.com/office/powerpoint/2016/slidezoom">
                <pslz:sldZm>
                  <pslz:sldZmObj sldId="257" cId="1906812447">
                    <pslz:zmPr id="{9F5F785E-75C7-4BBC-8F19-4D5D7008DE9B}" returnToParent="0" transitionDur="750" showBg="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2" name="Folienzoom 11">
                <a:hlinkClick r:id="rId9" action="ppaction://hlinksldjump"/>
                <a:extLst>
                  <a:ext uri="{FF2B5EF4-FFF2-40B4-BE49-F238E27FC236}">
                    <a16:creationId xmlns:a16="http://schemas.microsoft.com/office/drawing/2014/main" id="{5F1CB581-70D5-7E61-D189-B7A3E014417D}"/>
                  </a:ext>
                </a:extLst>
              </p:cNvPr>
              <p:cNvPicPr>
                <a:picLocks noGrp="1" noRot="1" noChangeAspect="1" noMove="1" noResize="1" noEditPoints="1" noAdjustHandles="1" noChangeArrowheads="1" noChangeShapeType="1"/>
              </p:cNvPicPr>
              <p:nvPr/>
            </p:nvPicPr>
            <p:blipFill>
              <a:blip r:embed="rId10"/>
              <a:stretch>
                <a:fillRect/>
              </a:stretch>
            </p:blipFill>
            <p:spPr>
              <a:xfrm>
                <a:off x="4568825" y="910908"/>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4" name="Folienzoom 13">
                <a:extLst>
                  <a:ext uri="{FF2B5EF4-FFF2-40B4-BE49-F238E27FC236}">
                    <a16:creationId xmlns:a16="http://schemas.microsoft.com/office/drawing/2014/main" id="{6AC06DF7-2739-00FD-1723-CD2893CD9F20}"/>
                  </a:ext>
                </a:extLst>
              </p:cNvPr>
              <p:cNvGraphicFramePr>
                <a:graphicFrameLocks noChangeAspect="1"/>
              </p:cNvGraphicFramePr>
              <p:nvPr>
                <p:extLst>
                  <p:ext uri="{D42A27DB-BD31-4B8C-83A1-F6EECF244321}">
                    <p14:modId xmlns:p14="http://schemas.microsoft.com/office/powerpoint/2010/main" val="3255913346"/>
                  </p:ext>
                </p:extLst>
              </p:nvPr>
            </p:nvGraphicFramePr>
            <p:xfrm>
              <a:off x="187961" y="1768158"/>
              <a:ext cx="3048000" cy="1714500"/>
            </p:xfrm>
            <a:graphic>
              <a:graphicData uri="http://schemas.microsoft.com/office/powerpoint/2016/slidezoom">
                <pslz:sldZm>
                  <pslz:sldZmObj sldId="274" cId="3162174857">
                    <pslz:zmPr id="{334DB178-009B-4B15-A7F2-57DAB58550C0}" returnToParent="0" transitionDur="750" showBg="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4" name="Folienzoom 13">
                <a:hlinkClick r:id="rId12" action="ppaction://hlinksldjump"/>
                <a:extLst>
                  <a:ext uri="{FF2B5EF4-FFF2-40B4-BE49-F238E27FC236}">
                    <a16:creationId xmlns:a16="http://schemas.microsoft.com/office/drawing/2014/main" id="{6AC06DF7-2739-00FD-1723-CD2893CD9F20}"/>
                  </a:ext>
                </a:extLst>
              </p:cNvPr>
              <p:cNvPicPr>
                <a:picLocks noGrp="1" noRot="1" noChangeAspect="1" noMove="1" noResize="1" noEditPoints="1" noAdjustHandles="1" noChangeArrowheads="1" noChangeShapeType="1"/>
              </p:cNvPicPr>
              <p:nvPr/>
            </p:nvPicPr>
            <p:blipFill>
              <a:blip r:embed="rId13"/>
              <a:stretch>
                <a:fillRect/>
              </a:stretch>
            </p:blipFill>
            <p:spPr>
              <a:xfrm>
                <a:off x="187961" y="1768158"/>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6" name="Folienzoom 15">
                <a:extLst>
                  <a:ext uri="{FF2B5EF4-FFF2-40B4-BE49-F238E27FC236}">
                    <a16:creationId xmlns:a16="http://schemas.microsoft.com/office/drawing/2014/main" id="{FCCA4B2D-BF61-DCFB-F73C-779F94320E56}"/>
                  </a:ext>
                </a:extLst>
              </p:cNvPr>
              <p:cNvGraphicFramePr>
                <a:graphicFrameLocks noChangeAspect="1"/>
              </p:cNvGraphicFramePr>
              <p:nvPr>
                <p:extLst>
                  <p:ext uri="{D42A27DB-BD31-4B8C-83A1-F6EECF244321}">
                    <p14:modId xmlns:p14="http://schemas.microsoft.com/office/powerpoint/2010/main" val="3256916585"/>
                  </p:ext>
                </p:extLst>
              </p:nvPr>
            </p:nvGraphicFramePr>
            <p:xfrm>
              <a:off x="8956040" y="1957705"/>
              <a:ext cx="3048000" cy="1714500"/>
            </p:xfrm>
            <a:graphic>
              <a:graphicData uri="http://schemas.microsoft.com/office/powerpoint/2016/slidezoom">
                <pslz:sldZm>
                  <pslz:sldZmObj sldId="273" cId="1433783509">
                    <pslz:zmPr id="{16EDDE0F-3213-4D6C-A0AB-383C4ACFB03C}" returnToParent="0" transitionDur="750" showBg="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6" name="Folienzoom 15">
                <a:hlinkClick r:id="rId15" action="ppaction://hlinksldjump"/>
                <a:extLst>
                  <a:ext uri="{FF2B5EF4-FFF2-40B4-BE49-F238E27FC236}">
                    <a16:creationId xmlns:a16="http://schemas.microsoft.com/office/drawing/2014/main" id="{FCCA4B2D-BF61-DCFB-F73C-779F94320E56}"/>
                  </a:ext>
                </a:extLst>
              </p:cNvPr>
              <p:cNvPicPr>
                <a:picLocks noGrp="1" noRot="1" noChangeAspect="1" noMove="1" noResize="1" noEditPoints="1" noAdjustHandles="1" noChangeArrowheads="1" noChangeShapeType="1"/>
              </p:cNvPicPr>
              <p:nvPr/>
            </p:nvPicPr>
            <p:blipFill>
              <a:blip r:embed="rId16"/>
              <a:stretch>
                <a:fillRect/>
              </a:stretch>
            </p:blipFill>
            <p:spPr>
              <a:xfrm>
                <a:off x="8956040" y="1957705"/>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8" name="Folienzoom 17">
                <a:extLst>
                  <a:ext uri="{FF2B5EF4-FFF2-40B4-BE49-F238E27FC236}">
                    <a16:creationId xmlns:a16="http://schemas.microsoft.com/office/drawing/2014/main" id="{114EE272-8933-FBDA-AA6A-21F29BB45F55}"/>
                  </a:ext>
                </a:extLst>
              </p:cNvPr>
              <p:cNvGraphicFramePr>
                <a:graphicFrameLocks noChangeAspect="1"/>
              </p:cNvGraphicFramePr>
              <p:nvPr>
                <p:extLst>
                  <p:ext uri="{D42A27DB-BD31-4B8C-83A1-F6EECF244321}">
                    <p14:modId xmlns:p14="http://schemas.microsoft.com/office/powerpoint/2010/main" val="3477171110"/>
                  </p:ext>
                </p:extLst>
              </p:nvPr>
            </p:nvGraphicFramePr>
            <p:xfrm>
              <a:off x="8453120" y="4658677"/>
              <a:ext cx="3048000" cy="1714500"/>
            </p:xfrm>
            <a:graphic>
              <a:graphicData uri="http://schemas.microsoft.com/office/powerpoint/2016/slidezoom">
                <pslz:sldZm>
                  <pslz:sldZmObj sldId="258" cId="23953673">
                    <pslz:zmPr id="{A7CA2387-35EB-4825-9945-654CDA3F9E0A}" returnToParent="0" transitionDur="750" showBg="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8" name="Folienzoom 17">
                <a:hlinkClick r:id="rId18" action="ppaction://hlinksldjump"/>
                <a:extLst>
                  <a:ext uri="{FF2B5EF4-FFF2-40B4-BE49-F238E27FC236}">
                    <a16:creationId xmlns:a16="http://schemas.microsoft.com/office/drawing/2014/main" id="{114EE272-8933-FBDA-AA6A-21F29BB45F55}"/>
                  </a:ext>
                </a:extLst>
              </p:cNvPr>
              <p:cNvPicPr>
                <a:picLocks noGrp="1" noRot="1" noChangeAspect="1" noMove="1" noResize="1" noEditPoints="1" noAdjustHandles="1" noChangeArrowheads="1" noChangeShapeType="1"/>
              </p:cNvPicPr>
              <p:nvPr/>
            </p:nvPicPr>
            <p:blipFill>
              <a:blip r:embed="rId19"/>
              <a:stretch>
                <a:fillRect/>
              </a:stretch>
            </p:blipFill>
            <p:spPr>
              <a:xfrm>
                <a:off x="8453120" y="4658677"/>
                <a:ext cx="3048000" cy="1714500"/>
              </a:xfrm>
              <a:prstGeom prst="rect">
                <a:avLst/>
              </a:prstGeom>
            </p:spPr>
          </p:pic>
        </mc:Fallback>
      </mc:AlternateContent>
      <p:sp>
        <p:nvSpPr>
          <p:cNvPr id="21" name="Textfeld 20">
            <a:extLst>
              <a:ext uri="{FF2B5EF4-FFF2-40B4-BE49-F238E27FC236}">
                <a16:creationId xmlns:a16="http://schemas.microsoft.com/office/drawing/2014/main" id="{AFD20595-035E-1039-AC3C-0474D79868FF}"/>
              </a:ext>
            </a:extLst>
          </p:cNvPr>
          <p:cNvSpPr txBox="1"/>
          <p:nvPr/>
        </p:nvSpPr>
        <p:spPr>
          <a:xfrm>
            <a:off x="-39293" y="465753"/>
            <a:ext cx="4419448" cy="954107"/>
          </a:xfrm>
          <a:prstGeom prst="rect">
            <a:avLst/>
          </a:prstGeom>
          <a:noFill/>
        </p:spPr>
        <p:txBody>
          <a:bodyPr wrap="square" rtlCol="0">
            <a:spAutoFit/>
          </a:bodyPr>
          <a:lstStyle/>
          <a:p>
            <a:pPr algn="ctr"/>
            <a:r>
              <a:rPr lang="en-US" sz="2800" b="1" dirty="0"/>
              <a:t>Thanks for your attention! </a:t>
            </a:r>
            <a:r>
              <a:rPr lang="en-US" sz="2800" b="1" dirty="0">
                <a:sym typeface="Wingdings" panose="05000000000000000000" pitchFamily="2" charset="2"/>
              </a:rPr>
              <a:t>:-)</a:t>
            </a:r>
            <a:endParaRPr lang="en-US" sz="2800" b="1" dirty="0"/>
          </a:p>
        </p:txBody>
      </p:sp>
      <p:sp>
        <p:nvSpPr>
          <p:cNvPr id="22" name="Textfeld 21">
            <a:extLst>
              <a:ext uri="{FF2B5EF4-FFF2-40B4-BE49-F238E27FC236}">
                <a16:creationId xmlns:a16="http://schemas.microsoft.com/office/drawing/2014/main" id="{FFF9E122-D4D8-911F-13FD-17C81CA33485}"/>
              </a:ext>
            </a:extLst>
          </p:cNvPr>
          <p:cNvSpPr txBox="1"/>
          <p:nvPr/>
        </p:nvSpPr>
        <p:spPr>
          <a:xfrm>
            <a:off x="6989762" y="562610"/>
            <a:ext cx="2786382" cy="523220"/>
          </a:xfrm>
          <a:prstGeom prst="rect">
            <a:avLst/>
          </a:prstGeom>
          <a:noFill/>
        </p:spPr>
        <p:txBody>
          <a:bodyPr wrap="square" rtlCol="0">
            <a:spAutoFit/>
          </a:bodyPr>
          <a:lstStyle/>
          <a:p>
            <a:pPr algn="ctr"/>
            <a:r>
              <a:rPr lang="en-US" sz="2800" b="1" dirty="0"/>
              <a:t>Questions?</a:t>
            </a:r>
          </a:p>
        </p:txBody>
      </p:sp>
      <p:sp>
        <p:nvSpPr>
          <p:cNvPr id="3" name="Fußzeilenplatzhalter 2">
            <a:extLst>
              <a:ext uri="{FF2B5EF4-FFF2-40B4-BE49-F238E27FC236}">
                <a16:creationId xmlns:a16="http://schemas.microsoft.com/office/drawing/2014/main" id="{4727DB80-2A8D-D2D6-4FF1-EA5418AB4874}"/>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733125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endParaRPr lang="en-US"/>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52C4BB8A-48A1-4128-9E1A-4D073AB7FB38}" type="datetime1">
              <a:rPr lang="de-DE" smtClean="0"/>
              <a:t>08.12.2024</a:t>
            </a:fld>
            <a:endParaRPr lang="de-DE"/>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de-DE" smtClean="0"/>
              <a:t>125</a:t>
            </a:fld>
            <a:endParaRPr lang="de-DE"/>
          </a:p>
        </p:txBody>
      </p:sp>
      <p:sp>
        <p:nvSpPr>
          <p:cNvPr id="10" name="Textfeld 9">
            <a:extLst>
              <a:ext uri="{FF2B5EF4-FFF2-40B4-BE49-F238E27FC236}">
                <a16:creationId xmlns:a16="http://schemas.microsoft.com/office/drawing/2014/main" id="{90A355C0-06D0-7034-56E5-87E8A9AA46B2}"/>
              </a:ext>
            </a:extLst>
          </p:cNvPr>
          <p:cNvSpPr txBox="1"/>
          <p:nvPr/>
        </p:nvSpPr>
        <p:spPr>
          <a:xfrm>
            <a:off x="187441" y="3131743"/>
            <a:ext cx="1194408" cy="369332"/>
          </a:xfrm>
          <a:prstGeom prst="rect">
            <a:avLst/>
          </a:prstGeom>
          <a:noFill/>
        </p:spPr>
        <p:txBody>
          <a:bodyPr wrap="square" rtlCol="0">
            <a:spAutoFit/>
          </a:bodyPr>
          <a:lstStyle/>
          <a:p>
            <a:pPr algn="ctr"/>
            <a:r>
              <a:rPr lang="en-US" b="1" dirty="0"/>
              <a:t>acquire</a:t>
            </a:r>
          </a:p>
        </p:txBody>
      </p:sp>
      <p:sp>
        <p:nvSpPr>
          <p:cNvPr id="11" name="Textfeld 10">
            <a:extLst>
              <a:ext uri="{FF2B5EF4-FFF2-40B4-BE49-F238E27FC236}">
                <a16:creationId xmlns:a16="http://schemas.microsoft.com/office/drawing/2014/main" id="{0EB06C44-4110-6DAE-23FE-1DE01AEE8AA4}"/>
              </a:ext>
            </a:extLst>
          </p:cNvPr>
          <p:cNvSpPr txBox="1"/>
          <p:nvPr/>
        </p:nvSpPr>
        <p:spPr>
          <a:xfrm>
            <a:off x="2074079" y="3131743"/>
            <a:ext cx="930870" cy="369332"/>
          </a:xfrm>
          <a:prstGeom prst="rect">
            <a:avLst/>
          </a:prstGeom>
          <a:noFill/>
        </p:spPr>
        <p:txBody>
          <a:bodyPr wrap="square" rtlCol="0">
            <a:spAutoFit/>
          </a:bodyPr>
          <a:lstStyle/>
          <a:p>
            <a:pPr algn="ctr"/>
            <a:r>
              <a:rPr lang="en-US" b="1" dirty="0"/>
              <a:t>parse</a:t>
            </a:r>
          </a:p>
        </p:txBody>
      </p:sp>
      <p:sp>
        <p:nvSpPr>
          <p:cNvPr id="12" name="Textfeld 11">
            <a:extLst>
              <a:ext uri="{FF2B5EF4-FFF2-40B4-BE49-F238E27FC236}">
                <a16:creationId xmlns:a16="http://schemas.microsoft.com/office/drawing/2014/main" id="{10757D54-166C-BE86-E7DF-EF71F11D0D43}"/>
              </a:ext>
            </a:extLst>
          </p:cNvPr>
          <p:cNvSpPr txBox="1"/>
          <p:nvPr/>
        </p:nvSpPr>
        <p:spPr>
          <a:xfrm>
            <a:off x="3726494" y="3131743"/>
            <a:ext cx="829440" cy="369332"/>
          </a:xfrm>
          <a:prstGeom prst="rect">
            <a:avLst/>
          </a:prstGeom>
          <a:noFill/>
        </p:spPr>
        <p:txBody>
          <a:bodyPr wrap="square" rtlCol="0">
            <a:spAutoFit/>
          </a:bodyPr>
          <a:lstStyle/>
          <a:p>
            <a:pPr algn="ctr"/>
            <a:r>
              <a:rPr lang="en-US" b="1" dirty="0"/>
              <a:t>filter</a:t>
            </a:r>
          </a:p>
        </p:txBody>
      </p:sp>
      <p:sp>
        <p:nvSpPr>
          <p:cNvPr id="13" name="Textfeld 12">
            <a:extLst>
              <a:ext uri="{FF2B5EF4-FFF2-40B4-BE49-F238E27FC236}">
                <a16:creationId xmlns:a16="http://schemas.microsoft.com/office/drawing/2014/main" id="{E9B5E772-672A-02DA-4C56-163B22AC07D8}"/>
              </a:ext>
            </a:extLst>
          </p:cNvPr>
          <p:cNvSpPr txBox="1"/>
          <p:nvPr/>
        </p:nvSpPr>
        <p:spPr>
          <a:xfrm>
            <a:off x="5283556" y="3131743"/>
            <a:ext cx="855214" cy="369332"/>
          </a:xfrm>
          <a:prstGeom prst="rect">
            <a:avLst/>
          </a:prstGeom>
          <a:noFill/>
        </p:spPr>
        <p:txBody>
          <a:bodyPr wrap="square" rtlCol="0">
            <a:spAutoFit/>
          </a:bodyPr>
          <a:lstStyle/>
          <a:p>
            <a:pPr algn="ctr"/>
            <a:r>
              <a:rPr lang="en-US" b="1" dirty="0"/>
              <a:t>mine</a:t>
            </a:r>
          </a:p>
        </p:txBody>
      </p:sp>
      <p:sp>
        <p:nvSpPr>
          <p:cNvPr id="14" name="Textfeld 13">
            <a:extLst>
              <a:ext uri="{FF2B5EF4-FFF2-40B4-BE49-F238E27FC236}">
                <a16:creationId xmlns:a16="http://schemas.microsoft.com/office/drawing/2014/main" id="{18C4C02A-07D2-45A9-5039-C751CF6479CE}"/>
              </a:ext>
            </a:extLst>
          </p:cNvPr>
          <p:cNvSpPr txBox="1"/>
          <p:nvPr/>
        </p:nvSpPr>
        <p:spPr>
          <a:xfrm>
            <a:off x="6817204" y="3131743"/>
            <a:ext cx="1441820" cy="369332"/>
          </a:xfrm>
          <a:prstGeom prst="rect">
            <a:avLst/>
          </a:prstGeom>
          <a:noFill/>
        </p:spPr>
        <p:txBody>
          <a:bodyPr wrap="square" rtlCol="0">
            <a:spAutoFit/>
          </a:bodyPr>
          <a:lstStyle/>
          <a:p>
            <a:pPr algn="ctr"/>
            <a:r>
              <a:rPr lang="en-US" b="1" dirty="0"/>
              <a:t>represent</a:t>
            </a:r>
          </a:p>
        </p:txBody>
      </p:sp>
      <p:sp>
        <p:nvSpPr>
          <p:cNvPr id="15" name="Textfeld 14">
            <a:extLst>
              <a:ext uri="{FF2B5EF4-FFF2-40B4-BE49-F238E27FC236}">
                <a16:creationId xmlns:a16="http://schemas.microsoft.com/office/drawing/2014/main" id="{AA54FF3E-0BF1-D6F3-020B-A628598CC82C}"/>
              </a:ext>
            </a:extLst>
          </p:cNvPr>
          <p:cNvSpPr txBox="1"/>
          <p:nvPr/>
        </p:nvSpPr>
        <p:spPr>
          <a:xfrm>
            <a:off x="8930726" y="3131743"/>
            <a:ext cx="939016" cy="369332"/>
          </a:xfrm>
          <a:prstGeom prst="rect">
            <a:avLst/>
          </a:prstGeom>
          <a:noFill/>
        </p:spPr>
        <p:txBody>
          <a:bodyPr wrap="square" rtlCol="0">
            <a:spAutoFit/>
          </a:bodyPr>
          <a:lstStyle/>
          <a:p>
            <a:pPr algn="ctr"/>
            <a:r>
              <a:rPr lang="en-US" b="1" dirty="0"/>
              <a:t>refine</a:t>
            </a:r>
          </a:p>
        </p:txBody>
      </p:sp>
      <p:sp>
        <p:nvSpPr>
          <p:cNvPr id="16" name="Textfeld 15">
            <a:extLst>
              <a:ext uri="{FF2B5EF4-FFF2-40B4-BE49-F238E27FC236}">
                <a16:creationId xmlns:a16="http://schemas.microsoft.com/office/drawing/2014/main" id="{8386F067-91A1-843F-C69C-88C284B183A4}"/>
              </a:ext>
            </a:extLst>
          </p:cNvPr>
          <p:cNvSpPr txBox="1"/>
          <p:nvPr/>
        </p:nvSpPr>
        <p:spPr>
          <a:xfrm>
            <a:off x="10561316" y="3129859"/>
            <a:ext cx="1194408" cy="369332"/>
          </a:xfrm>
          <a:prstGeom prst="rect">
            <a:avLst/>
          </a:prstGeom>
          <a:noFill/>
        </p:spPr>
        <p:txBody>
          <a:bodyPr wrap="square" rtlCol="0">
            <a:spAutoFit/>
          </a:bodyPr>
          <a:lstStyle/>
          <a:p>
            <a:pPr algn="ctr"/>
            <a:r>
              <a:rPr lang="en-US" b="1" dirty="0"/>
              <a:t>interact</a:t>
            </a:r>
          </a:p>
        </p:txBody>
      </p:sp>
      <p:cxnSp>
        <p:nvCxnSpPr>
          <p:cNvPr id="18" name="Verbinder: gekrümmt 17">
            <a:extLst>
              <a:ext uri="{FF2B5EF4-FFF2-40B4-BE49-F238E27FC236}">
                <a16:creationId xmlns:a16="http://schemas.microsoft.com/office/drawing/2014/main" id="{7D950042-7D5D-16EA-09EA-910D70E50015}"/>
              </a:ext>
            </a:extLst>
          </p:cNvPr>
          <p:cNvCxnSpPr>
            <a:cxnSpLocks/>
            <a:stCxn id="16" idx="2"/>
            <a:endCxn id="13" idx="2"/>
          </p:cNvCxnSpPr>
          <p:nvPr/>
        </p:nvCxnSpPr>
        <p:spPr>
          <a:xfrm rot="5400000">
            <a:off x="8433900" y="776455"/>
            <a:ext cx="1884" cy="5447357"/>
          </a:xfrm>
          <a:prstGeom prst="curvedConnector3">
            <a:avLst>
              <a:gd name="adj1" fmla="val 12233758"/>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krümmt 18">
            <a:extLst>
              <a:ext uri="{FF2B5EF4-FFF2-40B4-BE49-F238E27FC236}">
                <a16:creationId xmlns:a16="http://schemas.microsoft.com/office/drawing/2014/main" id="{49048CB0-A3C1-9A2C-9D1C-F3EF3B746FA1}"/>
              </a:ext>
            </a:extLst>
          </p:cNvPr>
          <p:cNvCxnSpPr>
            <a:cxnSpLocks/>
            <a:stCxn id="14" idx="2"/>
            <a:endCxn id="10" idx="2"/>
          </p:cNvCxnSpPr>
          <p:nvPr/>
        </p:nvCxnSpPr>
        <p:spPr>
          <a:xfrm rot="5400000">
            <a:off x="4161380" y="124341"/>
            <a:ext cx="12700" cy="6753469"/>
          </a:xfrm>
          <a:prstGeom prst="curvedConnector3">
            <a:avLst>
              <a:gd name="adj1" fmla="val 180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2" name="Verbinder: gekrümmt 21">
            <a:extLst>
              <a:ext uri="{FF2B5EF4-FFF2-40B4-BE49-F238E27FC236}">
                <a16:creationId xmlns:a16="http://schemas.microsoft.com/office/drawing/2014/main" id="{0AD15232-0C68-FF07-E093-3D4A1965963A}"/>
              </a:ext>
            </a:extLst>
          </p:cNvPr>
          <p:cNvCxnSpPr>
            <a:cxnSpLocks/>
            <a:stCxn id="14" idx="0"/>
            <a:endCxn id="12" idx="0"/>
          </p:cNvCxnSpPr>
          <p:nvPr/>
        </p:nvCxnSpPr>
        <p:spPr>
          <a:xfrm rot="16200000" flipV="1">
            <a:off x="5839664" y="1433293"/>
            <a:ext cx="12700" cy="3396900"/>
          </a:xfrm>
          <a:prstGeom prst="curvedConnector3">
            <a:avLst>
              <a:gd name="adj1" fmla="val 180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5" name="Verbinder: gekrümmt 24">
            <a:extLst>
              <a:ext uri="{FF2B5EF4-FFF2-40B4-BE49-F238E27FC236}">
                <a16:creationId xmlns:a16="http://schemas.microsoft.com/office/drawing/2014/main" id="{861FEBC4-30BD-31D3-66F0-66E7A739FAA1}"/>
              </a:ext>
            </a:extLst>
          </p:cNvPr>
          <p:cNvCxnSpPr>
            <a:cxnSpLocks/>
            <a:stCxn id="16" idx="0"/>
            <a:endCxn id="15" idx="0"/>
          </p:cNvCxnSpPr>
          <p:nvPr/>
        </p:nvCxnSpPr>
        <p:spPr>
          <a:xfrm rot="16200000" flipH="1" flipV="1">
            <a:off x="10278435" y="2251658"/>
            <a:ext cx="1884" cy="1758286"/>
          </a:xfrm>
          <a:prstGeom prst="curvedConnector3">
            <a:avLst>
              <a:gd name="adj1" fmla="val -12133758"/>
            </a:avLst>
          </a:prstGeom>
          <a:ln w="12700">
            <a:tailEnd type="triangle"/>
          </a:ln>
        </p:spPr>
        <p:style>
          <a:lnRef idx="3">
            <a:schemeClr val="dk1"/>
          </a:lnRef>
          <a:fillRef idx="0">
            <a:schemeClr val="dk1"/>
          </a:fillRef>
          <a:effectRef idx="2">
            <a:schemeClr val="dk1"/>
          </a:effectRef>
          <a:fontRef idx="minor">
            <a:schemeClr val="tx1"/>
          </a:fontRef>
        </p:style>
      </p:cxnSp>
      <p:cxnSp>
        <p:nvCxnSpPr>
          <p:cNvPr id="29" name="Gerade Verbindung mit Pfeil 28">
            <a:extLst>
              <a:ext uri="{FF2B5EF4-FFF2-40B4-BE49-F238E27FC236}">
                <a16:creationId xmlns:a16="http://schemas.microsoft.com/office/drawing/2014/main" id="{6420757E-793B-93D0-4406-6C34ACBD1B14}"/>
              </a:ext>
            </a:extLst>
          </p:cNvPr>
          <p:cNvCxnSpPr>
            <a:cxnSpLocks/>
            <a:stCxn id="10" idx="3"/>
            <a:endCxn id="11" idx="1"/>
          </p:cNvCxnSpPr>
          <p:nvPr/>
        </p:nvCxnSpPr>
        <p:spPr>
          <a:xfrm>
            <a:off x="1381849" y="3316409"/>
            <a:ext cx="692230"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0" name="Gerade Verbindung mit Pfeil 29">
            <a:extLst>
              <a:ext uri="{FF2B5EF4-FFF2-40B4-BE49-F238E27FC236}">
                <a16:creationId xmlns:a16="http://schemas.microsoft.com/office/drawing/2014/main" id="{92B3A45D-1FCF-A0DF-6352-CF6C9970364A}"/>
              </a:ext>
            </a:extLst>
          </p:cNvPr>
          <p:cNvCxnSpPr>
            <a:cxnSpLocks/>
            <a:stCxn id="11" idx="3"/>
            <a:endCxn id="12" idx="1"/>
          </p:cNvCxnSpPr>
          <p:nvPr/>
        </p:nvCxnSpPr>
        <p:spPr>
          <a:xfrm>
            <a:off x="3004949" y="3316409"/>
            <a:ext cx="721545"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1" name="Gerade Verbindung mit Pfeil 30">
            <a:extLst>
              <a:ext uri="{FF2B5EF4-FFF2-40B4-BE49-F238E27FC236}">
                <a16:creationId xmlns:a16="http://schemas.microsoft.com/office/drawing/2014/main" id="{9BE9C590-FF7F-669D-8CE1-9C71BDDB6F2F}"/>
              </a:ext>
            </a:extLst>
          </p:cNvPr>
          <p:cNvCxnSpPr>
            <a:cxnSpLocks/>
            <a:stCxn id="12" idx="3"/>
            <a:endCxn id="13" idx="1"/>
          </p:cNvCxnSpPr>
          <p:nvPr/>
        </p:nvCxnSpPr>
        <p:spPr>
          <a:xfrm>
            <a:off x="4555934" y="3316409"/>
            <a:ext cx="727622"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2" name="Gerade Verbindung mit Pfeil 31">
            <a:extLst>
              <a:ext uri="{FF2B5EF4-FFF2-40B4-BE49-F238E27FC236}">
                <a16:creationId xmlns:a16="http://schemas.microsoft.com/office/drawing/2014/main" id="{7CFBBB79-A5A9-B9F5-898B-0F403B85728B}"/>
              </a:ext>
            </a:extLst>
          </p:cNvPr>
          <p:cNvCxnSpPr>
            <a:cxnSpLocks/>
            <a:stCxn id="13" idx="3"/>
            <a:endCxn id="14" idx="1"/>
          </p:cNvCxnSpPr>
          <p:nvPr/>
        </p:nvCxnSpPr>
        <p:spPr>
          <a:xfrm>
            <a:off x="6138770" y="3316409"/>
            <a:ext cx="678434"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3" name="Gerade Verbindung mit Pfeil 32">
            <a:extLst>
              <a:ext uri="{FF2B5EF4-FFF2-40B4-BE49-F238E27FC236}">
                <a16:creationId xmlns:a16="http://schemas.microsoft.com/office/drawing/2014/main" id="{321AA94A-A2B5-E5F8-60A5-16A5A5DF5DAF}"/>
              </a:ext>
            </a:extLst>
          </p:cNvPr>
          <p:cNvCxnSpPr>
            <a:cxnSpLocks/>
            <a:stCxn id="14" idx="3"/>
            <a:endCxn id="15" idx="1"/>
          </p:cNvCxnSpPr>
          <p:nvPr/>
        </p:nvCxnSpPr>
        <p:spPr>
          <a:xfrm>
            <a:off x="8259024" y="3316409"/>
            <a:ext cx="671702"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42" name="Gerade Verbindung mit Pfeil 41">
            <a:extLst>
              <a:ext uri="{FF2B5EF4-FFF2-40B4-BE49-F238E27FC236}">
                <a16:creationId xmlns:a16="http://schemas.microsoft.com/office/drawing/2014/main" id="{57F4F24D-D6D0-B14D-7A95-0C177F5EC4B1}"/>
              </a:ext>
            </a:extLst>
          </p:cNvPr>
          <p:cNvCxnSpPr>
            <a:cxnSpLocks/>
            <a:stCxn id="15" idx="3"/>
            <a:endCxn id="16" idx="1"/>
          </p:cNvCxnSpPr>
          <p:nvPr/>
        </p:nvCxnSpPr>
        <p:spPr>
          <a:xfrm flipV="1">
            <a:off x="9869742" y="3314525"/>
            <a:ext cx="691574" cy="1884"/>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48" name="Textfeld 47">
            <a:extLst>
              <a:ext uri="{FF2B5EF4-FFF2-40B4-BE49-F238E27FC236}">
                <a16:creationId xmlns:a16="http://schemas.microsoft.com/office/drawing/2014/main" id="{C6EEFA9C-5535-A735-F5E1-1CF9D5CC4E57}"/>
              </a:ext>
            </a:extLst>
          </p:cNvPr>
          <p:cNvSpPr txBox="1"/>
          <p:nvPr/>
        </p:nvSpPr>
        <p:spPr>
          <a:xfrm>
            <a:off x="1285911" y="6034529"/>
            <a:ext cx="7732834" cy="261610"/>
          </a:xfrm>
          <a:prstGeom prst="rect">
            <a:avLst/>
          </a:prstGeom>
          <a:noFill/>
        </p:spPr>
        <p:txBody>
          <a:bodyPr wrap="square">
            <a:spAutoFit/>
          </a:bodyPr>
          <a:lstStyle/>
          <a:p>
            <a:r>
              <a:rPr lang="en-US" sz="1050" dirty="0">
                <a:hlinkClick r:id="rId2"/>
              </a:rPr>
              <a:t>Fry, B. (2008). Visualizing data: Exploring and explaining data with the processing environment. O’Reilly Media, Inc.</a:t>
            </a:r>
            <a:endParaRPr lang="en-US" sz="1050" dirty="0"/>
          </a:p>
        </p:txBody>
      </p:sp>
      <p:sp>
        <p:nvSpPr>
          <p:cNvPr id="6" name="Fußzeilenplatzhalter 5">
            <a:extLst>
              <a:ext uri="{FF2B5EF4-FFF2-40B4-BE49-F238E27FC236}">
                <a16:creationId xmlns:a16="http://schemas.microsoft.com/office/drawing/2014/main" id="{23352C7E-16C0-A883-D913-DF92CB1E0C60}"/>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2901465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de-DE" dirty="0"/>
              <a:t>The </a:t>
            </a:r>
            <a:r>
              <a:rPr lang="de-DE" dirty="0" err="1"/>
              <a:t>existing</a:t>
            </a:r>
            <a:r>
              <a:rPr lang="de-DE" dirty="0"/>
              <a:t> </a:t>
            </a:r>
            <a:r>
              <a:rPr lang="de-DE" dirty="0" err="1"/>
              <a:t>visualization</a:t>
            </a:r>
            <a:r>
              <a:rPr lang="de-DE" dirty="0"/>
              <a:t>: </a:t>
            </a:r>
            <a:r>
              <a:rPr lang="de-DE" dirty="0" err="1"/>
              <a:t>rqt_graph</a:t>
            </a:r>
            <a:r>
              <a:rPr lang="de-DE" dirty="0"/>
              <a:t>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C7FB2F16-4DD3-4F24-85EC-CFF9C873BEA8}" type="datetime1">
              <a:rPr lang="de-DE" smtClean="0"/>
              <a:t>08.12.2024</a:t>
            </a:fld>
            <a:endParaRPr lang="de-DE"/>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de-DE" smtClean="0"/>
              <a:t>126</a:t>
            </a:fld>
            <a:endParaRPr lang="de-DE"/>
          </a:p>
        </p:txBody>
      </p:sp>
      <p:pic>
        <p:nvPicPr>
          <p:cNvPr id="3074" name="Picture 2" descr="Using rqt Tools for Analysis — Industrial Training documentation">
            <a:extLst>
              <a:ext uri="{FF2B5EF4-FFF2-40B4-BE49-F238E27FC236}">
                <a16:creationId xmlns:a16="http://schemas.microsoft.com/office/drawing/2014/main" id="{01EB0583-66E8-DAD6-6FFA-C43F4BDE3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45" y="1706787"/>
            <a:ext cx="3829673" cy="148998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troducing rqt tools | ROS Robotics By Example">
            <a:extLst>
              <a:ext uri="{FF2B5EF4-FFF2-40B4-BE49-F238E27FC236}">
                <a16:creationId xmlns:a16="http://schemas.microsoft.com/office/drawing/2014/main" id="{65FCBBDF-F8DF-72EC-F7B2-BD568F13B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992" y="1655742"/>
            <a:ext cx="3048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nderstanding topics — ROS 2 Documentation: Rolling documentation">
            <a:extLst>
              <a:ext uri="{FF2B5EF4-FFF2-40B4-BE49-F238E27FC236}">
                <a16:creationId xmlns:a16="http://schemas.microsoft.com/office/drawing/2014/main" id="{32C32309-A586-9BE1-268C-C3DCA3DA1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309" y="1103604"/>
            <a:ext cx="5647948" cy="352537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Understanding topics — ROS 2 Documentation: Rolling documentation">
            <a:extLst>
              <a:ext uri="{FF2B5EF4-FFF2-40B4-BE49-F238E27FC236}">
                <a16:creationId xmlns:a16="http://schemas.microsoft.com/office/drawing/2014/main" id="{6626DD0D-7FA7-5C66-0896-641F2A5A71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848" y="2976285"/>
            <a:ext cx="4622072" cy="35478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qt_graph - DailyAutomation">
            <a:extLst>
              <a:ext uri="{FF2B5EF4-FFF2-40B4-BE49-F238E27FC236}">
                <a16:creationId xmlns:a16="http://schemas.microsoft.com/office/drawing/2014/main" id="{7DD4C5B4-79E2-0DBF-3920-F633B6BE4D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4920" y="2842807"/>
            <a:ext cx="6773008" cy="3847896"/>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9D370390-8133-0BEB-3FAF-6EE89A38D780}"/>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4993788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EA3D92-96B9-F55E-4F37-5B0270353220}"/>
              </a:ext>
            </a:extLst>
          </p:cNvPr>
          <p:cNvSpPr>
            <a:spLocks noGrp="1"/>
          </p:cNvSpPr>
          <p:nvPr>
            <p:ph type="title"/>
          </p:nvPr>
        </p:nvSpPr>
        <p:spPr/>
        <p:txBody>
          <a:bodyPr/>
          <a:lstStyle/>
          <a:p>
            <a:endParaRPr lang="en-US"/>
          </a:p>
        </p:txBody>
      </p:sp>
      <p:sp>
        <p:nvSpPr>
          <p:cNvPr id="3" name="Datumsplatzhalter 2">
            <a:extLst>
              <a:ext uri="{FF2B5EF4-FFF2-40B4-BE49-F238E27FC236}">
                <a16:creationId xmlns:a16="http://schemas.microsoft.com/office/drawing/2014/main" id="{DDD9390F-6FB1-D698-BACA-41241DE45398}"/>
              </a:ext>
            </a:extLst>
          </p:cNvPr>
          <p:cNvSpPr>
            <a:spLocks noGrp="1"/>
          </p:cNvSpPr>
          <p:nvPr>
            <p:ph type="dt" sz="half" idx="10"/>
          </p:nvPr>
        </p:nvSpPr>
        <p:spPr/>
        <p:txBody>
          <a:bodyPr/>
          <a:lstStyle/>
          <a:p>
            <a:fld id="{FAD24AA1-2AAB-4A40-B4E7-C9E8192B18B3}" type="datetime1">
              <a:rPr lang="de-DE" smtClean="0"/>
              <a:t>08.12.2024</a:t>
            </a:fld>
            <a:endParaRPr lang="de-DE"/>
          </a:p>
        </p:txBody>
      </p:sp>
      <p:sp>
        <p:nvSpPr>
          <p:cNvPr id="5" name="Foliennummernplatzhalter 4">
            <a:extLst>
              <a:ext uri="{FF2B5EF4-FFF2-40B4-BE49-F238E27FC236}">
                <a16:creationId xmlns:a16="http://schemas.microsoft.com/office/drawing/2014/main" id="{982EB8AE-15B1-C6FB-1EFC-EC4E7ECA08BE}"/>
              </a:ext>
            </a:extLst>
          </p:cNvPr>
          <p:cNvSpPr>
            <a:spLocks noGrp="1"/>
          </p:cNvSpPr>
          <p:nvPr>
            <p:ph type="sldNum" sz="quarter" idx="12"/>
          </p:nvPr>
        </p:nvSpPr>
        <p:spPr/>
        <p:txBody>
          <a:bodyPr/>
          <a:lstStyle/>
          <a:p>
            <a:fld id="{107AFDAB-D1F3-4178-9F69-235A4A98E3C7}" type="slidenum">
              <a:rPr lang="de-DE" smtClean="0"/>
              <a:t>127</a:t>
            </a:fld>
            <a:endParaRPr lang="de-DE"/>
          </a:p>
        </p:txBody>
      </p:sp>
      <p:pic>
        <p:nvPicPr>
          <p:cNvPr id="6" name="Grafik 5">
            <a:extLst>
              <a:ext uri="{FF2B5EF4-FFF2-40B4-BE49-F238E27FC236}">
                <a16:creationId xmlns:a16="http://schemas.microsoft.com/office/drawing/2014/main" id="{0B29C617-8967-05BA-69CF-AD73E5A07BD5}"/>
              </a:ext>
            </a:extLst>
          </p:cNvPr>
          <p:cNvPicPr>
            <a:picLocks noChangeAspect="1"/>
          </p:cNvPicPr>
          <p:nvPr/>
        </p:nvPicPr>
        <p:blipFill rotWithShape="1">
          <a:blip r:embed="rId2">
            <a:extLst>
              <a:ext uri="{28A0092B-C50C-407E-A947-70E740481C1C}">
                <a14:useLocalDpi xmlns:a14="http://schemas.microsoft.com/office/drawing/2010/main" val="0"/>
              </a:ext>
            </a:extLst>
          </a:blip>
          <a:srcRect l="7342" t="24131" r="12223" b="19493"/>
          <a:stretch/>
        </p:blipFill>
        <p:spPr>
          <a:xfrm>
            <a:off x="858520" y="695325"/>
            <a:ext cx="9479280" cy="6644038"/>
          </a:xfrm>
          <a:prstGeom prst="rect">
            <a:avLst/>
          </a:prstGeom>
        </p:spPr>
      </p:pic>
      <p:pic>
        <p:nvPicPr>
          <p:cNvPr id="7" name="Picture 2" descr="Vector art pencil sketch image with simple and few lines and white background, exclamation mark. Bild 2 von 4">
            <a:extLst>
              <a:ext uri="{FF2B5EF4-FFF2-40B4-BE49-F238E27FC236}">
                <a16:creationId xmlns:a16="http://schemas.microsoft.com/office/drawing/2014/main" id="{49EFB8DE-B9AF-E9C6-59DF-B8181A563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651" y="4089400"/>
            <a:ext cx="1562629" cy="15626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Vector art pencil sketch image with simple and few lines and white background, simple question mark. Bild 3 von 4">
            <a:extLst>
              <a:ext uri="{FF2B5EF4-FFF2-40B4-BE49-F238E27FC236}">
                <a16:creationId xmlns:a16="http://schemas.microsoft.com/office/drawing/2014/main" id="{2B574729-E373-D1CB-AAB1-F4C1DB07A4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5132" y="4091335"/>
            <a:ext cx="1596496" cy="15964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Vector art sketch with white background, a visually appealing exclamation mark in a modern graphics style">
            <a:extLst>
              <a:ext uri="{FF2B5EF4-FFF2-40B4-BE49-F238E27FC236}">
                <a16:creationId xmlns:a16="http://schemas.microsoft.com/office/drawing/2014/main" id="{93FEAF0A-AE6A-F8BD-E797-DDCA23580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1" y="2041160"/>
            <a:ext cx="1488200" cy="1488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Vector art sketch with white background, a visually appealing question mark in a modern graphics style">
            <a:extLst>
              <a:ext uri="{FF2B5EF4-FFF2-40B4-BE49-F238E27FC236}">
                <a16:creationId xmlns:a16="http://schemas.microsoft.com/office/drawing/2014/main" id="{A2D5B9A9-27A1-D997-B8B9-D46ABAE610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8140" y="1889368"/>
            <a:ext cx="1853640" cy="18536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Vector art sketch with white background, a visually appealing cute little robot shrugging desperatly its shoulders">
            <a:extLst>
              <a:ext uri="{FF2B5EF4-FFF2-40B4-BE49-F238E27FC236}">
                <a16:creationId xmlns:a16="http://schemas.microsoft.com/office/drawing/2014/main" id="{CCE4A76A-EDF3-4F40-952B-DB72E3090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0093" y="1815379"/>
            <a:ext cx="1939762" cy="193976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A143BFC3-6EB5-F169-B574-5CB4AD295C9B}"/>
              </a:ext>
            </a:extLst>
          </p:cNvPr>
          <p:cNvPicPr>
            <a:picLocks noChangeAspect="1"/>
          </p:cNvPicPr>
          <p:nvPr/>
        </p:nvPicPr>
        <p:blipFill rotWithShape="1">
          <a:blip r:embed="rId8">
            <a:extLst>
              <a:ext uri="{28A0092B-C50C-407E-A947-70E740481C1C}">
                <a14:useLocalDpi xmlns:a14="http://schemas.microsoft.com/office/drawing/2010/main" val="0"/>
              </a:ext>
            </a:extLst>
          </a:blip>
          <a:srcRect l="2480" t="11119" r="-328" b="15765"/>
          <a:stretch/>
        </p:blipFill>
        <p:spPr>
          <a:xfrm>
            <a:off x="167335" y="1596793"/>
            <a:ext cx="2310632" cy="1726646"/>
          </a:xfrm>
          <a:prstGeom prst="rect">
            <a:avLst/>
          </a:prstGeom>
        </p:spPr>
      </p:pic>
      <p:pic>
        <p:nvPicPr>
          <p:cNvPr id="13" name="Picture 6" descr="Vector art sketch with white background, a visually appealing graph data visualization in a slight blue shade with 4 nodes in a circle and a few connections between them, a single node show some detailed text information in a speech bubble">
            <a:extLst>
              <a:ext uri="{FF2B5EF4-FFF2-40B4-BE49-F238E27FC236}">
                <a16:creationId xmlns:a16="http://schemas.microsoft.com/office/drawing/2014/main" id="{D54B1670-0804-A0AB-FE94-0F16BC496E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0485" y="250823"/>
            <a:ext cx="3090705" cy="3090705"/>
          </a:xfrm>
          <a:prstGeom prst="rect">
            <a:avLst/>
          </a:prstGeom>
          <a:noFill/>
          <a:extLst>
            <a:ext uri="{909E8E84-426E-40DD-AFC4-6F175D3DCCD1}">
              <a14:hiddenFill xmlns:a14="http://schemas.microsoft.com/office/drawing/2010/main">
                <a:solidFill>
                  <a:srgbClr val="FFFFFF"/>
                </a:solidFill>
              </a14:hiddenFill>
            </a:ext>
          </a:extLst>
        </p:spPr>
      </p:pic>
      <p:sp>
        <p:nvSpPr>
          <p:cNvPr id="14" name="Fußzeilenplatzhalter 13">
            <a:extLst>
              <a:ext uri="{FF2B5EF4-FFF2-40B4-BE49-F238E27FC236}">
                <a16:creationId xmlns:a16="http://schemas.microsoft.com/office/drawing/2014/main" id="{11163F80-73CA-82B9-B380-F4DDBC0851C6}"/>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950545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1A81D-8AF2-8CA6-03BE-ECC636BBC6A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F18A7A6-D6AC-19DF-510B-680C36E13222}"/>
              </a:ext>
            </a:extLst>
          </p:cNvPr>
          <p:cNvSpPr>
            <a:spLocks noGrp="1"/>
          </p:cNvSpPr>
          <p:nvPr>
            <p:ph type="title"/>
          </p:nvPr>
        </p:nvSpPr>
        <p:spPr/>
        <p:txBody>
          <a:bodyPr/>
          <a:lstStyle/>
          <a:p>
            <a:r>
              <a:rPr lang="en-US" dirty="0"/>
              <a:t>Content of the Master’s Thesis</a:t>
            </a:r>
          </a:p>
        </p:txBody>
      </p:sp>
      <p:sp>
        <p:nvSpPr>
          <p:cNvPr id="3" name="Textplatzhalter 2">
            <a:extLst>
              <a:ext uri="{FF2B5EF4-FFF2-40B4-BE49-F238E27FC236}">
                <a16:creationId xmlns:a16="http://schemas.microsoft.com/office/drawing/2014/main" id="{2D6E2047-A9A3-6863-2287-459C21DC9925}"/>
              </a:ext>
            </a:extLst>
          </p:cNvPr>
          <p:cNvSpPr>
            <a:spLocks noGrp="1"/>
          </p:cNvSpPr>
          <p:nvPr>
            <p:ph type="body" idx="1"/>
          </p:nvPr>
        </p:nvSpPr>
        <p:spPr/>
        <p:txBody>
          <a:bodyPr/>
          <a:lstStyle/>
          <a:p>
            <a:endParaRPr lang="en-US"/>
          </a:p>
        </p:txBody>
      </p:sp>
      <p:sp>
        <p:nvSpPr>
          <p:cNvPr id="6" name="Foliennummernplatzhalter 5">
            <a:extLst>
              <a:ext uri="{FF2B5EF4-FFF2-40B4-BE49-F238E27FC236}">
                <a16:creationId xmlns:a16="http://schemas.microsoft.com/office/drawing/2014/main" id="{A3689C2F-4887-88CB-A38C-165961F53EF7}"/>
              </a:ext>
            </a:extLst>
          </p:cNvPr>
          <p:cNvSpPr>
            <a:spLocks noGrp="1"/>
          </p:cNvSpPr>
          <p:nvPr>
            <p:ph type="sldNum" sz="quarter" idx="12"/>
          </p:nvPr>
        </p:nvSpPr>
        <p:spPr/>
        <p:txBody>
          <a:bodyPr/>
          <a:lstStyle/>
          <a:p>
            <a:fld id="{107AFDAB-D1F3-4178-9F69-235A4A98E3C7}" type="slidenum">
              <a:rPr lang="de-DE" smtClean="0"/>
              <a:t>13</a:t>
            </a:fld>
            <a:endParaRPr lang="de-DE"/>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27FE6DE6-C217-27FA-7797-ECEDD92A3D05}"/>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F23A7384-C2BB-B765-52C1-E48FE0E6CFC9}"/>
              </a:ext>
            </a:extLst>
          </p:cNvPr>
          <p:cNvSpPr>
            <a:spLocks noGrp="1"/>
          </p:cNvSpPr>
          <p:nvPr>
            <p:ph type="dt" sz="half" idx="10"/>
          </p:nvPr>
        </p:nvSpPr>
        <p:spPr>
          <a:xfrm>
            <a:off x="10559320" y="6356350"/>
            <a:ext cx="1561407" cy="365125"/>
          </a:xfrm>
        </p:spPr>
        <p:txBody>
          <a:bodyPr/>
          <a:lstStyle/>
          <a:p>
            <a:fld id="{42AB1DEB-E42D-4776-9C6C-A87B08C6622E}" type="datetime1">
              <a:rPr lang="de-DE" smtClean="0"/>
              <a:t>08.12.2024</a:t>
            </a:fld>
            <a:endParaRPr lang="de-DE" dirty="0"/>
          </a:p>
        </p:txBody>
      </p:sp>
      <p:sp>
        <p:nvSpPr>
          <p:cNvPr id="8" name="Fußzeilenplatzhalter 7">
            <a:extLst>
              <a:ext uri="{FF2B5EF4-FFF2-40B4-BE49-F238E27FC236}">
                <a16:creationId xmlns:a16="http://schemas.microsoft.com/office/drawing/2014/main" id="{6BC89292-BB3A-6E9F-C854-8A832CB738BF}"/>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104381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C33A60-1033-777F-0602-19075BDC59B9}"/>
              </a:ext>
            </a:extLst>
          </p:cNvPr>
          <p:cNvSpPr>
            <a:spLocks noGrp="1"/>
          </p:cNvSpPr>
          <p:nvPr>
            <p:ph type="title"/>
          </p:nvPr>
        </p:nvSpPr>
        <p:spPr/>
        <p:txBody>
          <a:bodyPr/>
          <a:lstStyle/>
          <a:p>
            <a:r>
              <a:rPr lang="de-DE" dirty="0" err="1"/>
              <a:t>Scalability</a:t>
            </a:r>
            <a:endParaRPr lang="en-US" dirty="0"/>
          </a:p>
        </p:txBody>
      </p:sp>
      <p:sp>
        <p:nvSpPr>
          <p:cNvPr id="3" name="Datumsplatzhalter 2">
            <a:extLst>
              <a:ext uri="{FF2B5EF4-FFF2-40B4-BE49-F238E27FC236}">
                <a16:creationId xmlns:a16="http://schemas.microsoft.com/office/drawing/2014/main" id="{F18DE527-54F7-7CFA-CFE9-310983A5ACCC}"/>
              </a:ext>
            </a:extLst>
          </p:cNvPr>
          <p:cNvSpPr>
            <a:spLocks noGrp="1"/>
          </p:cNvSpPr>
          <p:nvPr>
            <p:ph type="dt" sz="half" idx="10"/>
          </p:nvPr>
        </p:nvSpPr>
        <p:spPr/>
        <p:txBody>
          <a:bodyPr/>
          <a:lstStyle/>
          <a:p>
            <a:fld id="{2F964898-4200-4B95-B6D6-71DEF2E6093C}" type="datetime1">
              <a:rPr lang="de-DE" smtClean="0"/>
              <a:t>09.12.2024</a:t>
            </a:fld>
            <a:endParaRPr lang="de-DE"/>
          </a:p>
        </p:txBody>
      </p:sp>
      <p:sp>
        <p:nvSpPr>
          <p:cNvPr id="4" name="Fußzeilenplatzhalter 3">
            <a:extLst>
              <a:ext uri="{FF2B5EF4-FFF2-40B4-BE49-F238E27FC236}">
                <a16:creationId xmlns:a16="http://schemas.microsoft.com/office/drawing/2014/main" id="{0118F1BA-DE72-9DE1-2F7E-094101483434}"/>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D9CB620B-A105-D727-841F-5DC9C0D0E606}"/>
              </a:ext>
            </a:extLst>
          </p:cNvPr>
          <p:cNvSpPr>
            <a:spLocks noGrp="1"/>
          </p:cNvSpPr>
          <p:nvPr>
            <p:ph type="sldNum" sz="quarter" idx="12"/>
          </p:nvPr>
        </p:nvSpPr>
        <p:spPr/>
        <p:txBody>
          <a:bodyPr/>
          <a:lstStyle/>
          <a:p>
            <a:fld id="{107AFDAB-D1F3-4178-9F69-235A4A98E3C7}" type="slidenum">
              <a:rPr lang="de-DE" smtClean="0"/>
              <a:t>14</a:t>
            </a:fld>
            <a:endParaRPr lang="de-DE"/>
          </a:p>
        </p:txBody>
      </p:sp>
      <p:pic>
        <p:nvPicPr>
          <p:cNvPr id="6" name="Grafik 5">
            <a:extLst>
              <a:ext uri="{FF2B5EF4-FFF2-40B4-BE49-F238E27FC236}">
                <a16:creationId xmlns:a16="http://schemas.microsoft.com/office/drawing/2014/main" id="{5541AB9C-11A7-CF02-0DEA-EDDBC337221D}"/>
              </a:ext>
            </a:extLst>
          </p:cNvPr>
          <p:cNvPicPr>
            <a:picLocks noChangeAspect="1"/>
          </p:cNvPicPr>
          <p:nvPr/>
        </p:nvPicPr>
        <p:blipFill>
          <a:blip r:embed="rId2"/>
          <a:stretch>
            <a:fillRect/>
          </a:stretch>
        </p:blipFill>
        <p:spPr>
          <a:xfrm>
            <a:off x="137031" y="1244600"/>
            <a:ext cx="5278249" cy="5053461"/>
          </a:xfrm>
          <a:prstGeom prst="rect">
            <a:avLst/>
          </a:prstGeom>
        </p:spPr>
      </p:pic>
      <p:sp>
        <p:nvSpPr>
          <p:cNvPr id="10" name="Textfeld 9">
            <a:extLst>
              <a:ext uri="{FF2B5EF4-FFF2-40B4-BE49-F238E27FC236}">
                <a16:creationId xmlns:a16="http://schemas.microsoft.com/office/drawing/2014/main" id="{AB28EFA2-A95C-775F-E807-4816482892BC}"/>
              </a:ext>
            </a:extLst>
          </p:cNvPr>
          <p:cNvSpPr txBox="1"/>
          <p:nvPr/>
        </p:nvSpPr>
        <p:spPr>
          <a:xfrm>
            <a:off x="5747379" y="1506625"/>
            <a:ext cx="3559822" cy="923330"/>
          </a:xfrm>
          <a:prstGeom prst="rect">
            <a:avLst/>
          </a:prstGeom>
          <a:noFill/>
        </p:spPr>
        <p:txBody>
          <a:bodyPr wrap="square" rtlCol="0">
            <a:spAutoFit/>
          </a:bodyPr>
          <a:lstStyle>
            <a:defPPr>
              <a:defRPr lang="de-DE"/>
            </a:defPPr>
            <a:lvl1pPr algn="ctr"/>
          </a:lstStyle>
          <a:p>
            <a:r>
              <a:rPr lang="de-DE" noProof="0" dirty="0" err="1"/>
              <a:t>Desiging</a:t>
            </a:r>
            <a:r>
              <a:rPr lang="de-DE" noProof="0" dirty="0"/>
              <a:t> </a:t>
            </a:r>
            <a:r>
              <a:rPr lang="de-DE" noProof="0" dirty="0" err="1"/>
              <a:t>of</a:t>
            </a:r>
            <a:r>
              <a:rPr lang="de-DE" noProof="0" dirty="0"/>
              <a:t> a </a:t>
            </a:r>
            <a:r>
              <a:rPr lang="de-DE" noProof="0" dirty="0" err="1"/>
              <a:t>scalable</a:t>
            </a:r>
            <a:r>
              <a:rPr lang="de-DE" noProof="0" dirty="0"/>
              <a:t> </a:t>
            </a:r>
            <a:r>
              <a:rPr lang="de-DE" noProof="0" dirty="0" err="1"/>
              <a:t>visualization</a:t>
            </a:r>
            <a:r>
              <a:rPr lang="de-DE" noProof="0" dirty="0"/>
              <a:t> </a:t>
            </a:r>
            <a:r>
              <a:rPr lang="de-DE" noProof="0" dirty="0" err="1"/>
              <a:t>technique</a:t>
            </a:r>
            <a:r>
              <a:rPr lang="de-DE" noProof="0" dirty="0"/>
              <a:t> </a:t>
            </a:r>
            <a:r>
              <a:rPr lang="de-DE" noProof="0" dirty="0" err="1"/>
              <a:t>for</a:t>
            </a:r>
            <a:r>
              <a:rPr lang="de-DE" noProof="0" dirty="0"/>
              <a:t> </a:t>
            </a:r>
            <a:r>
              <a:rPr lang="de-DE" noProof="0" dirty="0" err="1"/>
              <a:t>systems</a:t>
            </a:r>
            <a:r>
              <a:rPr lang="de-DE" noProof="0" dirty="0"/>
              <a:t> </a:t>
            </a:r>
            <a:r>
              <a:rPr lang="de-DE" noProof="0" dirty="0" err="1"/>
              <a:t>up</a:t>
            </a:r>
            <a:r>
              <a:rPr lang="de-DE" noProof="0" dirty="0"/>
              <a:t> </a:t>
            </a:r>
            <a:r>
              <a:rPr lang="de-DE" noProof="0" dirty="0" err="1"/>
              <a:t>to</a:t>
            </a:r>
            <a:r>
              <a:rPr lang="de-DE" noProof="0" dirty="0"/>
              <a:t> ~100 </a:t>
            </a:r>
            <a:r>
              <a:rPr lang="de-DE" noProof="0" dirty="0" err="1"/>
              <a:t>nodes</a:t>
            </a:r>
            <a:endParaRPr lang="en-US" noProof="0" dirty="0"/>
          </a:p>
        </p:txBody>
      </p:sp>
      <p:sp>
        <p:nvSpPr>
          <p:cNvPr id="8" name="Textfeld 7">
            <a:extLst>
              <a:ext uri="{FF2B5EF4-FFF2-40B4-BE49-F238E27FC236}">
                <a16:creationId xmlns:a16="http://schemas.microsoft.com/office/drawing/2014/main" id="{C1F3DB3E-7286-79A9-28C5-BE12D140F956}"/>
              </a:ext>
            </a:extLst>
          </p:cNvPr>
          <p:cNvSpPr txBox="1"/>
          <p:nvPr/>
        </p:nvSpPr>
        <p:spPr>
          <a:xfrm>
            <a:off x="5193659" y="5696878"/>
            <a:ext cx="3559822" cy="369332"/>
          </a:xfrm>
          <a:prstGeom prst="rect">
            <a:avLst/>
          </a:prstGeom>
          <a:noFill/>
        </p:spPr>
        <p:txBody>
          <a:bodyPr wrap="square" rtlCol="0">
            <a:spAutoFit/>
          </a:bodyPr>
          <a:lstStyle>
            <a:defPPr>
              <a:defRPr lang="de-DE"/>
            </a:defPPr>
            <a:lvl1pPr algn="ctr"/>
          </a:lstStyle>
          <a:p>
            <a:r>
              <a:rPr lang="de-DE" noProof="0" dirty="0" err="1"/>
              <a:t>Reduction</a:t>
            </a:r>
            <a:r>
              <a:rPr lang="de-DE" noProof="0" dirty="0"/>
              <a:t> </a:t>
            </a:r>
            <a:r>
              <a:rPr lang="de-DE" noProof="0" dirty="0" err="1"/>
              <a:t>of</a:t>
            </a:r>
            <a:r>
              <a:rPr lang="de-DE" noProof="0" dirty="0"/>
              <a:t> </a:t>
            </a:r>
            <a:r>
              <a:rPr lang="de-DE" noProof="0" dirty="0" err="1"/>
              <a:t>Complexity</a:t>
            </a:r>
            <a:endParaRPr lang="en-US" noProof="0" dirty="0"/>
          </a:p>
        </p:txBody>
      </p:sp>
      <p:pic>
        <p:nvPicPr>
          <p:cNvPr id="11" name="Grafik 10">
            <a:extLst>
              <a:ext uri="{FF2B5EF4-FFF2-40B4-BE49-F238E27FC236}">
                <a16:creationId xmlns:a16="http://schemas.microsoft.com/office/drawing/2014/main" id="{21B26CD6-23D0-9505-8C72-200DFDE3A8CC}"/>
              </a:ext>
            </a:extLst>
          </p:cNvPr>
          <p:cNvPicPr>
            <a:picLocks noChangeAspect="1"/>
          </p:cNvPicPr>
          <p:nvPr/>
        </p:nvPicPr>
        <p:blipFill>
          <a:blip r:embed="rId3"/>
          <a:stretch>
            <a:fillRect/>
          </a:stretch>
        </p:blipFill>
        <p:spPr>
          <a:xfrm>
            <a:off x="8456157" y="2574162"/>
            <a:ext cx="3218890" cy="3571240"/>
          </a:xfrm>
          <a:prstGeom prst="rect">
            <a:avLst/>
          </a:prstGeom>
        </p:spPr>
      </p:pic>
    </p:spTree>
    <p:extLst>
      <p:ext uri="{BB962C8B-B14F-4D97-AF65-F5344CB8AC3E}">
        <p14:creationId xmlns:p14="http://schemas.microsoft.com/office/powerpoint/2010/main" val="1580614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9BF6C-D97E-65F1-C94A-3B7310FC255B}"/>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AD6CB47F-3C7A-1BC5-5EC7-B3371D07A738}"/>
              </a:ext>
            </a:extLst>
          </p:cNvPr>
          <p:cNvSpPr>
            <a:spLocks noGrp="1"/>
          </p:cNvSpPr>
          <p:nvPr>
            <p:ph type="dt" sz="half" idx="10"/>
          </p:nvPr>
        </p:nvSpPr>
        <p:spPr/>
        <p:txBody>
          <a:bodyPr/>
          <a:lstStyle/>
          <a:p>
            <a:fld id="{98730032-1969-46A0-98E0-363610EBB503}" type="datetime1">
              <a:rPr lang="de-DE" smtClean="0"/>
              <a:t>08.12.2024</a:t>
            </a:fld>
            <a:endParaRPr lang="de-DE"/>
          </a:p>
        </p:txBody>
      </p:sp>
      <p:sp>
        <p:nvSpPr>
          <p:cNvPr id="3" name="Fußzeilenplatzhalter 2">
            <a:extLst>
              <a:ext uri="{FF2B5EF4-FFF2-40B4-BE49-F238E27FC236}">
                <a16:creationId xmlns:a16="http://schemas.microsoft.com/office/drawing/2014/main" id="{4E1E5C35-84C9-A458-F3D2-7DB66E1E9C22}"/>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16A42E53-5C78-5356-FC04-725504E580C1}"/>
              </a:ext>
            </a:extLst>
          </p:cNvPr>
          <p:cNvSpPr>
            <a:spLocks noGrp="1"/>
          </p:cNvSpPr>
          <p:nvPr>
            <p:ph type="sldNum" sz="quarter" idx="12"/>
          </p:nvPr>
        </p:nvSpPr>
        <p:spPr/>
        <p:txBody>
          <a:bodyPr/>
          <a:lstStyle/>
          <a:p>
            <a:fld id="{107AFDAB-D1F3-4178-9F69-235A4A98E3C7}" type="slidenum">
              <a:rPr lang="de-DE" smtClean="0"/>
              <a:t>15</a:t>
            </a:fld>
            <a:endParaRPr lang="de-DE"/>
          </a:p>
        </p:txBody>
      </p:sp>
      <p:sp>
        <p:nvSpPr>
          <p:cNvPr id="5" name="Textfeld 4">
            <a:extLst>
              <a:ext uri="{FF2B5EF4-FFF2-40B4-BE49-F238E27FC236}">
                <a16:creationId xmlns:a16="http://schemas.microsoft.com/office/drawing/2014/main" id="{9103BC64-E4DC-A367-345A-500AFAC2EB7F}"/>
              </a:ext>
            </a:extLst>
          </p:cNvPr>
          <p:cNvSpPr txBox="1"/>
          <p:nvPr/>
        </p:nvSpPr>
        <p:spPr>
          <a:xfrm>
            <a:off x="897065" y="1467359"/>
            <a:ext cx="2869496" cy="369332"/>
          </a:xfrm>
          <a:prstGeom prst="rect">
            <a:avLst/>
          </a:prstGeom>
          <a:noFill/>
        </p:spPr>
        <p:txBody>
          <a:bodyPr wrap="square" rtlCol="0">
            <a:spAutoFit/>
          </a:bodyPr>
          <a:lstStyle/>
          <a:p>
            <a:pPr algn="ctr"/>
            <a:r>
              <a:rPr lang="en-US" b="1" dirty="0"/>
              <a:t>Algorithms</a:t>
            </a:r>
          </a:p>
        </p:txBody>
      </p:sp>
      <p:sp>
        <p:nvSpPr>
          <p:cNvPr id="6" name="Textfeld 5">
            <a:extLst>
              <a:ext uri="{FF2B5EF4-FFF2-40B4-BE49-F238E27FC236}">
                <a16:creationId xmlns:a16="http://schemas.microsoft.com/office/drawing/2014/main" id="{F95F5B67-ADF4-DE00-1C6B-66AF7535604B}"/>
              </a:ext>
            </a:extLst>
          </p:cNvPr>
          <p:cNvSpPr txBox="1"/>
          <p:nvPr/>
        </p:nvSpPr>
        <p:spPr>
          <a:xfrm>
            <a:off x="897065" y="2437639"/>
            <a:ext cx="2869496" cy="646331"/>
          </a:xfrm>
          <a:prstGeom prst="rect">
            <a:avLst/>
          </a:prstGeom>
          <a:noFill/>
        </p:spPr>
        <p:txBody>
          <a:bodyPr wrap="square" rtlCol="0">
            <a:spAutoFit/>
          </a:bodyPr>
          <a:lstStyle/>
          <a:p>
            <a:pPr algn="ctr"/>
            <a:r>
              <a:rPr lang="de-DE" dirty="0" err="1"/>
              <a:t>Detecting</a:t>
            </a:r>
            <a:r>
              <a:rPr lang="de-DE" dirty="0"/>
              <a:t> </a:t>
            </a:r>
            <a:r>
              <a:rPr lang="de-DE" dirty="0" err="1"/>
              <a:t>syntactic</a:t>
            </a:r>
            <a:r>
              <a:rPr lang="de-DE" dirty="0"/>
              <a:t> </a:t>
            </a:r>
            <a:r>
              <a:rPr lang="de-DE" dirty="0" err="1"/>
              <a:t>relevance</a:t>
            </a:r>
            <a:r>
              <a:rPr lang="de-DE" dirty="0"/>
              <a:t> </a:t>
            </a:r>
            <a:r>
              <a:rPr lang="de-DE" dirty="0" err="1"/>
              <a:t>of</a:t>
            </a:r>
            <a:r>
              <a:rPr lang="de-DE" dirty="0"/>
              <a:t> </a:t>
            </a:r>
            <a:r>
              <a:rPr lang="de-DE" dirty="0" err="1"/>
              <a:t>edges</a:t>
            </a:r>
            <a:endParaRPr lang="en-US" dirty="0"/>
          </a:p>
        </p:txBody>
      </p:sp>
      <p:sp>
        <p:nvSpPr>
          <p:cNvPr id="7" name="Textfeld 6">
            <a:extLst>
              <a:ext uri="{FF2B5EF4-FFF2-40B4-BE49-F238E27FC236}">
                <a16:creationId xmlns:a16="http://schemas.microsoft.com/office/drawing/2014/main" id="{32126E92-695D-F182-1BB5-4EA5B75A9BD0}"/>
              </a:ext>
            </a:extLst>
          </p:cNvPr>
          <p:cNvSpPr txBox="1"/>
          <p:nvPr/>
        </p:nvSpPr>
        <p:spPr>
          <a:xfrm>
            <a:off x="897065" y="3361752"/>
            <a:ext cx="2869496" cy="646331"/>
          </a:xfrm>
          <a:prstGeom prst="rect">
            <a:avLst/>
          </a:prstGeom>
          <a:noFill/>
        </p:spPr>
        <p:txBody>
          <a:bodyPr wrap="square" rtlCol="0">
            <a:spAutoFit/>
          </a:bodyPr>
          <a:lstStyle/>
          <a:p>
            <a:pPr algn="ctr"/>
            <a:r>
              <a:rPr lang="de-DE" dirty="0" err="1"/>
              <a:t>Sorting</a:t>
            </a:r>
            <a:r>
              <a:rPr lang="de-DE" dirty="0"/>
              <a:t> </a:t>
            </a:r>
            <a:r>
              <a:rPr lang="de-DE" dirty="0" err="1"/>
              <a:t>of</a:t>
            </a:r>
            <a:r>
              <a:rPr lang="de-DE" dirty="0"/>
              <a:t> </a:t>
            </a:r>
            <a:r>
              <a:rPr lang="de-DE" dirty="0" err="1"/>
              <a:t>nodes</a:t>
            </a:r>
            <a:r>
              <a:rPr lang="de-DE" dirty="0"/>
              <a:t> </a:t>
            </a:r>
            <a:r>
              <a:rPr lang="de-DE" dirty="0" err="1"/>
              <a:t>according</a:t>
            </a:r>
            <a:r>
              <a:rPr lang="de-DE" dirty="0"/>
              <a:t> </a:t>
            </a:r>
            <a:r>
              <a:rPr lang="de-DE" dirty="0" err="1"/>
              <a:t>to</a:t>
            </a:r>
            <a:r>
              <a:rPr lang="de-DE" dirty="0"/>
              <a:t> </a:t>
            </a:r>
            <a:r>
              <a:rPr lang="de-DE" dirty="0" err="1"/>
              <a:t>dataflows</a:t>
            </a:r>
            <a:endParaRPr lang="de-DE" dirty="0"/>
          </a:p>
        </p:txBody>
      </p:sp>
      <p:sp>
        <p:nvSpPr>
          <p:cNvPr id="8" name="Textfeld 7">
            <a:extLst>
              <a:ext uri="{FF2B5EF4-FFF2-40B4-BE49-F238E27FC236}">
                <a16:creationId xmlns:a16="http://schemas.microsoft.com/office/drawing/2014/main" id="{44F7ADC5-CA6E-72FD-D8B7-0A16BB9E9679}"/>
              </a:ext>
            </a:extLst>
          </p:cNvPr>
          <p:cNvSpPr txBox="1"/>
          <p:nvPr/>
        </p:nvSpPr>
        <p:spPr>
          <a:xfrm>
            <a:off x="897065" y="4535494"/>
            <a:ext cx="2869496" cy="369332"/>
          </a:xfrm>
          <a:prstGeom prst="rect">
            <a:avLst/>
          </a:prstGeom>
          <a:noFill/>
        </p:spPr>
        <p:txBody>
          <a:bodyPr wrap="square" rtlCol="0">
            <a:spAutoFit/>
          </a:bodyPr>
          <a:lstStyle/>
          <a:p>
            <a:pPr algn="ctr"/>
            <a:r>
              <a:rPr lang="de-DE" dirty="0" err="1"/>
              <a:t>Detecting</a:t>
            </a:r>
            <a:r>
              <a:rPr lang="de-DE" dirty="0"/>
              <a:t> </a:t>
            </a:r>
            <a:r>
              <a:rPr lang="de-DE" dirty="0" err="1"/>
              <a:t>of</a:t>
            </a:r>
            <a:r>
              <a:rPr lang="de-DE" dirty="0"/>
              <a:t> </a:t>
            </a:r>
            <a:r>
              <a:rPr lang="de-DE" dirty="0" err="1"/>
              <a:t>communities</a:t>
            </a:r>
            <a:endParaRPr lang="en-US" dirty="0"/>
          </a:p>
        </p:txBody>
      </p:sp>
      <p:sp>
        <p:nvSpPr>
          <p:cNvPr id="9" name="Textfeld 8">
            <a:extLst>
              <a:ext uri="{FF2B5EF4-FFF2-40B4-BE49-F238E27FC236}">
                <a16:creationId xmlns:a16="http://schemas.microsoft.com/office/drawing/2014/main" id="{BC5016C3-A47D-1131-0F80-F504AC7AC1BC}"/>
              </a:ext>
            </a:extLst>
          </p:cNvPr>
          <p:cNvSpPr txBox="1"/>
          <p:nvPr/>
        </p:nvSpPr>
        <p:spPr>
          <a:xfrm>
            <a:off x="4686745" y="1467359"/>
            <a:ext cx="2869496" cy="369332"/>
          </a:xfrm>
          <a:prstGeom prst="rect">
            <a:avLst/>
          </a:prstGeom>
          <a:noFill/>
        </p:spPr>
        <p:txBody>
          <a:bodyPr wrap="square" rtlCol="0">
            <a:spAutoFit/>
          </a:bodyPr>
          <a:lstStyle/>
          <a:p>
            <a:pPr algn="ctr"/>
            <a:r>
              <a:rPr lang="en-US" b="1" dirty="0"/>
              <a:t>Data Collection</a:t>
            </a:r>
          </a:p>
        </p:txBody>
      </p:sp>
      <p:sp>
        <p:nvSpPr>
          <p:cNvPr id="10" name="Textfeld 9">
            <a:extLst>
              <a:ext uri="{FF2B5EF4-FFF2-40B4-BE49-F238E27FC236}">
                <a16:creationId xmlns:a16="http://schemas.microsoft.com/office/drawing/2014/main" id="{4ED5C7A3-7FE1-0E38-B102-04D647D491CC}"/>
              </a:ext>
            </a:extLst>
          </p:cNvPr>
          <p:cNvSpPr txBox="1"/>
          <p:nvPr/>
        </p:nvSpPr>
        <p:spPr>
          <a:xfrm>
            <a:off x="8603425" y="3638751"/>
            <a:ext cx="2869496" cy="369332"/>
          </a:xfrm>
          <a:prstGeom prst="rect">
            <a:avLst/>
          </a:prstGeom>
          <a:noFill/>
        </p:spPr>
        <p:txBody>
          <a:bodyPr wrap="square" rtlCol="0">
            <a:spAutoFit/>
          </a:bodyPr>
          <a:lstStyle/>
          <a:p>
            <a:pPr algn="ctr"/>
            <a:r>
              <a:rPr lang="en-US" b="1" dirty="0"/>
              <a:t>Evaluation</a:t>
            </a:r>
          </a:p>
        </p:txBody>
      </p:sp>
      <p:sp>
        <p:nvSpPr>
          <p:cNvPr id="11" name="Textfeld 10">
            <a:extLst>
              <a:ext uri="{FF2B5EF4-FFF2-40B4-BE49-F238E27FC236}">
                <a16:creationId xmlns:a16="http://schemas.microsoft.com/office/drawing/2014/main" id="{4F927D00-02B7-7025-8D0E-6DC559F2861A}"/>
              </a:ext>
            </a:extLst>
          </p:cNvPr>
          <p:cNvSpPr txBox="1"/>
          <p:nvPr/>
        </p:nvSpPr>
        <p:spPr>
          <a:xfrm>
            <a:off x="8603425" y="2084890"/>
            <a:ext cx="2869496" cy="923330"/>
          </a:xfrm>
          <a:prstGeom prst="rect">
            <a:avLst/>
          </a:prstGeom>
          <a:noFill/>
        </p:spPr>
        <p:txBody>
          <a:bodyPr wrap="square" rtlCol="0">
            <a:spAutoFit/>
          </a:bodyPr>
          <a:lstStyle/>
          <a:p>
            <a:pPr algn="ctr"/>
            <a:r>
              <a:rPr lang="de-DE" dirty="0"/>
              <a:t>Compound </a:t>
            </a:r>
            <a:r>
              <a:rPr lang="de-DE" dirty="0" err="1"/>
              <a:t>visualization</a:t>
            </a:r>
            <a:r>
              <a:rPr lang="de-DE" dirty="0"/>
              <a:t> </a:t>
            </a:r>
            <a:r>
              <a:rPr lang="de-DE" dirty="0" err="1"/>
              <a:t>with</a:t>
            </a:r>
            <a:r>
              <a:rPr lang="de-DE" dirty="0"/>
              <a:t> different </a:t>
            </a:r>
            <a:r>
              <a:rPr lang="de-DE" dirty="0" err="1"/>
              <a:t>LoDs</a:t>
            </a:r>
            <a:r>
              <a:rPr lang="de-DE" dirty="0"/>
              <a:t>, </a:t>
            </a:r>
            <a:r>
              <a:rPr lang="de-DE" dirty="0" err="1"/>
              <a:t>aggregated</a:t>
            </a:r>
            <a:r>
              <a:rPr lang="de-DE" dirty="0"/>
              <a:t> </a:t>
            </a:r>
            <a:r>
              <a:rPr lang="de-DE" dirty="0" err="1"/>
              <a:t>views</a:t>
            </a:r>
            <a:r>
              <a:rPr lang="de-DE" dirty="0"/>
              <a:t> / </a:t>
            </a:r>
            <a:r>
              <a:rPr lang="de-DE" dirty="0" err="1"/>
              <a:t>data</a:t>
            </a:r>
            <a:endParaRPr lang="en-US" dirty="0"/>
          </a:p>
        </p:txBody>
      </p:sp>
      <p:sp>
        <p:nvSpPr>
          <p:cNvPr id="12" name="Textfeld 11">
            <a:extLst>
              <a:ext uri="{FF2B5EF4-FFF2-40B4-BE49-F238E27FC236}">
                <a16:creationId xmlns:a16="http://schemas.microsoft.com/office/drawing/2014/main" id="{4203C7B4-337E-C8A8-8A85-432BFBB3AD0F}"/>
              </a:ext>
            </a:extLst>
          </p:cNvPr>
          <p:cNvSpPr txBox="1"/>
          <p:nvPr/>
        </p:nvSpPr>
        <p:spPr>
          <a:xfrm>
            <a:off x="8603425" y="1566730"/>
            <a:ext cx="2869496" cy="369332"/>
          </a:xfrm>
          <a:prstGeom prst="rect">
            <a:avLst/>
          </a:prstGeom>
          <a:noFill/>
        </p:spPr>
        <p:txBody>
          <a:bodyPr wrap="square" rtlCol="0">
            <a:spAutoFit/>
          </a:bodyPr>
          <a:lstStyle/>
          <a:p>
            <a:pPr algn="ctr"/>
            <a:r>
              <a:rPr lang="en-US" b="1" dirty="0"/>
              <a:t>Visualization</a:t>
            </a:r>
          </a:p>
        </p:txBody>
      </p:sp>
      <p:sp>
        <p:nvSpPr>
          <p:cNvPr id="13" name="Textfeld 12">
            <a:extLst>
              <a:ext uri="{FF2B5EF4-FFF2-40B4-BE49-F238E27FC236}">
                <a16:creationId xmlns:a16="http://schemas.microsoft.com/office/drawing/2014/main" id="{8DE626D2-08CC-E8AF-2EFF-79EC36F103A0}"/>
              </a:ext>
            </a:extLst>
          </p:cNvPr>
          <p:cNvSpPr txBox="1"/>
          <p:nvPr/>
        </p:nvSpPr>
        <p:spPr>
          <a:xfrm>
            <a:off x="4773105" y="2287216"/>
            <a:ext cx="2869496" cy="646331"/>
          </a:xfrm>
          <a:prstGeom prst="rect">
            <a:avLst/>
          </a:prstGeom>
          <a:noFill/>
        </p:spPr>
        <p:txBody>
          <a:bodyPr wrap="square" rtlCol="0">
            <a:spAutoFit/>
          </a:bodyPr>
          <a:lstStyle/>
          <a:p>
            <a:pPr algn="ctr"/>
            <a:r>
              <a:rPr lang="de-DE" dirty="0" err="1"/>
              <a:t>Collecting</a:t>
            </a:r>
            <a:r>
              <a:rPr lang="de-DE" dirty="0"/>
              <a:t> </a:t>
            </a:r>
            <a:r>
              <a:rPr lang="de-DE" dirty="0" err="1"/>
              <a:t>data</a:t>
            </a:r>
            <a:r>
              <a:rPr lang="de-DE" dirty="0"/>
              <a:t> </a:t>
            </a:r>
            <a:r>
              <a:rPr lang="de-DE" dirty="0" err="1"/>
              <a:t>from</a:t>
            </a:r>
            <a:r>
              <a:rPr lang="de-DE" dirty="0"/>
              <a:t> </a:t>
            </a:r>
            <a:r>
              <a:rPr lang="de-DE" dirty="0" err="1"/>
              <a:t>available</a:t>
            </a:r>
            <a:r>
              <a:rPr lang="de-DE" dirty="0"/>
              <a:t> </a:t>
            </a:r>
            <a:r>
              <a:rPr lang="de-DE" dirty="0" err="1"/>
              <a:t>systems</a:t>
            </a:r>
            <a:endParaRPr lang="en-US" dirty="0"/>
          </a:p>
        </p:txBody>
      </p:sp>
      <p:sp>
        <p:nvSpPr>
          <p:cNvPr id="14" name="Textfeld 13">
            <a:extLst>
              <a:ext uri="{FF2B5EF4-FFF2-40B4-BE49-F238E27FC236}">
                <a16:creationId xmlns:a16="http://schemas.microsoft.com/office/drawing/2014/main" id="{D09C09C5-30BE-6E05-8223-457AD8F1C913}"/>
              </a:ext>
            </a:extLst>
          </p:cNvPr>
          <p:cNvSpPr txBox="1"/>
          <p:nvPr/>
        </p:nvSpPr>
        <p:spPr>
          <a:xfrm>
            <a:off x="897065" y="5432237"/>
            <a:ext cx="2869496" cy="369332"/>
          </a:xfrm>
          <a:prstGeom prst="rect">
            <a:avLst/>
          </a:prstGeom>
          <a:noFill/>
        </p:spPr>
        <p:txBody>
          <a:bodyPr wrap="square" rtlCol="0">
            <a:spAutoFit/>
          </a:bodyPr>
          <a:lstStyle/>
          <a:p>
            <a:pPr algn="ctr"/>
            <a:r>
              <a:rPr lang="de-DE" dirty="0" err="1"/>
              <a:t>Detecting</a:t>
            </a:r>
            <a:r>
              <a:rPr lang="de-DE" dirty="0"/>
              <a:t> </a:t>
            </a:r>
            <a:r>
              <a:rPr lang="de-DE" dirty="0" err="1"/>
              <a:t>of</a:t>
            </a:r>
            <a:r>
              <a:rPr lang="de-DE" dirty="0"/>
              <a:t> </a:t>
            </a:r>
            <a:r>
              <a:rPr lang="de-DE" dirty="0" err="1"/>
              <a:t>hierarchies</a:t>
            </a:r>
            <a:endParaRPr lang="en-US" dirty="0"/>
          </a:p>
        </p:txBody>
      </p:sp>
      <p:sp>
        <p:nvSpPr>
          <p:cNvPr id="15" name="Textfeld 14">
            <a:extLst>
              <a:ext uri="{FF2B5EF4-FFF2-40B4-BE49-F238E27FC236}">
                <a16:creationId xmlns:a16="http://schemas.microsoft.com/office/drawing/2014/main" id="{22F2B5AB-DD07-074E-44B9-F27F3983E3B4}"/>
              </a:ext>
            </a:extLst>
          </p:cNvPr>
          <p:cNvSpPr txBox="1"/>
          <p:nvPr/>
        </p:nvSpPr>
        <p:spPr>
          <a:xfrm>
            <a:off x="4773105" y="4321783"/>
            <a:ext cx="2869496" cy="369332"/>
          </a:xfrm>
          <a:prstGeom prst="rect">
            <a:avLst/>
          </a:prstGeom>
          <a:noFill/>
        </p:spPr>
        <p:txBody>
          <a:bodyPr wrap="square" rtlCol="0">
            <a:spAutoFit/>
          </a:bodyPr>
          <a:lstStyle/>
          <a:p>
            <a:pPr algn="ctr"/>
            <a:r>
              <a:rPr lang="de-DE" dirty="0"/>
              <a:t>Data </a:t>
            </a:r>
            <a:r>
              <a:rPr lang="de-DE" dirty="0" err="1"/>
              <a:t>synthesis</a:t>
            </a:r>
            <a:endParaRPr lang="en-US" dirty="0"/>
          </a:p>
        </p:txBody>
      </p:sp>
      <p:sp>
        <p:nvSpPr>
          <p:cNvPr id="16" name="Textfeld 15">
            <a:extLst>
              <a:ext uri="{FF2B5EF4-FFF2-40B4-BE49-F238E27FC236}">
                <a16:creationId xmlns:a16="http://schemas.microsoft.com/office/drawing/2014/main" id="{927A7856-E802-5215-1152-A2135B7CFE40}"/>
              </a:ext>
            </a:extLst>
          </p:cNvPr>
          <p:cNvSpPr txBox="1"/>
          <p:nvPr/>
        </p:nvSpPr>
        <p:spPr>
          <a:xfrm>
            <a:off x="4773105" y="3133757"/>
            <a:ext cx="2869496" cy="646331"/>
          </a:xfrm>
          <a:prstGeom prst="rect">
            <a:avLst/>
          </a:prstGeom>
          <a:noFill/>
        </p:spPr>
        <p:txBody>
          <a:bodyPr wrap="square" rtlCol="0">
            <a:spAutoFit/>
          </a:bodyPr>
          <a:lstStyle/>
          <a:p>
            <a:pPr algn="ctr"/>
            <a:r>
              <a:rPr lang="de-DE" dirty="0" err="1"/>
              <a:t>Collecting</a:t>
            </a:r>
            <a:r>
              <a:rPr lang="de-DE" dirty="0"/>
              <a:t> </a:t>
            </a:r>
            <a:r>
              <a:rPr lang="de-DE" dirty="0" err="1"/>
              <a:t>data</a:t>
            </a:r>
            <a:r>
              <a:rPr lang="de-DE" dirty="0"/>
              <a:t> </a:t>
            </a:r>
            <a:r>
              <a:rPr lang="de-DE" dirty="0" err="1"/>
              <a:t>from</a:t>
            </a:r>
            <a:r>
              <a:rPr lang="de-DE" dirty="0"/>
              <a:t> </a:t>
            </a:r>
            <a:r>
              <a:rPr lang="de-DE" dirty="0" err="1"/>
              <a:t>community</a:t>
            </a:r>
            <a:endParaRPr lang="en-US" dirty="0"/>
          </a:p>
        </p:txBody>
      </p:sp>
      <p:sp>
        <p:nvSpPr>
          <p:cNvPr id="19" name="Textfeld 18">
            <a:extLst>
              <a:ext uri="{FF2B5EF4-FFF2-40B4-BE49-F238E27FC236}">
                <a16:creationId xmlns:a16="http://schemas.microsoft.com/office/drawing/2014/main" id="{01E77B82-3882-A9D8-B955-220792DEA6DF}"/>
              </a:ext>
            </a:extLst>
          </p:cNvPr>
          <p:cNvSpPr txBox="1"/>
          <p:nvPr/>
        </p:nvSpPr>
        <p:spPr>
          <a:xfrm>
            <a:off x="8596345" y="4270574"/>
            <a:ext cx="2869496" cy="646331"/>
          </a:xfrm>
          <a:prstGeom prst="rect">
            <a:avLst/>
          </a:prstGeom>
          <a:noFill/>
        </p:spPr>
        <p:txBody>
          <a:bodyPr wrap="square" rtlCol="0">
            <a:spAutoFit/>
          </a:bodyPr>
          <a:lstStyle/>
          <a:p>
            <a:pPr algn="ctr"/>
            <a:r>
              <a:rPr lang="de-DE" dirty="0" err="1"/>
              <a:t>Comparison</a:t>
            </a:r>
            <a:r>
              <a:rPr lang="de-DE" dirty="0"/>
              <a:t> </a:t>
            </a:r>
            <a:r>
              <a:rPr lang="de-DE" dirty="0" err="1"/>
              <a:t>of</a:t>
            </a:r>
            <a:r>
              <a:rPr lang="de-DE" dirty="0"/>
              <a:t> </a:t>
            </a:r>
            <a:r>
              <a:rPr lang="de-DE" dirty="0" err="1"/>
              <a:t>established</a:t>
            </a:r>
            <a:r>
              <a:rPr lang="de-DE" dirty="0"/>
              <a:t> </a:t>
            </a:r>
            <a:r>
              <a:rPr lang="de-DE" dirty="0" err="1"/>
              <a:t>techniques</a:t>
            </a:r>
            <a:endParaRPr lang="en-US" dirty="0"/>
          </a:p>
        </p:txBody>
      </p:sp>
      <p:sp>
        <p:nvSpPr>
          <p:cNvPr id="20" name="Textfeld 19">
            <a:extLst>
              <a:ext uri="{FF2B5EF4-FFF2-40B4-BE49-F238E27FC236}">
                <a16:creationId xmlns:a16="http://schemas.microsoft.com/office/drawing/2014/main" id="{45FB6D4B-C7E1-7556-1778-3F919928BD35}"/>
              </a:ext>
            </a:extLst>
          </p:cNvPr>
          <p:cNvSpPr txBox="1"/>
          <p:nvPr/>
        </p:nvSpPr>
        <p:spPr>
          <a:xfrm>
            <a:off x="8596345" y="5105551"/>
            <a:ext cx="2869496" cy="646331"/>
          </a:xfrm>
          <a:prstGeom prst="rect">
            <a:avLst/>
          </a:prstGeom>
          <a:noFill/>
        </p:spPr>
        <p:txBody>
          <a:bodyPr wrap="square" rtlCol="0">
            <a:spAutoFit/>
          </a:bodyPr>
          <a:lstStyle/>
          <a:p>
            <a:pPr algn="ctr"/>
            <a:r>
              <a:rPr lang="de-DE" dirty="0" err="1"/>
              <a:t>Capturing</a:t>
            </a:r>
            <a:r>
              <a:rPr lang="de-DE" dirty="0"/>
              <a:t> </a:t>
            </a:r>
            <a:r>
              <a:rPr lang="de-DE" dirty="0" err="1"/>
              <a:t>of</a:t>
            </a:r>
            <a:r>
              <a:rPr lang="de-DE" dirty="0"/>
              <a:t> quantitative and qualitative </a:t>
            </a:r>
            <a:r>
              <a:rPr lang="de-DE" dirty="0" err="1"/>
              <a:t>metrics</a:t>
            </a:r>
            <a:endParaRPr lang="en-US" dirty="0"/>
          </a:p>
        </p:txBody>
      </p:sp>
      <p:sp>
        <p:nvSpPr>
          <p:cNvPr id="21" name="Textfeld 20">
            <a:extLst>
              <a:ext uri="{FF2B5EF4-FFF2-40B4-BE49-F238E27FC236}">
                <a16:creationId xmlns:a16="http://schemas.microsoft.com/office/drawing/2014/main" id="{E8E10F11-5E6E-63CF-2A60-F76332F6E883}"/>
              </a:ext>
            </a:extLst>
          </p:cNvPr>
          <p:cNvSpPr txBox="1"/>
          <p:nvPr/>
        </p:nvSpPr>
        <p:spPr>
          <a:xfrm>
            <a:off x="8596345" y="5770196"/>
            <a:ext cx="2869496" cy="369332"/>
          </a:xfrm>
          <a:prstGeom prst="rect">
            <a:avLst/>
          </a:prstGeom>
          <a:noFill/>
        </p:spPr>
        <p:txBody>
          <a:bodyPr wrap="square" rtlCol="0">
            <a:spAutoFit/>
          </a:bodyPr>
          <a:lstStyle/>
          <a:p>
            <a:pPr algn="ctr"/>
            <a:r>
              <a:rPr lang="de-DE" dirty="0"/>
              <a:t>(Expert Study)</a:t>
            </a:r>
            <a:endParaRPr lang="en-US" dirty="0"/>
          </a:p>
        </p:txBody>
      </p:sp>
    </p:spTree>
    <p:extLst>
      <p:ext uri="{BB962C8B-B14F-4D97-AF65-F5344CB8AC3E}">
        <p14:creationId xmlns:p14="http://schemas.microsoft.com/office/powerpoint/2010/main" val="1972340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0B27C-A97A-E493-6255-63A24B64D23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11CCD60-0D9A-C981-6122-91E7625A92AF}"/>
              </a:ext>
            </a:extLst>
          </p:cNvPr>
          <p:cNvSpPr>
            <a:spLocks noGrp="1"/>
          </p:cNvSpPr>
          <p:nvPr>
            <p:ph type="title"/>
          </p:nvPr>
        </p:nvSpPr>
        <p:spPr/>
        <p:txBody>
          <a:bodyPr/>
          <a:lstStyle/>
          <a:p>
            <a:r>
              <a:rPr lang="en-US" dirty="0"/>
              <a:t>What is ROS?</a:t>
            </a:r>
          </a:p>
        </p:txBody>
      </p:sp>
      <p:sp>
        <p:nvSpPr>
          <p:cNvPr id="3" name="Textplatzhalter 2">
            <a:extLst>
              <a:ext uri="{FF2B5EF4-FFF2-40B4-BE49-F238E27FC236}">
                <a16:creationId xmlns:a16="http://schemas.microsoft.com/office/drawing/2014/main" id="{5A1515CF-E570-78B2-3F8B-C30F9C50FF5B}"/>
              </a:ext>
            </a:extLst>
          </p:cNvPr>
          <p:cNvSpPr>
            <a:spLocks noGrp="1"/>
          </p:cNvSpPr>
          <p:nvPr>
            <p:ph type="body" idx="1"/>
          </p:nvPr>
        </p:nvSpPr>
        <p:spPr/>
        <p:txBody>
          <a:bodyPr/>
          <a:lstStyle/>
          <a:p>
            <a:endParaRPr lang="en-US"/>
          </a:p>
        </p:txBody>
      </p:sp>
      <p:sp>
        <p:nvSpPr>
          <p:cNvPr id="6" name="Foliennummernplatzhalter 5">
            <a:extLst>
              <a:ext uri="{FF2B5EF4-FFF2-40B4-BE49-F238E27FC236}">
                <a16:creationId xmlns:a16="http://schemas.microsoft.com/office/drawing/2014/main" id="{D0A8FDE9-5D59-F3E5-98C0-8C85699A692C}"/>
              </a:ext>
            </a:extLst>
          </p:cNvPr>
          <p:cNvSpPr>
            <a:spLocks noGrp="1"/>
          </p:cNvSpPr>
          <p:nvPr>
            <p:ph type="sldNum" sz="quarter" idx="12"/>
          </p:nvPr>
        </p:nvSpPr>
        <p:spPr/>
        <p:txBody>
          <a:bodyPr/>
          <a:lstStyle/>
          <a:p>
            <a:fld id="{107AFDAB-D1F3-4178-9F69-235A4A98E3C7}" type="slidenum">
              <a:rPr lang="de-DE" smtClean="0"/>
              <a:t>16</a:t>
            </a:fld>
            <a:endParaRPr lang="de-DE"/>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E40A7078-0448-3D59-99B8-03204477797E}"/>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B4FE40BD-110B-7762-0E18-7B32882B34E7}"/>
              </a:ext>
            </a:extLst>
          </p:cNvPr>
          <p:cNvSpPr>
            <a:spLocks noGrp="1"/>
          </p:cNvSpPr>
          <p:nvPr>
            <p:ph type="dt" sz="half" idx="10"/>
          </p:nvPr>
        </p:nvSpPr>
        <p:spPr>
          <a:xfrm>
            <a:off x="10559320" y="6356350"/>
            <a:ext cx="1561407" cy="365125"/>
          </a:xfrm>
        </p:spPr>
        <p:txBody>
          <a:bodyPr/>
          <a:lstStyle/>
          <a:p>
            <a:fld id="{4D7CB222-D6A6-4914-BAA4-18B445726DAA}" type="datetime1">
              <a:rPr lang="de-DE" smtClean="0"/>
              <a:t>08.12.2024</a:t>
            </a:fld>
            <a:endParaRPr lang="de-DE" dirty="0"/>
          </a:p>
        </p:txBody>
      </p:sp>
      <p:sp>
        <p:nvSpPr>
          <p:cNvPr id="8" name="Fußzeilenplatzhalter 7">
            <a:extLst>
              <a:ext uri="{FF2B5EF4-FFF2-40B4-BE49-F238E27FC236}">
                <a16:creationId xmlns:a16="http://schemas.microsoft.com/office/drawing/2014/main" id="{4B694014-0CC9-2488-DB8E-0E597BA8DA9F}"/>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139288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What is ROS?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17</a:t>
            </a:fld>
            <a:endParaRPr lang="de-DE"/>
          </a:p>
        </p:txBody>
      </p:sp>
      <p:sp>
        <p:nvSpPr>
          <p:cNvPr id="6" name="Textfeld 5">
            <a:extLst>
              <a:ext uri="{FF2B5EF4-FFF2-40B4-BE49-F238E27FC236}">
                <a16:creationId xmlns:a16="http://schemas.microsoft.com/office/drawing/2014/main" id="{47C50270-28ED-1381-0B92-4145EE900C98}"/>
              </a:ext>
            </a:extLst>
          </p:cNvPr>
          <p:cNvSpPr txBox="1"/>
          <p:nvPr/>
        </p:nvSpPr>
        <p:spPr>
          <a:xfrm>
            <a:off x="349280" y="2256962"/>
            <a:ext cx="3323124" cy="307777"/>
          </a:xfrm>
          <a:prstGeom prst="rect">
            <a:avLst/>
          </a:prstGeom>
          <a:noFill/>
        </p:spPr>
        <p:txBody>
          <a:bodyPr wrap="square" rtlCol="0">
            <a:spAutoFit/>
          </a:bodyPr>
          <a:lstStyle/>
          <a:p>
            <a:pPr algn="ctr"/>
            <a:r>
              <a:rPr lang="en-US" sz="1400" dirty="0"/>
              <a:t>hardware abstraction</a:t>
            </a:r>
          </a:p>
        </p:txBody>
      </p:sp>
      <p:sp>
        <p:nvSpPr>
          <p:cNvPr id="7" name="Textfeld 6">
            <a:extLst>
              <a:ext uri="{FF2B5EF4-FFF2-40B4-BE49-F238E27FC236}">
                <a16:creationId xmlns:a16="http://schemas.microsoft.com/office/drawing/2014/main" id="{AD26B724-31ED-C7A8-634B-0F13F16BB36E}"/>
              </a:ext>
            </a:extLst>
          </p:cNvPr>
          <p:cNvSpPr txBox="1"/>
          <p:nvPr/>
        </p:nvSpPr>
        <p:spPr>
          <a:xfrm>
            <a:off x="4321888" y="1582160"/>
            <a:ext cx="3323124" cy="307777"/>
          </a:xfrm>
          <a:prstGeom prst="rect">
            <a:avLst/>
          </a:prstGeom>
          <a:noFill/>
        </p:spPr>
        <p:txBody>
          <a:bodyPr wrap="square" rtlCol="0">
            <a:spAutoFit/>
          </a:bodyPr>
          <a:lstStyle/>
          <a:p>
            <a:pPr algn="ctr"/>
            <a:r>
              <a:rPr lang="en-US" sz="1400" dirty="0"/>
              <a:t>package management</a:t>
            </a:r>
          </a:p>
        </p:txBody>
      </p:sp>
      <p:sp>
        <p:nvSpPr>
          <p:cNvPr id="8" name="Textfeld 7">
            <a:extLst>
              <a:ext uri="{FF2B5EF4-FFF2-40B4-BE49-F238E27FC236}">
                <a16:creationId xmlns:a16="http://schemas.microsoft.com/office/drawing/2014/main" id="{97AD83F7-604C-28A5-820A-90606FCE2E14}"/>
              </a:ext>
            </a:extLst>
          </p:cNvPr>
          <p:cNvSpPr txBox="1"/>
          <p:nvPr/>
        </p:nvSpPr>
        <p:spPr>
          <a:xfrm>
            <a:off x="985865" y="4547861"/>
            <a:ext cx="3940828" cy="830997"/>
          </a:xfrm>
          <a:prstGeom prst="rect">
            <a:avLst/>
          </a:prstGeom>
          <a:noFill/>
        </p:spPr>
        <p:txBody>
          <a:bodyPr wrap="square" rtlCol="0">
            <a:spAutoFit/>
          </a:bodyPr>
          <a:lstStyle/>
          <a:p>
            <a:pPr algn="ctr"/>
            <a:r>
              <a:rPr lang="en-US" sz="2400" b="1" dirty="0"/>
              <a:t>node-based communication</a:t>
            </a:r>
          </a:p>
        </p:txBody>
      </p:sp>
      <p:sp>
        <p:nvSpPr>
          <p:cNvPr id="11" name="Textfeld 10">
            <a:extLst>
              <a:ext uri="{FF2B5EF4-FFF2-40B4-BE49-F238E27FC236}">
                <a16:creationId xmlns:a16="http://schemas.microsoft.com/office/drawing/2014/main" id="{FDBDBC14-403D-EBAE-27B4-9F408C96B9A7}"/>
              </a:ext>
            </a:extLst>
          </p:cNvPr>
          <p:cNvSpPr txBox="1"/>
          <p:nvPr/>
        </p:nvSpPr>
        <p:spPr>
          <a:xfrm>
            <a:off x="7968010" y="2578684"/>
            <a:ext cx="3323124" cy="307777"/>
          </a:xfrm>
          <a:prstGeom prst="rect">
            <a:avLst/>
          </a:prstGeom>
          <a:noFill/>
        </p:spPr>
        <p:txBody>
          <a:bodyPr wrap="square" rtlCol="0">
            <a:spAutoFit/>
          </a:bodyPr>
          <a:lstStyle/>
          <a:p>
            <a:pPr algn="ctr"/>
            <a:r>
              <a:rPr lang="en-US" sz="1400" dirty="0"/>
              <a:t>real time capabilities </a:t>
            </a:r>
          </a:p>
        </p:txBody>
      </p:sp>
      <p:grpSp>
        <p:nvGrpSpPr>
          <p:cNvPr id="24" name="Gruppieren 23">
            <a:extLst>
              <a:ext uri="{FF2B5EF4-FFF2-40B4-BE49-F238E27FC236}">
                <a16:creationId xmlns:a16="http://schemas.microsoft.com/office/drawing/2014/main" id="{9DC79F71-53B1-AF36-23B6-A84A9D4D7CF1}"/>
              </a:ext>
            </a:extLst>
          </p:cNvPr>
          <p:cNvGrpSpPr/>
          <p:nvPr/>
        </p:nvGrpSpPr>
        <p:grpSpPr>
          <a:xfrm>
            <a:off x="3873981" y="2479390"/>
            <a:ext cx="3902952" cy="1698961"/>
            <a:chOff x="3966394" y="2750338"/>
            <a:chExt cx="3902952" cy="1698961"/>
          </a:xfrm>
        </p:grpSpPr>
        <p:grpSp>
          <p:nvGrpSpPr>
            <p:cNvPr id="10" name="Gruppieren 9">
              <a:extLst>
                <a:ext uri="{FF2B5EF4-FFF2-40B4-BE49-F238E27FC236}">
                  <a16:creationId xmlns:a16="http://schemas.microsoft.com/office/drawing/2014/main" id="{0B968A36-A465-2806-42B2-447C6C903423}"/>
                </a:ext>
              </a:extLst>
            </p:cNvPr>
            <p:cNvGrpSpPr/>
            <p:nvPr/>
          </p:nvGrpSpPr>
          <p:grpSpPr>
            <a:xfrm>
              <a:off x="3966394" y="3095996"/>
              <a:ext cx="3902952" cy="1353303"/>
              <a:chOff x="3966394" y="3248396"/>
              <a:chExt cx="3902952" cy="1353303"/>
            </a:xfrm>
          </p:grpSpPr>
          <p:pic>
            <p:nvPicPr>
              <p:cNvPr id="1026" name="Picture 2">
                <a:extLst>
                  <a:ext uri="{FF2B5EF4-FFF2-40B4-BE49-F238E27FC236}">
                    <a16:creationId xmlns:a16="http://schemas.microsoft.com/office/drawing/2014/main" id="{4A5C8CBA-541C-C678-B4DF-3B35B0771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9491" y="3248396"/>
                <a:ext cx="3356758" cy="891638"/>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74134174-6E1D-7E94-217A-8FC8077E239B}"/>
                  </a:ext>
                </a:extLst>
              </p:cNvPr>
              <p:cNvSpPr txBox="1"/>
              <p:nvPr/>
            </p:nvSpPr>
            <p:spPr>
              <a:xfrm>
                <a:off x="3966394" y="4140034"/>
                <a:ext cx="3902952" cy="461665"/>
              </a:xfrm>
              <a:prstGeom prst="rect">
                <a:avLst/>
              </a:prstGeom>
              <a:noFill/>
            </p:spPr>
            <p:txBody>
              <a:bodyPr wrap="square" rtlCol="0">
                <a:spAutoFit/>
              </a:bodyPr>
              <a:lstStyle/>
              <a:p>
                <a:pPr algn="ctr"/>
                <a:r>
                  <a:rPr lang="en-US" sz="2300" b="1" dirty="0">
                    <a:solidFill>
                      <a:srgbClr val="212E4A"/>
                    </a:solidFill>
                  </a:rPr>
                  <a:t>Robot Operating System</a:t>
                </a:r>
              </a:p>
            </p:txBody>
          </p:sp>
        </p:grpSp>
        <p:pic>
          <p:nvPicPr>
            <p:cNvPr id="13" name="Grafik 12">
              <a:extLst>
                <a:ext uri="{FF2B5EF4-FFF2-40B4-BE49-F238E27FC236}">
                  <a16:creationId xmlns:a16="http://schemas.microsoft.com/office/drawing/2014/main" id="{08B42A2F-B2C3-AD69-EFDE-E3B98917A86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89247" l="8282" r="89877">
                          <a14:foregroundMark x1="8896" y1="60215" x2="8282" y2="32258"/>
                        </a14:backgroundRemoval>
                      </a14:imgEffect>
                    </a14:imgLayer>
                  </a14:imgProps>
                </a:ext>
              </a:extLst>
            </a:blip>
            <a:stretch>
              <a:fillRect/>
            </a:stretch>
          </p:blipFill>
          <p:spPr>
            <a:xfrm>
              <a:off x="6480577" y="2750338"/>
              <a:ext cx="1204005" cy="343474"/>
            </a:xfrm>
            <a:prstGeom prst="rect">
              <a:avLst/>
            </a:prstGeom>
          </p:spPr>
        </p:pic>
      </p:grpSp>
      <p:sp>
        <p:nvSpPr>
          <p:cNvPr id="14" name="Textfeld 13">
            <a:extLst>
              <a:ext uri="{FF2B5EF4-FFF2-40B4-BE49-F238E27FC236}">
                <a16:creationId xmlns:a16="http://schemas.microsoft.com/office/drawing/2014/main" id="{3AB4BB98-4A98-256A-5F43-A1A2482A4AFF}"/>
              </a:ext>
            </a:extLst>
          </p:cNvPr>
          <p:cNvSpPr txBox="1"/>
          <p:nvPr/>
        </p:nvSpPr>
        <p:spPr>
          <a:xfrm>
            <a:off x="6344575" y="4606815"/>
            <a:ext cx="4861560" cy="646331"/>
          </a:xfrm>
          <a:prstGeom prst="rect">
            <a:avLst/>
          </a:prstGeom>
          <a:noFill/>
        </p:spPr>
        <p:txBody>
          <a:bodyPr wrap="square" rtlCol="0">
            <a:spAutoFit/>
          </a:bodyPr>
          <a:lstStyle/>
          <a:p>
            <a:pPr algn="ctr"/>
            <a:r>
              <a:rPr lang="en-US" dirty="0"/>
              <a:t>leading framework for personal and industrial robot development</a:t>
            </a:r>
          </a:p>
        </p:txBody>
      </p:sp>
      <p:pic>
        <p:nvPicPr>
          <p:cNvPr id="16386" name="Picture 2" descr="Vector art pencil sketch image with simple and few lines and white background, little cute robot pointing at something with the index finger">
            <a:extLst>
              <a:ext uri="{FF2B5EF4-FFF2-40B4-BE49-F238E27FC236}">
                <a16:creationId xmlns:a16="http://schemas.microsoft.com/office/drawing/2014/main" id="{662CDDA8-5F1D-FEC8-ED75-4FB2C729ED9D}"/>
              </a:ext>
            </a:extLst>
          </p:cNvPr>
          <p:cNvPicPr>
            <a:picLocks noChangeAspect="1" noChangeArrowheads="1"/>
          </p:cNvPicPr>
          <p:nvPr/>
        </p:nvPicPr>
        <p:blipFill rotWithShape="1">
          <a:blip r:embed="rId5">
            <a:clrChange>
              <a:clrFrom>
                <a:srgbClr val="FCFDF9"/>
              </a:clrFrom>
              <a:clrTo>
                <a:srgbClr val="FCFDF9">
                  <a:alpha val="0"/>
                </a:srgbClr>
              </a:clrTo>
            </a:clrChange>
            <a:grayscl/>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13051" t="6166" r="22480" b="13593"/>
          <a:stretch/>
        </p:blipFill>
        <p:spPr bwMode="auto">
          <a:xfrm>
            <a:off x="604710" y="4749622"/>
            <a:ext cx="1138730" cy="14173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s und Markenrichtlinien | NVIDIA">
            <a:extLst>
              <a:ext uri="{FF2B5EF4-FFF2-40B4-BE49-F238E27FC236}">
                <a16:creationId xmlns:a16="http://schemas.microsoft.com/office/drawing/2014/main" id="{CC2A81E0-FE49-B0C8-8F54-2AA435E99B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469" t="14104" r="23503" b="10359"/>
          <a:stretch/>
        </p:blipFill>
        <p:spPr bwMode="auto">
          <a:xfrm>
            <a:off x="6068199" y="4994571"/>
            <a:ext cx="1161223" cy="8970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F3A1EB07-EC8A-B4B2-A810-0555EDF7C0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8855" y="5197037"/>
            <a:ext cx="1097280" cy="9175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mazon.de: Günstige Preise für Elektronik &amp; Foto, Filme, Musik, Bücher,  Games, Spielzeug &amp; mehr">
            <a:extLst>
              <a:ext uri="{FF2B5EF4-FFF2-40B4-BE49-F238E27FC236}">
                <a16:creationId xmlns:a16="http://schemas.microsoft.com/office/drawing/2014/main" id="{9A98D0BC-C41A-3581-B7AF-428221F3710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400" t="34641" r="27459" b="34972"/>
          <a:stretch/>
        </p:blipFill>
        <p:spPr bwMode="auto">
          <a:xfrm>
            <a:off x="9506220" y="3678212"/>
            <a:ext cx="1362576" cy="4924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18">
            <a:extLst>
              <a:ext uri="{FF2B5EF4-FFF2-40B4-BE49-F238E27FC236}">
                <a16:creationId xmlns:a16="http://schemas.microsoft.com/office/drawing/2014/main" id="{ECE75014-919E-A26F-125F-333878F91F6B}"/>
              </a:ext>
            </a:extLst>
          </p:cNvPr>
          <p:cNvSpPr txBox="1"/>
          <p:nvPr/>
        </p:nvSpPr>
        <p:spPr>
          <a:xfrm>
            <a:off x="5442397" y="5838702"/>
            <a:ext cx="2412826" cy="415498"/>
          </a:xfrm>
          <a:prstGeom prst="rect">
            <a:avLst/>
          </a:prstGeom>
          <a:noFill/>
        </p:spPr>
        <p:txBody>
          <a:bodyPr wrap="square">
            <a:spAutoFit/>
          </a:bodyPr>
          <a:lstStyle/>
          <a:p>
            <a:pPr algn="ctr"/>
            <a:r>
              <a:rPr lang="en-US" sz="1050" dirty="0">
                <a:hlinkClick r:id="rId10"/>
              </a:rPr>
              <a:t>Isaac Robot Operating System (ROS) | NVIDIA Developer</a:t>
            </a:r>
            <a:endParaRPr lang="en-US" sz="1050" dirty="0"/>
          </a:p>
        </p:txBody>
      </p:sp>
      <p:sp>
        <p:nvSpPr>
          <p:cNvPr id="21" name="Textfeld 20">
            <a:extLst>
              <a:ext uri="{FF2B5EF4-FFF2-40B4-BE49-F238E27FC236}">
                <a16:creationId xmlns:a16="http://schemas.microsoft.com/office/drawing/2014/main" id="{911EEA1A-B703-B9D6-6ADA-72BC8691AA77}"/>
              </a:ext>
            </a:extLst>
          </p:cNvPr>
          <p:cNvSpPr txBox="1"/>
          <p:nvPr/>
        </p:nvSpPr>
        <p:spPr>
          <a:xfrm>
            <a:off x="9088796" y="4119220"/>
            <a:ext cx="2202338" cy="415498"/>
          </a:xfrm>
          <a:prstGeom prst="rect">
            <a:avLst/>
          </a:prstGeom>
          <a:noFill/>
        </p:spPr>
        <p:txBody>
          <a:bodyPr wrap="square">
            <a:spAutoFit/>
          </a:bodyPr>
          <a:lstStyle>
            <a:defPPr>
              <a:defRPr lang="de-DE"/>
            </a:defPPr>
            <a:lvl1pPr algn="ctr">
              <a:defRPr sz="1050"/>
            </a:lvl1pPr>
          </a:lstStyle>
          <a:p>
            <a:r>
              <a:rPr lang="en-US" dirty="0">
                <a:hlinkClick r:id="rId11"/>
              </a:rPr>
              <a:t>ROS | AWS Robotics Blog (amazon.com)</a:t>
            </a:r>
            <a:endParaRPr lang="en-US" dirty="0"/>
          </a:p>
        </p:txBody>
      </p:sp>
      <p:sp>
        <p:nvSpPr>
          <p:cNvPr id="23" name="Textfeld 22">
            <a:extLst>
              <a:ext uri="{FF2B5EF4-FFF2-40B4-BE49-F238E27FC236}">
                <a16:creationId xmlns:a16="http://schemas.microsoft.com/office/drawing/2014/main" id="{979614EC-4BA0-437C-09AE-0935611AC43F}"/>
              </a:ext>
            </a:extLst>
          </p:cNvPr>
          <p:cNvSpPr txBox="1"/>
          <p:nvPr/>
        </p:nvSpPr>
        <p:spPr>
          <a:xfrm>
            <a:off x="9876791" y="6046451"/>
            <a:ext cx="1561407" cy="415498"/>
          </a:xfrm>
          <a:prstGeom prst="rect">
            <a:avLst/>
          </a:prstGeom>
          <a:noFill/>
        </p:spPr>
        <p:txBody>
          <a:bodyPr wrap="square">
            <a:spAutoFit/>
          </a:bodyPr>
          <a:lstStyle>
            <a:defPPr>
              <a:defRPr lang="de-DE"/>
            </a:defPPr>
            <a:lvl1pPr algn="ctr">
              <a:defRPr sz="1050"/>
            </a:lvl1pPr>
          </a:lstStyle>
          <a:p>
            <a:r>
              <a:rPr lang="en-US" dirty="0">
                <a:hlinkClick r:id="rId12"/>
              </a:rPr>
              <a:t>ROS running on ISS - ROS </a:t>
            </a:r>
            <a:r>
              <a:rPr lang="en-US">
                <a:hlinkClick r:id="rId12"/>
              </a:rPr>
              <a:t>robotics news</a:t>
            </a:r>
            <a:endParaRPr lang="en-US" dirty="0"/>
          </a:p>
        </p:txBody>
      </p:sp>
      <p:sp>
        <p:nvSpPr>
          <p:cNvPr id="26" name="Textfeld 25">
            <a:extLst>
              <a:ext uri="{FF2B5EF4-FFF2-40B4-BE49-F238E27FC236}">
                <a16:creationId xmlns:a16="http://schemas.microsoft.com/office/drawing/2014/main" id="{1A4EB442-F85D-609F-6EF1-53AEDFFD866F}"/>
              </a:ext>
            </a:extLst>
          </p:cNvPr>
          <p:cNvSpPr txBox="1"/>
          <p:nvPr/>
        </p:nvSpPr>
        <p:spPr>
          <a:xfrm>
            <a:off x="4321888" y="4119090"/>
            <a:ext cx="3062057" cy="261610"/>
          </a:xfrm>
          <a:prstGeom prst="rect">
            <a:avLst/>
          </a:prstGeom>
          <a:noFill/>
        </p:spPr>
        <p:txBody>
          <a:bodyPr wrap="none">
            <a:spAutoFit/>
          </a:bodyPr>
          <a:lstStyle/>
          <a:p>
            <a:r>
              <a:rPr lang="en-US" sz="1100" dirty="0"/>
              <a:t>[Quigley et al. 2009] &amp; [</a:t>
            </a:r>
            <a:r>
              <a:rPr lang="en-US" sz="1100" dirty="0" err="1"/>
              <a:t>Macenski</a:t>
            </a:r>
            <a:r>
              <a:rPr lang="en-US" sz="1100" dirty="0"/>
              <a:t> et al. 2022]</a:t>
            </a:r>
          </a:p>
        </p:txBody>
      </p:sp>
      <p:sp>
        <p:nvSpPr>
          <p:cNvPr id="15" name="Datumsplatzhalter 3">
            <a:extLst>
              <a:ext uri="{FF2B5EF4-FFF2-40B4-BE49-F238E27FC236}">
                <a16:creationId xmlns:a16="http://schemas.microsoft.com/office/drawing/2014/main" id="{6886FF95-5034-B1BC-BBA8-C117CAF50B89}"/>
              </a:ext>
            </a:extLst>
          </p:cNvPr>
          <p:cNvSpPr>
            <a:spLocks noGrp="1"/>
          </p:cNvSpPr>
          <p:nvPr>
            <p:ph type="dt" sz="half" idx="10"/>
          </p:nvPr>
        </p:nvSpPr>
        <p:spPr>
          <a:xfrm>
            <a:off x="10559320" y="6356350"/>
            <a:ext cx="1561407" cy="365125"/>
          </a:xfrm>
        </p:spPr>
        <p:txBody>
          <a:bodyPr/>
          <a:lstStyle/>
          <a:p>
            <a:fld id="{E0DD55A7-F176-439C-8BA9-6C8711549EA6}" type="datetime1">
              <a:rPr lang="de-DE" smtClean="0"/>
              <a:t>08.12.2024</a:t>
            </a:fld>
            <a:endParaRPr lang="de-DE" dirty="0"/>
          </a:p>
        </p:txBody>
      </p:sp>
      <p:sp>
        <p:nvSpPr>
          <p:cNvPr id="18" name="Fußzeilenplatzhalter 17">
            <a:extLst>
              <a:ext uri="{FF2B5EF4-FFF2-40B4-BE49-F238E27FC236}">
                <a16:creationId xmlns:a16="http://schemas.microsoft.com/office/drawing/2014/main" id="{AF585376-2CB9-3277-9599-54F6F7F5ED28}"/>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541320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F49203-BCF4-3B55-B6EF-5851DE75CC74}"/>
              </a:ext>
            </a:extLst>
          </p:cNvPr>
          <p:cNvSpPr>
            <a:spLocks noGrp="1"/>
          </p:cNvSpPr>
          <p:nvPr>
            <p:ph type="title"/>
          </p:nvPr>
        </p:nvSpPr>
        <p:spPr/>
        <p:txBody>
          <a:bodyPr/>
          <a:lstStyle/>
          <a:p>
            <a:r>
              <a:rPr lang="de-DE" dirty="0"/>
              <a:t>ROS Nodes</a:t>
            </a:r>
          </a:p>
        </p:txBody>
      </p:sp>
      <p:sp>
        <p:nvSpPr>
          <p:cNvPr id="5" name="Foliennummernplatzhalter 4">
            <a:extLst>
              <a:ext uri="{FF2B5EF4-FFF2-40B4-BE49-F238E27FC236}">
                <a16:creationId xmlns:a16="http://schemas.microsoft.com/office/drawing/2014/main" id="{543C2FDB-7CB2-8BF5-C7B8-504A525872B1}"/>
              </a:ext>
            </a:extLst>
          </p:cNvPr>
          <p:cNvSpPr>
            <a:spLocks noGrp="1"/>
          </p:cNvSpPr>
          <p:nvPr>
            <p:ph type="sldNum" sz="quarter" idx="12"/>
          </p:nvPr>
        </p:nvSpPr>
        <p:spPr/>
        <p:txBody>
          <a:bodyPr/>
          <a:lstStyle/>
          <a:p>
            <a:fld id="{107AFDAB-D1F3-4178-9F69-235A4A98E3C7}" type="slidenum">
              <a:rPr lang="de-DE" smtClean="0"/>
              <a:t>18</a:t>
            </a:fld>
            <a:endParaRPr lang="de-DE"/>
          </a:p>
        </p:txBody>
      </p:sp>
      <p:pic>
        <p:nvPicPr>
          <p:cNvPr id="6" name="!!Img">
            <a:extLst>
              <a:ext uri="{FF2B5EF4-FFF2-40B4-BE49-F238E27FC236}">
                <a16:creationId xmlns:a16="http://schemas.microsoft.com/office/drawing/2014/main" id="{A8936658-E6CD-1380-132E-EB20C0807E9F}"/>
              </a:ext>
            </a:extLst>
          </p:cNvPr>
          <p:cNvPicPr>
            <a:picLocks noChangeAspect="1"/>
          </p:cNvPicPr>
          <p:nvPr/>
        </p:nvPicPr>
        <p:blipFill>
          <a:blip r:embed="rId2"/>
          <a:stretch>
            <a:fillRect/>
          </a:stretch>
        </p:blipFill>
        <p:spPr>
          <a:xfrm>
            <a:off x="2136531" y="2582166"/>
            <a:ext cx="6005146" cy="3716535"/>
          </a:xfrm>
          <a:prstGeom prst="rect">
            <a:avLst/>
          </a:prstGeom>
        </p:spPr>
      </p:pic>
      <p:sp>
        <p:nvSpPr>
          <p:cNvPr id="7" name="Textfeld 6">
            <a:extLst>
              <a:ext uri="{FF2B5EF4-FFF2-40B4-BE49-F238E27FC236}">
                <a16:creationId xmlns:a16="http://schemas.microsoft.com/office/drawing/2014/main" id="{288E09F0-9E40-4D2E-4720-4A4DD438FCD6}"/>
              </a:ext>
            </a:extLst>
          </p:cNvPr>
          <p:cNvSpPr txBox="1"/>
          <p:nvPr/>
        </p:nvSpPr>
        <p:spPr>
          <a:xfrm>
            <a:off x="969802" y="2089725"/>
            <a:ext cx="2959265" cy="892552"/>
          </a:xfrm>
          <a:prstGeom prst="rect">
            <a:avLst/>
          </a:prstGeom>
          <a:noFill/>
        </p:spPr>
        <p:txBody>
          <a:bodyPr wrap="square" rtlCol="0">
            <a:spAutoFit/>
          </a:bodyPr>
          <a:lstStyle/>
          <a:p>
            <a:r>
              <a:rPr lang="en-US" sz="1600" b="1" dirty="0"/>
              <a:t>Sensor Nodes:</a:t>
            </a:r>
          </a:p>
          <a:p>
            <a:pPr marL="285750" indent="-285750">
              <a:buFont typeface="Arial" panose="020B0604020202020204" pitchFamily="34" charset="0"/>
              <a:buChar char="•"/>
            </a:pPr>
            <a:r>
              <a:rPr lang="en-US" sz="1200" dirty="0"/>
              <a:t>Microphone Array</a:t>
            </a:r>
          </a:p>
          <a:p>
            <a:pPr marL="285750" indent="-285750">
              <a:buFont typeface="Arial" panose="020B0604020202020204" pitchFamily="34" charset="0"/>
              <a:buChar char="•"/>
            </a:pPr>
            <a:r>
              <a:rPr lang="en-US" sz="1200" dirty="0"/>
              <a:t>Camera</a:t>
            </a:r>
          </a:p>
          <a:p>
            <a:pPr marL="285750" indent="-285750">
              <a:buFont typeface="Arial" panose="020B0604020202020204" pitchFamily="34" charset="0"/>
              <a:buChar char="•"/>
            </a:pPr>
            <a:r>
              <a:rPr lang="en-US" sz="1200" dirty="0"/>
              <a:t>Temperature</a:t>
            </a:r>
          </a:p>
        </p:txBody>
      </p:sp>
      <p:sp>
        <p:nvSpPr>
          <p:cNvPr id="8" name="Textfeld 7">
            <a:extLst>
              <a:ext uri="{FF2B5EF4-FFF2-40B4-BE49-F238E27FC236}">
                <a16:creationId xmlns:a16="http://schemas.microsoft.com/office/drawing/2014/main" id="{9332B51F-65EB-AC5E-6E7A-8BA863FAAC1B}"/>
              </a:ext>
            </a:extLst>
          </p:cNvPr>
          <p:cNvSpPr txBox="1"/>
          <p:nvPr/>
        </p:nvSpPr>
        <p:spPr>
          <a:xfrm>
            <a:off x="153047" y="4150756"/>
            <a:ext cx="2959265" cy="2246769"/>
          </a:xfrm>
          <a:prstGeom prst="rect">
            <a:avLst/>
          </a:prstGeom>
          <a:noFill/>
        </p:spPr>
        <p:txBody>
          <a:bodyPr wrap="square" rtlCol="0">
            <a:spAutoFit/>
          </a:bodyPr>
          <a:lstStyle/>
          <a:p>
            <a:r>
              <a:rPr lang="en-US" sz="1600" b="1" dirty="0"/>
              <a:t>Actor Nodes:</a:t>
            </a:r>
          </a:p>
          <a:p>
            <a:pPr marL="285750" indent="-285750">
              <a:buFont typeface="Arial" panose="020B0604020202020204" pitchFamily="34" charset="0"/>
              <a:buChar char="•"/>
            </a:pPr>
            <a:r>
              <a:rPr lang="en-US" sz="1200" dirty="0"/>
              <a:t>Fan Control</a:t>
            </a:r>
          </a:p>
          <a:p>
            <a:pPr marL="285750" indent="-285750">
              <a:buFont typeface="Arial" panose="020B0604020202020204" pitchFamily="34" charset="0"/>
              <a:buChar char="•"/>
            </a:pPr>
            <a:r>
              <a:rPr lang="en-US" sz="1200" dirty="0"/>
              <a:t>Camera Motor</a:t>
            </a:r>
          </a:p>
          <a:p>
            <a:pPr marL="285750" indent="-285750">
              <a:buFont typeface="Arial" panose="020B0604020202020204" pitchFamily="34" charset="0"/>
              <a:buChar char="•"/>
            </a:pPr>
            <a:r>
              <a:rPr lang="en-US" sz="1200" dirty="0"/>
              <a:t>Stand Motor</a:t>
            </a:r>
          </a:p>
          <a:p>
            <a:pPr marL="285750" indent="-285750">
              <a:buFont typeface="Arial" panose="020B0604020202020204" pitchFamily="34" charset="0"/>
              <a:buChar char="•"/>
            </a:pPr>
            <a:r>
              <a:rPr lang="en-US" sz="1200" dirty="0"/>
              <a:t>Left Eye Display</a:t>
            </a:r>
          </a:p>
          <a:p>
            <a:pPr marL="285750" indent="-285750">
              <a:buFont typeface="Arial" panose="020B0604020202020204" pitchFamily="34" charset="0"/>
              <a:buChar char="•"/>
            </a:pPr>
            <a:r>
              <a:rPr lang="en-US" sz="1200" dirty="0"/>
              <a:t>Right Eye Display</a:t>
            </a:r>
          </a:p>
          <a:p>
            <a:pPr marL="285750" indent="-285750">
              <a:buFont typeface="Arial" panose="020B0604020202020204" pitchFamily="34" charset="0"/>
              <a:buChar char="•"/>
            </a:pPr>
            <a:r>
              <a:rPr lang="en-US" sz="1200" dirty="0"/>
              <a:t>Mouth Display</a:t>
            </a:r>
          </a:p>
          <a:p>
            <a:pPr marL="285750" indent="-285750">
              <a:buFont typeface="Arial" panose="020B0604020202020204" pitchFamily="34" charset="0"/>
              <a:buChar char="•"/>
            </a:pPr>
            <a:r>
              <a:rPr lang="en-US" sz="1200" dirty="0"/>
              <a:t>Speaker</a:t>
            </a:r>
          </a:p>
          <a:p>
            <a:pPr marL="285750" indent="-285750">
              <a:buFont typeface="Arial" panose="020B0604020202020204" pitchFamily="34" charset="0"/>
              <a:buChar char="•"/>
            </a:pPr>
            <a:r>
              <a:rPr lang="en-US" sz="1200" dirty="0"/>
              <a:t>LED Visualization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9" name="Textfeld 8">
            <a:extLst>
              <a:ext uri="{FF2B5EF4-FFF2-40B4-BE49-F238E27FC236}">
                <a16:creationId xmlns:a16="http://schemas.microsoft.com/office/drawing/2014/main" id="{B288ECF9-A4B2-E3A0-99B6-197852900629}"/>
              </a:ext>
            </a:extLst>
          </p:cNvPr>
          <p:cNvSpPr txBox="1"/>
          <p:nvPr/>
        </p:nvSpPr>
        <p:spPr>
          <a:xfrm>
            <a:off x="4061074" y="1422531"/>
            <a:ext cx="2959265" cy="892552"/>
          </a:xfrm>
          <a:prstGeom prst="rect">
            <a:avLst/>
          </a:prstGeom>
          <a:noFill/>
        </p:spPr>
        <p:txBody>
          <a:bodyPr wrap="square" rtlCol="0">
            <a:spAutoFit/>
          </a:bodyPr>
          <a:lstStyle/>
          <a:p>
            <a:r>
              <a:rPr lang="en-US" sz="1600" b="1" dirty="0"/>
              <a:t>Interface Nodes:</a:t>
            </a:r>
          </a:p>
          <a:p>
            <a:pPr marL="285750" indent="-285750">
              <a:buFont typeface="Arial" panose="020B0604020202020204" pitchFamily="34" charset="0"/>
              <a:buChar char="•"/>
            </a:pPr>
            <a:r>
              <a:rPr lang="en-US" sz="1200" dirty="0"/>
              <a:t>I2C Interface</a:t>
            </a:r>
          </a:p>
          <a:p>
            <a:pPr marL="285750" indent="-285750">
              <a:buFont typeface="Arial" panose="020B0604020202020204" pitchFamily="34" charset="0"/>
              <a:buChar char="•"/>
            </a:pPr>
            <a:r>
              <a:rPr lang="en-US" sz="1200" dirty="0"/>
              <a:t>UART Interface</a:t>
            </a:r>
          </a:p>
          <a:p>
            <a:pPr marL="285750" indent="-285750">
              <a:buFont typeface="Arial" panose="020B0604020202020204" pitchFamily="34" charset="0"/>
              <a:buChar char="•"/>
            </a:pPr>
            <a:r>
              <a:rPr lang="en-US" sz="1200" dirty="0"/>
              <a:t>SPI Interface</a:t>
            </a:r>
            <a:endParaRPr lang="en-US" sz="1400" dirty="0"/>
          </a:p>
        </p:txBody>
      </p:sp>
      <p:sp>
        <p:nvSpPr>
          <p:cNvPr id="10" name="Textfeld 9">
            <a:extLst>
              <a:ext uri="{FF2B5EF4-FFF2-40B4-BE49-F238E27FC236}">
                <a16:creationId xmlns:a16="http://schemas.microsoft.com/office/drawing/2014/main" id="{91EE0416-8F46-3A35-690C-142FDC7CA1EE}"/>
              </a:ext>
            </a:extLst>
          </p:cNvPr>
          <p:cNvSpPr txBox="1"/>
          <p:nvPr/>
        </p:nvSpPr>
        <p:spPr>
          <a:xfrm>
            <a:off x="8091059" y="1778685"/>
            <a:ext cx="3787881" cy="1261884"/>
          </a:xfrm>
          <a:prstGeom prst="rect">
            <a:avLst/>
          </a:prstGeom>
          <a:noFill/>
        </p:spPr>
        <p:txBody>
          <a:bodyPr wrap="square" rtlCol="0">
            <a:spAutoFit/>
          </a:bodyPr>
          <a:lstStyle/>
          <a:p>
            <a:r>
              <a:rPr lang="en-US" sz="1600" b="1" dirty="0"/>
              <a:t>Internal Nodes:</a:t>
            </a:r>
          </a:p>
          <a:p>
            <a:pPr marL="285750" indent="-285750">
              <a:buFont typeface="Arial" panose="020B0604020202020204" pitchFamily="34" charset="0"/>
              <a:buChar char="•"/>
            </a:pPr>
            <a:r>
              <a:rPr lang="en-US" sz="1200" dirty="0"/>
              <a:t>Resource Manager</a:t>
            </a:r>
          </a:p>
          <a:p>
            <a:pPr marL="285750" indent="-285750">
              <a:buFont typeface="Arial" panose="020B0604020202020204" pitchFamily="34" charset="0"/>
              <a:buChar char="•"/>
            </a:pPr>
            <a:r>
              <a:rPr lang="en-US" sz="1200" dirty="0"/>
              <a:t>Facial Expression Manager</a:t>
            </a:r>
          </a:p>
          <a:p>
            <a:pPr marL="285750" indent="-285750">
              <a:buFont typeface="Arial" panose="020B0604020202020204" pitchFamily="34" charset="0"/>
              <a:buChar char="•"/>
            </a:pPr>
            <a:r>
              <a:rPr lang="en-US" sz="1200" dirty="0"/>
              <a:t>Sound Tracking Controller</a:t>
            </a:r>
          </a:p>
          <a:p>
            <a:pPr marL="285750" indent="-285750">
              <a:buFont typeface="Arial" panose="020B0604020202020204" pitchFamily="34" charset="0"/>
              <a:buChar char="•"/>
            </a:pPr>
            <a:r>
              <a:rPr lang="en-US" sz="1200" dirty="0"/>
              <a:t>Face Recognition</a:t>
            </a:r>
          </a:p>
          <a:p>
            <a:pPr marL="285750" indent="-285750">
              <a:buFont typeface="Arial" panose="020B0604020202020204" pitchFamily="34" charset="0"/>
              <a:buChar char="•"/>
            </a:pPr>
            <a:r>
              <a:rPr lang="en-US" sz="1200" dirty="0" err="1"/>
              <a:t>SmartHome</a:t>
            </a:r>
            <a:r>
              <a:rPr lang="en-US" sz="1200" dirty="0"/>
              <a:t> Control Interface</a:t>
            </a:r>
          </a:p>
        </p:txBody>
      </p:sp>
      <p:sp>
        <p:nvSpPr>
          <p:cNvPr id="11" name="Textfeld 10">
            <a:extLst>
              <a:ext uri="{FF2B5EF4-FFF2-40B4-BE49-F238E27FC236}">
                <a16:creationId xmlns:a16="http://schemas.microsoft.com/office/drawing/2014/main" id="{A044CB1B-6B35-9246-656B-05FA00A9A421}"/>
              </a:ext>
            </a:extLst>
          </p:cNvPr>
          <p:cNvSpPr txBox="1"/>
          <p:nvPr/>
        </p:nvSpPr>
        <p:spPr>
          <a:xfrm>
            <a:off x="7798445" y="4094150"/>
            <a:ext cx="3303779" cy="2000548"/>
          </a:xfrm>
          <a:prstGeom prst="rect">
            <a:avLst/>
          </a:prstGeom>
          <a:noFill/>
        </p:spPr>
        <p:txBody>
          <a:bodyPr wrap="square" rtlCol="0">
            <a:spAutoFit/>
          </a:bodyPr>
          <a:lstStyle/>
          <a:p>
            <a:r>
              <a:rPr lang="en-US" sz="1600" b="1" dirty="0"/>
              <a:t>Speech Pipeline Nodes:</a:t>
            </a:r>
          </a:p>
          <a:p>
            <a:pPr marL="285750" indent="-285750">
              <a:buFont typeface="Arial" panose="020B0604020202020204" pitchFamily="34" charset="0"/>
              <a:buChar char="•"/>
            </a:pPr>
            <a:r>
              <a:rPr lang="en-US" sz="1200" dirty="0"/>
              <a:t>Keyword Detection</a:t>
            </a:r>
          </a:p>
          <a:p>
            <a:pPr marL="285750" indent="-285750">
              <a:buFont typeface="Arial" panose="020B0604020202020204" pitchFamily="34" charset="0"/>
              <a:buChar char="•"/>
            </a:pPr>
            <a:r>
              <a:rPr lang="en-US" sz="1200" dirty="0"/>
              <a:t>Speech To Text</a:t>
            </a:r>
          </a:p>
          <a:p>
            <a:pPr marL="285750" indent="-285750">
              <a:buFont typeface="Arial" panose="020B0604020202020204" pitchFamily="34" charset="0"/>
              <a:buChar char="•"/>
            </a:pPr>
            <a:r>
              <a:rPr lang="en-US" sz="1200" dirty="0"/>
              <a:t>Text To Speech</a:t>
            </a:r>
          </a:p>
          <a:p>
            <a:pPr marL="285750" indent="-285750">
              <a:buFont typeface="Arial" panose="020B0604020202020204" pitchFamily="34" charset="0"/>
              <a:buChar char="•"/>
            </a:pPr>
            <a:r>
              <a:rPr lang="en-US" sz="1200" dirty="0"/>
              <a:t>Natural Language Understanding</a:t>
            </a:r>
          </a:p>
          <a:p>
            <a:pPr marL="285750" indent="-285750">
              <a:buFont typeface="Arial" panose="020B0604020202020204" pitchFamily="34" charset="0"/>
              <a:buChar char="•"/>
            </a:pPr>
            <a:r>
              <a:rPr lang="en-US" sz="1200" dirty="0"/>
              <a:t>Sound Effects</a:t>
            </a:r>
          </a:p>
          <a:p>
            <a:pPr marL="285750" indent="-285750">
              <a:buFont typeface="Arial" panose="020B0604020202020204" pitchFamily="34" charset="0"/>
              <a:buChar char="•"/>
            </a:pPr>
            <a:r>
              <a:rPr lang="en-US" sz="1200" dirty="0"/>
              <a:t>Dialog Session Manager</a:t>
            </a:r>
          </a:p>
          <a:p>
            <a:pPr marL="285750" indent="-285750">
              <a:buFont typeface="Arial" panose="020B0604020202020204" pitchFamily="34" charset="0"/>
              <a:buChar char="•"/>
            </a:pPr>
            <a:r>
              <a:rPr lang="en-US" sz="1200" dirty="0"/>
              <a:t>Loudness Analyzer</a:t>
            </a:r>
          </a:p>
          <a:p>
            <a:pPr marL="285750" indent="-285750">
              <a:buFont typeface="Arial" panose="020B0604020202020204" pitchFamily="34" charset="0"/>
              <a:buChar char="•"/>
            </a:pPr>
            <a:r>
              <a:rPr lang="en-US" sz="1200" dirty="0"/>
              <a:t>Smalltalk</a:t>
            </a:r>
          </a:p>
          <a:p>
            <a:pPr marL="285750" indent="-285750">
              <a:buFont typeface="Arial" panose="020B0604020202020204" pitchFamily="34" charset="0"/>
              <a:buChar char="•"/>
            </a:pPr>
            <a:r>
              <a:rPr lang="en-US" sz="1200" dirty="0"/>
              <a:t>Jokes</a:t>
            </a:r>
          </a:p>
        </p:txBody>
      </p:sp>
      <p:sp>
        <p:nvSpPr>
          <p:cNvPr id="12" name="Datumsplatzhalter 3">
            <a:extLst>
              <a:ext uri="{FF2B5EF4-FFF2-40B4-BE49-F238E27FC236}">
                <a16:creationId xmlns:a16="http://schemas.microsoft.com/office/drawing/2014/main" id="{69C294D6-A687-23F1-EF45-3A7504787F86}"/>
              </a:ext>
            </a:extLst>
          </p:cNvPr>
          <p:cNvSpPr>
            <a:spLocks noGrp="1"/>
          </p:cNvSpPr>
          <p:nvPr>
            <p:ph type="dt" sz="half" idx="10"/>
          </p:nvPr>
        </p:nvSpPr>
        <p:spPr>
          <a:xfrm>
            <a:off x="10559320" y="6356350"/>
            <a:ext cx="1561407" cy="365125"/>
          </a:xfrm>
        </p:spPr>
        <p:txBody>
          <a:bodyPr/>
          <a:lstStyle/>
          <a:p>
            <a:fld id="{380C3AA4-F17B-46A4-8103-3DA7C741C4AD}" type="datetime1">
              <a:rPr lang="de-DE" smtClean="0"/>
              <a:t>08.12.2024</a:t>
            </a:fld>
            <a:endParaRPr lang="de-DE" dirty="0"/>
          </a:p>
        </p:txBody>
      </p:sp>
      <p:sp>
        <p:nvSpPr>
          <p:cNvPr id="13" name="Fußzeilenplatzhalter 12">
            <a:extLst>
              <a:ext uri="{FF2B5EF4-FFF2-40B4-BE49-F238E27FC236}">
                <a16:creationId xmlns:a16="http://schemas.microsoft.com/office/drawing/2014/main" id="{1F88F596-9D9D-AD67-EA58-C7CF31C00585}"/>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882603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Gerade Verbindung mit Pfeil 90">
            <a:extLst>
              <a:ext uri="{FF2B5EF4-FFF2-40B4-BE49-F238E27FC236}">
                <a16:creationId xmlns:a16="http://schemas.microsoft.com/office/drawing/2014/main" id="{963A2AB6-245E-1339-1818-E2D3874EC57F}"/>
              </a:ext>
            </a:extLst>
          </p:cNvPr>
          <p:cNvCxnSpPr>
            <a:cxnSpLocks/>
            <a:stCxn id="80" idx="0"/>
            <a:endCxn id="22" idx="2"/>
          </p:cNvCxnSpPr>
          <p:nvPr/>
        </p:nvCxnSpPr>
        <p:spPr>
          <a:xfrm flipH="1" flipV="1">
            <a:off x="3630887" y="2405925"/>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90093BCB-C7E7-3B8F-0133-8ACE03B7B631}"/>
              </a:ext>
            </a:extLst>
          </p:cNvPr>
          <p:cNvSpPr>
            <a:spLocks noGrp="1"/>
          </p:cNvSpPr>
          <p:nvPr>
            <p:ph type="title"/>
          </p:nvPr>
        </p:nvSpPr>
        <p:spPr/>
        <p:txBody>
          <a:bodyPr/>
          <a:lstStyle/>
          <a:p>
            <a:r>
              <a:rPr lang="de-DE" dirty="0"/>
              <a:t>ROS Node Communication</a:t>
            </a:r>
            <a:endParaRPr lang="en-US" dirty="0"/>
          </a:p>
        </p:txBody>
      </p:sp>
      <p:sp>
        <p:nvSpPr>
          <p:cNvPr id="5" name="Foliennummernplatzhalter 4">
            <a:extLst>
              <a:ext uri="{FF2B5EF4-FFF2-40B4-BE49-F238E27FC236}">
                <a16:creationId xmlns:a16="http://schemas.microsoft.com/office/drawing/2014/main" id="{0A5483DA-F8ED-EA11-616E-691C27DF45D8}"/>
              </a:ext>
            </a:extLst>
          </p:cNvPr>
          <p:cNvSpPr>
            <a:spLocks noGrp="1"/>
          </p:cNvSpPr>
          <p:nvPr>
            <p:ph type="sldNum" sz="quarter" idx="12"/>
          </p:nvPr>
        </p:nvSpPr>
        <p:spPr/>
        <p:txBody>
          <a:bodyPr/>
          <a:lstStyle/>
          <a:p>
            <a:fld id="{107AFDAB-D1F3-4178-9F69-235A4A98E3C7}" type="slidenum">
              <a:rPr lang="de-DE" smtClean="0"/>
              <a:t>19</a:t>
            </a:fld>
            <a:endParaRPr lang="de-DE"/>
          </a:p>
        </p:txBody>
      </p:sp>
      <p:sp>
        <p:nvSpPr>
          <p:cNvPr id="20" name="Ellipse 19">
            <a:extLst>
              <a:ext uri="{FF2B5EF4-FFF2-40B4-BE49-F238E27FC236}">
                <a16:creationId xmlns:a16="http://schemas.microsoft.com/office/drawing/2014/main" id="{3B7862E3-8533-1393-89B6-65632CB10737}"/>
              </a:ext>
            </a:extLst>
          </p:cNvPr>
          <p:cNvSpPr/>
          <p:nvPr/>
        </p:nvSpPr>
        <p:spPr>
          <a:xfrm>
            <a:off x="1870416" y="2438812"/>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1" name="Rechteck 20">
            <a:extLst>
              <a:ext uri="{FF2B5EF4-FFF2-40B4-BE49-F238E27FC236}">
                <a16:creationId xmlns:a16="http://schemas.microsoft.com/office/drawing/2014/main" id="{DED018ED-6539-BB26-6501-567CD4350B3B}"/>
              </a:ext>
            </a:extLst>
          </p:cNvPr>
          <p:cNvSpPr/>
          <p:nvPr/>
        </p:nvSpPr>
        <p:spPr>
          <a:xfrm>
            <a:off x="671877" y="22812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2" name="Rechteck 21">
            <a:extLst>
              <a:ext uri="{FF2B5EF4-FFF2-40B4-BE49-F238E27FC236}">
                <a16:creationId xmlns:a16="http://schemas.microsoft.com/office/drawing/2014/main" id="{34C018C1-7753-7A7B-B838-10FD3F5B66AD}"/>
              </a:ext>
            </a:extLst>
          </p:cNvPr>
          <p:cNvSpPr/>
          <p:nvPr/>
        </p:nvSpPr>
        <p:spPr>
          <a:xfrm>
            <a:off x="3256237" y="205667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3" name="Verbinder: gekrümmt 22">
            <a:extLst>
              <a:ext uri="{FF2B5EF4-FFF2-40B4-BE49-F238E27FC236}">
                <a16:creationId xmlns:a16="http://schemas.microsoft.com/office/drawing/2014/main" id="{A6B1C536-3969-3763-128C-82FC415C059C}"/>
              </a:ext>
            </a:extLst>
          </p:cNvPr>
          <p:cNvCxnSpPr>
            <a:cxnSpLocks/>
            <a:stCxn id="21" idx="3"/>
            <a:endCxn id="20" idx="2"/>
          </p:cNvCxnSpPr>
          <p:nvPr/>
        </p:nvCxnSpPr>
        <p:spPr>
          <a:xfrm>
            <a:off x="1421177" y="2455843"/>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Verbinder: gekrümmt 23">
            <a:extLst>
              <a:ext uri="{FF2B5EF4-FFF2-40B4-BE49-F238E27FC236}">
                <a16:creationId xmlns:a16="http://schemas.microsoft.com/office/drawing/2014/main" id="{F00104CA-89D2-031F-A0FC-ECE3C7B8A6DB}"/>
              </a:ext>
            </a:extLst>
          </p:cNvPr>
          <p:cNvCxnSpPr>
            <a:cxnSpLocks/>
            <a:stCxn id="20" idx="6"/>
            <a:endCxn id="22" idx="1"/>
          </p:cNvCxnSpPr>
          <p:nvPr/>
        </p:nvCxnSpPr>
        <p:spPr>
          <a:xfrm flipV="1">
            <a:off x="2806998" y="2231300"/>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5" name="Ellipse 24">
            <a:extLst>
              <a:ext uri="{FF2B5EF4-FFF2-40B4-BE49-F238E27FC236}">
                <a16:creationId xmlns:a16="http://schemas.microsoft.com/office/drawing/2014/main" id="{B425BA2C-596C-3F1E-9DD9-37D787AD36C7}"/>
              </a:ext>
            </a:extLst>
          </p:cNvPr>
          <p:cNvSpPr/>
          <p:nvPr/>
        </p:nvSpPr>
        <p:spPr>
          <a:xfrm>
            <a:off x="1870416" y="4043176"/>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6" name="Rechteck 25">
            <a:extLst>
              <a:ext uri="{FF2B5EF4-FFF2-40B4-BE49-F238E27FC236}">
                <a16:creationId xmlns:a16="http://schemas.microsoft.com/office/drawing/2014/main" id="{76B2D7AB-0D07-1C8D-1AE7-A65E074736CF}"/>
              </a:ext>
            </a:extLst>
          </p:cNvPr>
          <p:cNvSpPr/>
          <p:nvPr/>
        </p:nvSpPr>
        <p:spPr>
          <a:xfrm>
            <a:off x="671877" y="376440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7" name="Rechteck 26">
            <a:extLst>
              <a:ext uri="{FF2B5EF4-FFF2-40B4-BE49-F238E27FC236}">
                <a16:creationId xmlns:a16="http://schemas.microsoft.com/office/drawing/2014/main" id="{76F8B2CA-1537-20BE-5E39-1E566240F403}"/>
              </a:ext>
            </a:extLst>
          </p:cNvPr>
          <p:cNvSpPr/>
          <p:nvPr/>
        </p:nvSpPr>
        <p:spPr>
          <a:xfrm>
            <a:off x="3256237" y="412393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8" name="Verbinder: gekrümmt 27">
            <a:extLst>
              <a:ext uri="{FF2B5EF4-FFF2-40B4-BE49-F238E27FC236}">
                <a16:creationId xmlns:a16="http://schemas.microsoft.com/office/drawing/2014/main" id="{0EA20DC0-A184-0A95-9ED0-782E67E4A913}"/>
              </a:ext>
            </a:extLst>
          </p:cNvPr>
          <p:cNvCxnSpPr>
            <a:cxnSpLocks/>
            <a:stCxn id="26" idx="3"/>
            <a:endCxn id="25" idx="2"/>
          </p:cNvCxnSpPr>
          <p:nvPr/>
        </p:nvCxnSpPr>
        <p:spPr>
          <a:xfrm>
            <a:off x="1421177" y="3939034"/>
            <a:ext cx="449239" cy="278767"/>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9" name="Verbinder: gekrümmt 28">
            <a:extLst>
              <a:ext uri="{FF2B5EF4-FFF2-40B4-BE49-F238E27FC236}">
                <a16:creationId xmlns:a16="http://schemas.microsoft.com/office/drawing/2014/main" id="{8BDF2D52-73AD-91AB-3201-A783F4C6125D}"/>
              </a:ext>
            </a:extLst>
          </p:cNvPr>
          <p:cNvCxnSpPr>
            <a:cxnSpLocks/>
            <a:stCxn id="25" idx="6"/>
            <a:endCxn id="27" idx="1"/>
          </p:cNvCxnSpPr>
          <p:nvPr/>
        </p:nvCxnSpPr>
        <p:spPr>
          <a:xfrm>
            <a:off x="2806998" y="4217801"/>
            <a:ext cx="449239" cy="8076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0" name="Ellipse 29">
            <a:extLst>
              <a:ext uri="{FF2B5EF4-FFF2-40B4-BE49-F238E27FC236}">
                <a16:creationId xmlns:a16="http://schemas.microsoft.com/office/drawing/2014/main" id="{86803B4E-016F-EB70-7DC4-2CFFAF970501}"/>
              </a:ext>
            </a:extLst>
          </p:cNvPr>
          <p:cNvSpPr/>
          <p:nvPr/>
        </p:nvSpPr>
        <p:spPr>
          <a:xfrm>
            <a:off x="1870416" y="5666227"/>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31" name="Rechteck 30">
            <a:extLst>
              <a:ext uri="{FF2B5EF4-FFF2-40B4-BE49-F238E27FC236}">
                <a16:creationId xmlns:a16="http://schemas.microsoft.com/office/drawing/2014/main" id="{4638DDA1-DDB9-02DD-3711-B1C0476B7688}"/>
              </a:ext>
            </a:extLst>
          </p:cNvPr>
          <p:cNvSpPr/>
          <p:nvPr/>
        </p:nvSpPr>
        <p:spPr>
          <a:xfrm>
            <a:off x="671877" y="5024623"/>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32" name="Rechteck 31">
            <a:extLst>
              <a:ext uri="{FF2B5EF4-FFF2-40B4-BE49-F238E27FC236}">
                <a16:creationId xmlns:a16="http://schemas.microsoft.com/office/drawing/2014/main" id="{9861FF4A-2751-78FE-596E-F4A963E252E6}"/>
              </a:ext>
            </a:extLst>
          </p:cNvPr>
          <p:cNvSpPr/>
          <p:nvPr/>
        </p:nvSpPr>
        <p:spPr>
          <a:xfrm>
            <a:off x="3256237" y="5161697"/>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3" name="Verbinder: gekrümmt 32">
            <a:extLst>
              <a:ext uri="{FF2B5EF4-FFF2-40B4-BE49-F238E27FC236}">
                <a16:creationId xmlns:a16="http://schemas.microsoft.com/office/drawing/2014/main" id="{613A08CE-FB78-1B22-4F9E-15414B6D79FE}"/>
              </a:ext>
            </a:extLst>
          </p:cNvPr>
          <p:cNvCxnSpPr>
            <a:cxnSpLocks/>
            <a:stCxn id="31" idx="3"/>
            <a:endCxn id="30" idx="2"/>
          </p:cNvCxnSpPr>
          <p:nvPr/>
        </p:nvCxnSpPr>
        <p:spPr>
          <a:xfrm>
            <a:off x="1421177" y="5199248"/>
            <a:ext cx="449239" cy="64160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4" name="Verbinder: gekrümmt 33">
            <a:extLst>
              <a:ext uri="{FF2B5EF4-FFF2-40B4-BE49-F238E27FC236}">
                <a16:creationId xmlns:a16="http://schemas.microsoft.com/office/drawing/2014/main" id="{FA26CC9A-8454-9070-44BA-8A6F69F3215C}"/>
              </a:ext>
            </a:extLst>
          </p:cNvPr>
          <p:cNvCxnSpPr>
            <a:cxnSpLocks/>
            <a:stCxn id="30" idx="6"/>
            <a:endCxn id="32" idx="1"/>
          </p:cNvCxnSpPr>
          <p:nvPr/>
        </p:nvCxnSpPr>
        <p:spPr>
          <a:xfrm flipV="1">
            <a:off x="2806998" y="5336322"/>
            <a:ext cx="449239" cy="50453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6" name="Rechteck 35">
            <a:extLst>
              <a:ext uri="{FF2B5EF4-FFF2-40B4-BE49-F238E27FC236}">
                <a16:creationId xmlns:a16="http://schemas.microsoft.com/office/drawing/2014/main" id="{8310370A-4698-1340-0CC7-7EDC7C037685}"/>
              </a:ext>
            </a:extLst>
          </p:cNvPr>
          <p:cNvSpPr/>
          <p:nvPr/>
        </p:nvSpPr>
        <p:spPr>
          <a:xfrm>
            <a:off x="3256237" y="263922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7" name="Verbinder: gekrümmt 36">
            <a:extLst>
              <a:ext uri="{FF2B5EF4-FFF2-40B4-BE49-F238E27FC236}">
                <a16:creationId xmlns:a16="http://schemas.microsoft.com/office/drawing/2014/main" id="{ED9526BC-4394-767D-32B9-F0CC1A4B63A9}"/>
              </a:ext>
            </a:extLst>
          </p:cNvPr>
          <p:cNvCxnSpPr>
            <a:cxnSpLocks/>
            <a:stCxn id="20" idx="6"/>
            <a:endCxn id="36" idx="1"/>
          </p:cNvCxnSpPr>
          <p:nvPr/>
        </p:nvCxnSpPr>
        <p:spPr>
          <a:xfrm>
            <a:off x="2806998" y="2613437"/>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41" name="Rechteck 40">
            <a:extLst>
              <a:ext uri="{FF2B5EF4-FFF2-40B4-BE49-F238E27FC236}">
                <a16:creationId xmlns:a16="http://schemas.microsoft.com/office/drawing/2014/main" id="{268AB31F-9366-7D1C-6510-613E910D1036}"/>
              </a:ext>
            </a:extLst>
          </p:cNvPr>
          <p:cNvSpPr/>
          <p:nvPr/>
        </p:nvSpPr>
        <p:spPr>
          <a:xfrm>
            <a:off x="671877" y="4205101"/>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42" name="Verbinder: gekrümmt 41">
            <a:extLst>
              <a:ext uri="{FF2B5EF4-FFF2-40B4-BE49-F238E27FC236}">
                <a16:creationId xmlns:a16="http://schemas.microsoft.com/office/drawing/2014/main" id="{F735FC37-4354-F313-FCDC-56FA2933BD6F}"/>
              </a:ext>
            </a:extLst>
          </p:cNvPr>
          <p:cNvCxnSpPr>
            <a:cxnSpLocks/>
            <a:stCxn id="41" idx="3"/>
            <a:endCxn id="25" idx="2"/>
          </p:cNvCxnSpPr>
          <p:nvPr/>
        </p:nvCxnSpPr>
        <p:spPr>
          <a:xfrm flipV="1">
            <a:off x="1421177" y="4217801"/>
            <a:ext cx="449239" cy="16192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46" name="Rechteck 45">
            <a:extLst>
              <a:ext uri="{FF2B5EF4-FFF2-40B4-BE49-F238E27FC236}">
                <a16:creationId xmlns:a16="http://schemas.microsoft.com/office/drawing/2014/main" id="{9635DA52-1BB1-EAF3-86ED-70297D7DDB57}"/>
              </a:ext>
            </a:extLst>
          </p:cNvPr>
          <p:cNvSpPr/>
          <p:nvPr/>
        </p:nvSpPr>
        <p:spPr>
          <a:xfrm>
            <a:off x="671877" y="546699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7" name="Rechteck 46">
            <a:extLst>
              <a:ext uri="{FF2B5EF4-FFF2-40B4-BE49-F238E27FC236}">
                <a16:creationId xmlns:a16="http://schemas.microsoft.com/office/drawing/2014/main" id="{3F6AAAF3-A3E6-6B25-ABCA-2FF87012C7C8}"/>
              </a:ext>
            </a:extLst>
          </p:cNvPr>
          <p:cNvSpPr/>
          <p:nvPr/>
        </p:nvSpPr>
        <p:spPr>
          <a:xfrm>
            <a:off x="671877" y="592167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8" name="Rechteck 47">
            <a:extLst>
              <a:ext uri="{FF2B5EF4-FFF2-40B4-BE49-F238E27FC236}">
                <a16:creationId xmlns:a16="http://schemas.microsoft.com/office/drawing/2014/main" id="{7554C762-9517-C4C2-84D0-79DF5D71E2CC}"/>
              </a:ext>
            </a:extLst>
          </p:cNvPr>
          <p:cNvSpPr/>
          <p:nvPr/>
        </p:nvSpPr>
        <p:spPr>
          <a:xfrm>
            <a:off x="3256237" y="560406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sp>
        <p:nvSpPr>
          <p:cNvPr id="49" name="Rechteck 48">
            <a:extLst>
              <a:ext uri="{FF2B5EF4-FFF2-40B4-BE49-F238E27FC236}">
                <a16:creationId xmlns:a16="http://schemas.microsoft.com/office/drawing/2014/main" id="{BC0479AC-BBEA-67D6-BA87-587ECF0266CC}"/>
              </a:ext>
            </a:extLst>
          </p:cNvPr>
          <p:cNvSpPr/>
          <p:nvPr/>
        </p:nvSpPr>
        <p:spPr>
          <a:xfrm>
            <a:off x="3256237" y="60590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52" name="Verbinder: gekrümmt 51">
            <a:extLst>
              <a:ext uri="{FF2B5EF4-FFF2-40B4-BE49-F238E27FC236}">
                <a16:creationId xmlns:a16="http://schemas.microsoft.com/office/drawing/2014/main" id="{913FDD38-EA9A-3D6D-372E-A46F4C71508F}"/>
              </a:ext>
            </a:extLst>
          </p:cNvPr>
          <p:cNvCxnSpPr>
            <a:cxnSpLocks/>
            <a:stCxn id="46" idx="3"/>
            <a:endCxn id="30" idx="2"/>
          </p:cNvCxnSpPr>
          <p:nvPr/>
        </p:nvCxnSpPr>
        <p:spPr>
          <a:xfrm>
            <a:off x="1421177" y="5641619"/>
            <a:ext cx="449239" cy="199233"/>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3" name="Verbinder: gekrümmt 52">
            <a:extLst>
              <a:ext uri="{FF2B5EF4-FFF2-40B4-BE49-F238E27FC236}">
                <a16:creationId xmlns:a16="http://schemas.microsoft.com/office/drawing/2014/main" id="{11B4B1B2-DE9A-2A32-1748-BFC1D790691D}"/>
              </a:ext>
            </a:extLst>
          </p:cNvPr>
          <p:cNvCxnSpPr>
            <a:cxnSpLocks/>
            <a:stCxn id="47" idx="3"/>
            <a:endCxn id="30" idx="2"/>
          </p:cNvCxnSpPr>
          <p:nvPr/>
        </p:nvCxnSpPr>
        <p:spPr>
          <a:xfrm flipV="1">
            <a:off x="1421177" y="5840852"/>
            <a:ext cx="449239" cy="255448"/>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8" name="Verbinder: gekrümmt 57">
            <a:extLst>
              <a:ext uri="{FF2B5EF4-FFF2-40B4-BE49-F238E27FC236}">
                <a16:creationId xmlns:a16="http://schemas.microsoft.com/office/drawing/2014/main" id="{77CA773E-3497-0E5B-A72A-D27FA6DA5AD2}"/>
              </a:ext>
            </a:extLst>
          </p:cNvPr>
          <p:cNvCxnSpPr>
            <a:cxnSpLocks/>
            <a:stCxn id="30" idx="6"/>
            <a:endCxn id="48" idx="1"/>
          </p:cNvCxnSpPr>
          <p:nvPr/>
        </p:nvCxnSpPr>
        <p:spPr>
          <a:xfrm flipV="1">
            <a:off x="2806998" y="5778693"/>
            <a:ext cx="449239" cy="62159"/>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1" name="Verbinder: gekrümmt 60">
            <a:extLst>
              <a:ext uri="{FF2B5EF4-FFF2-40B4-BE49-F238E27FC236}">
                <a16:creationId xmlns:a16="http://schemas.microsoft.com/office/drawing/2014/main" id="{333D56AE-BFB7-A0B6-A6B0-7E19342CD364}"/>
              </a:ext>
            </a:extLst>
          </p:cNvPr>
          <p:cNvCxnSpPr>
            <a:cxnSpLocks/>
            <a:stCxn id="30" idx="6"/>
            <a:endCxn id="49" idx="1"/>
          </p:cNvCxnSpPr>
          <p:nvPr/>
        </p:nvCxnSpPr>
        <p:spPr>
          <a:xfrm>
            <a:off x="2806998" y="5840852"/>
            <a:ext cx="449239" cy="392856"/>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78" name="Textfeld 77">
            <a:extLst>
              <a:ext uri="{FF2B5EF4-FFF2-40B4-BE49-F238E27FC236}">
                <a16:creationId xmlns:a16="http://schemas.microsoft.com/office/drawing/2014/main" id="{CD0B0C9C-514D-66B9-8E8E-995C97A6FC8A}"/>
              </a:ext>
            </a:extLst>
          </p:cNvPr>
          <p:cNvSpPr txBox="1"/>
          <p:nvPr/>
        </p:nvSpPr>
        <p:spPr>
          <a:xfrm>
            <a:off x="262278" y="1412784"/>
            <a:ext cx="4152858" cy="369332"/>
          </a:xfrm>
          <a:prstGeom prst="rect">
            <a:avLst/>
          </a:prstGeom>
          <a:noFill/>
        </p:spPr>
        <p:txBody>
          <a:bodyPr wrap="square" rtlCol="0">
            <a:spAutoFit/>
          </a:bodyPr>
          <a:lstStyle/>
          <a:p>
            <a:pPr algn="ctr"/>
            <a:r>
              <a:rPr lang="en-US" dirty="0"/>
              <a:t>Publisher / Subscriber Communication</a:t>
            </a:r>
          </a:p>
        </p:txBody>
      </p:sp>
      <p:sp>
        <p:nvSpPr>
          <p:cNvPr id="79" name="Textfeld 78">
            <a:extLst>
              <a:ext uri="{FF2B5EF4-FFF2-40B4-BE49-F238E27FC236}">
                <a16:creationId xmlns:a16="http://schemas.microsoft.com/office/drawing/2014/main" id="{25A1764E-2AD0-21F2-8A84-01B8CE5A1BEB}"/>
              </a:ext>
            </a:extLst>
          </p:cNvPr>
          <p:cNvSpPr txBox="1"/>
          <p:nvPr/>
        </p:nvSpPr>
        <p:spPr>
          <a:xfrm>
            <a:off x="214086" y="2920407"/>
            <a:ext cx="1447236" cy="276999"/>
          </a:xfrm>
          <a:prstGeom prst="rect">
            <a:avLst/>
          </a:prstGeom>
          <a:noFill/>
        </p:spPr>
        <p:txBody>
          <a:bodyPr wrap="square" rtlCol="0">
            <a:spAutoFit/>
          </a:bodyPr>
          <a:lstStyle/>
          <a:p>
            <a:pPr algn="ctr"/>
            <a:r>
              <a:rPr lang="en-US" sz="1200" dirty="0"/>
              <a:t>Publisher-Node</a:t>
            </a:r>
          </a:p>
        </p:txBody>
      </p:sp>
      <p:sp>
        <p:nvSpPr>
          <p:cNvPr id="80" name="Textfeld 79">
            <a:extLst>
              <a:ext uri="{FF2B5EF4-FFF2-40B4-BE49-F238E27FC236}">
                <a16:creationId xmlns:a16="http://schemas.microsoft.com/office/drawing/2014/main" id="{6B35C7E6-DA43-EF34-204A-17BE5B9B3FAA}"/>
              </a:ext>
            </a:extLst>
          </p:cNvPr>
          <p:cNvSpPr txBox="1"/>
          <p:nvPr/>
        </p:nvSpPr>
        <p:spPr>
          <a:xfrm>
            <a:off x="3031617" y="3197773"/>
            <a:ext cx="1447236" cy="276999"/>
          </a:xfrm>
          <a:prstGeom prst="rect">
            <a:avLst/>
          </a:prstGeom>
          <a:noFill/>
        </p:spPr>
        <p:txBody>
          <a:bodyPr wrap="square" rtlCol="0">
            <a:spAutoFit/>
          </a:bodyPr>
          <a:lstStyle/>
          <a:p>
            <a:pPr algn="ctr"/>
            <a:r>
              <a:rPr lang="en-US" sz="1200" dirty="0"/>
              <a:t>Subscriber-Nodes</a:t>
            </a:r>
          </a:p>
        </p:txBody>
      </p:sp>
      <p:cxnSp>
        <p:nvCxnSpPr>
          <p:cNvPr id="85" name="Gerade Verbindung mit Pfeil 84">
            <a:extLst>
              <a:ext uri="{FF2B5EF4-FFF2-40B4-BE49-F238E27FC236}">
                <a16:creationId xmlns:a16="http://schemas.microsoft.com/office/drawing/2014/main" id="{729CE05E-2850-E031-2ABF-6952A969FD98}"/>
              </a:ext>
            </a:extLst>
          </p:cNvPr>
          <p:cNvCxnSpPr>
            <a:stCxn id="79" idx="0"/>
            <a:endCxn id="21" idx="2"/>
          </p:cNvCxnSpPr>
          <p:nvPr/>
        </p:nvCxnSpPr>
        <p:spPr>
          <a:xfrm flipV="1">
            <a:off x="937704" y="263046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7" name="Gerade Verbindung mit Pfeil 86">
            <a:extLst>
              <a:ext uri="{FF2B5EF4-FFF2-40B4-BE49-F238E27FC236}">
                <a16:creationId xmlns:a16="http://schemas.microsoft.com/office/drawing/2014/main" id="{6DE83D2C-DFC1-8578-56D3-EC3CF68ABE4C}"/>
              </a:ext>
            </a:extLst>
          </p:cNvPr>
          <p:cNvCxnSpPr>
            <a:cxnSpLocks/>
            <a:stCxn id="80" idx="0"/>
            <a:endCxn id="36" idx="2"/>
          </p:cNvCxnSpPr>
          <p:nvPr/>
        </p:nvCxnSpPr>
        <p:spPr>
          <a:xfrm flipH="1" flipV="1">
            <a:off x="3630887" y="2988475"/>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8" name="Textfeld 107">
            <a:extLst>
              <a:ext uri="{FF2B5EF4-FFF2-40B4-BE49-F238E27FC236}">
                <a16:creationId xmlns:a16="http://schemas.microsoft.com/office/drawing/2014/main" id="{C24D6661-A8A1-2AC3-97E0-DE4664CED229}"/>
              </a:ext>
            </a:extLst>
          </p:cNvPr>
          <p:cNvSpPr txBox="1"/>
          <p:nvPr/>
        </p:nvSpPr>
        <p:spPr>
          <a:xfrm>
            <a:off x="1566897" y="1879776"/>
            <a:ext cx="1447236" cy="276999"/>
          </a:xfrm>
          <a:prstGeom prst="rect">
            <a:avLst/>
          </a:prstGeom>
          <a:noFill/>
        </p:spPr>
        <p:txBody>
          <a:bodyPr wrap="square" rtlCol="0">
            <a:spAutoFit/>
          </a:bodyPr>
          <a:lstStyle/>
          <a:p>
            <a:pPr algn="ctr"/>
            <a:r>
              <a:rPr lang="en-US" sz="1200" dirty="0"/>
              <a:t>Message Topic</a:t>
            </a:r>
          </a:p>
        </p:txBody>
      </p:sp>
      <p:cxnSp>
        <p:nvCxnSpPr>
          <p:cNvPr id="109" name="Gerade Verbindung mit Pfeil 108">
            <a:extLst>
              <a:ext uri="{FF2B5EF4-FFF2-40B4-BE49-F238E27FC236}">
                <a16:creationId xmlns:a16="http://schemas.microsoft.com/office/drawing/2014/main" id="{A88CA19A-4107-C176-DD54-0D18643EE96B}"/>
              </a:ext>
            </a:extLst>
          </p:cNvPr>
          <p:cNvCxnSpPr>
            <a:cxnSpLocks/>
            <a:stCxn id="108" idx="2"/>
            <a:endCxn id="20" idx="0"/>
          </p:cNvCxnSpPr>
          <p:nvPr/>
        </p:nvCxnSpPr>
        <p:spPr>
          <a:xfrm>
            <a:off x="2290515" y="2156775"/>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feld 111">
            <a:extLst>
              <a:ext uri="{FF2B5EF4-FFF2-40B4-BE49-F238E27FC236}">
                <a16:creationId xmlns:a16="http://schemas.microsoft.com/office/drawing/2014/main" id="{DE257A46-5F69-DDA3-63BD-404A870FF21B}"/>
              </a:ext>
            </a:extLst>
          </p:cNvPr>
          <p:cNvSpPr txBox="1"/>
          <p:nvPr/>
        </p:nvSpPr>
        <p:spPr>
          <a:xfrm>
            <a:off x="6689455" y="1412784"/>
            <a:ext cx="4152858" cy="369332"/>
          </a:xfrm>
          <a:prstGeom prst="rect">
            <a:avLst/>
          </a:prstGeom>
          <a:noFill/>
        </p:spPr>
        <p:txBody>
          <a:bodyPr wrap="square" rtlCol="0">
            <a:spAutoFit/>
          </a:bodyPr>
          <a:lstStyle/>
          <a:p>
            <a:pPr algn="ctr"/>
            <a:r>
              <a:rPr lang="en-US" dirty="0"/>
              <a:t>Call-and-response Communication</a:t>
            </a:r>
          </a:p>
        </p:txBody>
      </p:sp>
      <p:cxnSp>
        <p:nvCxnSpPr>
          <p:cNvPr id="114" name="Gerader Verbinder 113">
            <a:extLst>
              <a:ext uri="{FF2B5EF4-FFF2-40B4-BE49-F238E27FC236}">
                <a16:creationId xmlns:a16="http://schemas.microsoft.com/office/drawing/2014/main" id="{1B4F8B4E-47DA-1D41-C3D6-1AD44FB59483}"/>
              </a:ext>
            </a:extLst>
          </p:cNvPr>
          <p:cNvCxnSpPr>
            <a:cxnSpLocks/>
          </p:cNvCxnSpPr>
          <p:nvPr/>
        </p:nvCxnSpPr>
        <p:spPr>
          <a:xfrm>
            <a:off x="5583115" y="1512277"/>
            <a:ext cx="0" cy="4758648"/>
          </a:xfrm>
          <a:prstGeom prst="line">
            <a:avLst/>
          </a:prstGeom>
        </p:spPr>
        <p:style>
          <a:lnRef idx="2">
            <a:schemeClr val="dk1"/>
          </a:lnRef>
          <a:fillRef idx="0">
            <a:schemeClr val="dk1"/>
          </a:fillRef>
          <a:effectRef idx="1">
            <a:schemeClr val="dk1"/>
          </a:effectRef>
          <a:fontRef idx="minor">
            <a:schemeClr val="tx1"/>
          </a:fontRef>
        </p:style>
      </p:cxnSp>
      <p:sp>
        <p:nvSpPr>
          <p:cNvPr id="117" name="Ellipse 116">
            <a:extLst>
              <a:ext uri="{FF2B5EF4-FFF2-40B4-BE49-F238E27FC236}">
                <a16:creationId xmlns:a16="http://schemas.microsoft.com/office/drawing/2014/main" id="{9189BFF3-0323-AA4A-4175-A263FF5644DA}"/>
              </a:ext>
            </a:extLst>
          </p:cNvPr>
          <p:cNvSpPr/>
          <p:nvPr/>
        </p:nvSpPr>
        <p:spPr>
          <a:xfrm>
            <a:off x="7835561" y="2056675"/>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dirty="0"/>
          </a:p>
        </p:txBody>
      </p:sp>
      <p:sp>
        <p:nvSpPr>
          <p:cNvPr id="118" name="Rechteck 117">
            <a:extLst>
              <a:ext uri="{FF2B5EF4-FFF2-40B4-BE49-F238E27FC236}">
                <a16:creationId xmlns:a16="http://schemas.microsoft.com/office/drawing/2014/main" id="{916B13AD-CB3C-464B-8003-0E806BA723A7}"/>
              </a:ext>
            </a:extLst>
          </p:cNvPr>
          <p:cNvSpPr/>
          <p:nvPr/>
        </p:nvSpPr>
        <p:spPr>
          <a:xfrm>
            <a:off x="6298535" y="254066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20" name="Verbinder: gekrümmt 119">
            <a:extLst>
              <a:ext uri="{FF2B5EF4-FFF2-40B4-BE49-F238E27FC236}">
                <a16:creationId xmlns:a16="http://schemas.microsoft.com/office/drawing/2014/main" id="{94B81F73-DB19-453C-0D92-890ABD949135}"/>
              </a:ext>
            </a:extLst>
          </p:cNvPr>
          <p:cNvCxnSpPr>
            <a:cxnSpLocks/>
            <a:endCxn id="141" idx="1"/>
          </p:cNvCxnSpPr>
          <p:nvPr/>
        </p:nvCxnSpPr>
        <p:spPr>
          <a:xfrm flipV="1">
            <a:off x="7052733" y="2499878"/>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22" name="Rechteck 121">
            <a:extLst>
              <a:ext uri="{FF2B5EF4-FFF2-40B4-BE49-F238E27FC236}">
                <a16:creationId xmlns:a16="http://schemas.microsoft.com/office/drawing/2014/main" id="{9FDCAF5C-38A7-968C-4768-A0E386A97E3A}"/>
              </a:ext>
            </a:extLst>
          </p:cNvPr>
          <p:cNvSpPr/>
          <p:nvPr/>
        </p:nvSpPr>
        <p:spPr>
          <a:xfrm>
            <a:off x="10638322" y="249300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23" name="Verbinder: gekrümmt 122">
            <a:extLst>
              <a:ext uri="{FF2B5EF4-FFF2-40B4-BE49-F238E27FC236}">
                <a16:creationId xmlns:a16="http://schemas.microsoft.com/office/drawing/2014/main" id="{22D63F25-FAB3-921A-2DAC-0CE3B94A799B}"/>
              </a:ext>
            </a:extLst>
          </p:cNvPr>
          <p:cNvCxnSpPr>
            <a:cxnSpLocks/>
            <a:stCxn id="141" idx="3"/>
          </p:cNvCxnSpPr>
          <p:nvPr/>
        </p:nvCxnSpPr>
        <p:spPr>
          <a:xfrm>
            <a:off x="9138499" y="2499878"/>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4" name="Textfeld 123">
            <a:extLst>
              <a:ext uri="{FF2B5EF4-FFF2-40B4-BE49-F238E27FC236}">
                <a16:creationId xmlns:a16="http://schemas.microsoft.com/office/drawing/2014/main" id="{5A5C3410-C70C-A6FC-DBF8-AAA320A7C768}"/>
              </a:ext>
            </a:extLst>
          </p:cNvPr>
          <p:cNvSpPr txBox="1"/>
          <p:nvPr/>
        </p:nvSpPr>
        <p:spPr>
          <a:xfrm>
            <a:off x="5840744" y="3179857"/>
            <a:ext cx="1447236" cy="276999"/>
          </a:xfrm>
          <a:prstGeom prst="rect">
            <a:avLst/>
          </a:prstGeom>
          <a:noFill/>
        </p:spPr>
        <p:txBody>
          <a:bodyPr wrap="square" rtlCol="0">
            <a:spAutoFit/>
          </a:bodyPr>
          <a:lstStyle/>
          <a:p>
            <a:pPr algn="ctr"/>
            <a:r>
              <a:rPr lang="en-US" sz="1200" dirty="0"/>
              <a:t>Client-Node</a:t>
            </a:r>
          </a:p>
        </p:txBody>
      </p:sp>
      <p:sp>
        <p:nvSpPr>
          <p:cNvPr id="125" name="Textfeld 124">
            <a:extLst>
              <a:ext uri="{FF2B5EF4-FFF2-40B4-BE49-F238E27FC236}">
                <a16:creationId xmlns:a16="http://schemas.microsoft.com/office/drawing/2014/main" id="{76CF1F03-83DF-A4D9-7631-61F1AEC7D5A7}"/>
              </a:ext>
            </a:extLst>
          </p:cNvPr>
          <p:cNvSpPr txBox="1"/>
          <p:nvPr/>
        </p:nvSpPr>
        <p:spPr>
          <a:xfrm>
            <a:off x="10413702" y="3175019"/>
            <a:ext cx="1447236" cy="276999"/>
          </a:xfrm>
          <a:prstGeom prst="rect">
            <a:avLst/>
          </a:prstGeom>
          <a:noFill/>
        </p:spPr>
        <p:txBody>
          <a:bodyPr wrap="square" rtlCol="0">
            <a:spAutoFit/>
          </a:bodyPr>
          <a:lstStyle/>
          <a:p>
            <a:pPr algn="ctr"/>
            <a:r>
              <a:rPr lang="en-US" sz="1200" dirty="0"/>
              <a:t>Server-Node</a:t>
            </a:r>
          </a:p>
        </p:txBody>
      </p:sp>
      <p:cxnSp>
        <p:nvCxnSpPr>
          <p:cNvPr id="126" name="Gerade Verbindung mit Pfeil 125">
            <a:extLst>
              <a:ext uri="{FF2B5EF4-FFF2-40B4-BE49-F238E27FC236}">
                <a16:creationId xmlns:a16="http://schemas.microsoft.com/office/drawing/2014/main" id="{80DE9FF0-4D96-0A8F-D336-6834A99E3ED8}"/>
              </a:ext>
            </a:extLst>
          </p:cNvPr>
          <p:cNvCxnSpPr>
            <a:stCxn id="124" idx="0"/>
            <a:endCxn id="118" idx="2"/>
          </p:cNvCxnSpPr>
          <p:nvPr/>
        </p:nvCxnSpPr>
        <p:spPr>
          <a:xfrm flipV="1">
            <a:off x="6564362" y="288991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7" name="Gerade Verbindung mit Pfeil 126">
            <a:extLst>
              <a:ext uri="{FF2B5EF4-FFF2-40B4-BE49-F238E27FC236}">
                <a16:creationId xmlns:a16="http://schemas.microsoft.com/office/drawing/2014/main" id="{ACC0BEFD-927B-F2E6-4544-CB5B5A4DF332}"/>
              </a:ext>
            </a:extLst>
          </p:cNvPr>
          <p:cNvCxnSpPr>
            <a:cxnSpLocks/>
            <a:stCxn id="125" idx="0"/>
            <a:endCxn id="122" idx="2"/>
          </p:cNvCxnSpPr>
          <p:nvPr/>
        </p:nvCxnSpPr>
        <p:spPr>
          <a:xfrm flipH="1" flipV="1">
            <a:off x="11012972" y="2842252"/>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1" name="Rechteck: abgerundete Ecken 140">
            <a:extLst>
              <a:ext uri="{FF2B5EF4-FFF2-40B4-BE49-F238E27FC236}">
                <a16:creationId xmlns:a16="http://schemas.microsoft.com/office/drawing/2014/main" id="{A17E1CCB-9758-042E-F573-288F99A2407B}"/>
              </a:ext>
            </a:extLst>
          </p:cNvPr>
          <p:cNvSpPr/>
          <p:nvPr/>
        </p:nvSpPr>
        <p:spPr>
          <a:xfrm>
            <a:off x="8245315" y="2383533"/>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Request</a:t>
            </a:r>
            <a:endParaRPr lang="en-US" sz="1200" dirty="0"/>
          </a:p>
        </p:txBody>
      </p:sp>
      <p:sp>
        <p:nvSpPr>
          <p:cNvPr id="143" name="Rechteck: abgerundete Ecken 142">
            <a:extLst>
              <a:ext uri="{FF2B5EF4-FFF2-40B4-BE49-F238E27FC236}">
                <a16:creationId xmlns:a16="http://schemas.microsoft.com/office/drawing/2014/main" id="{96259828-32AD-5D53-C9A1-EB37DB401ED1}"/>
              </a:ext>
            </a:extLst>
          </p:cNvPr>
          <p:cNvSpPr/>
          <p:nvPr/>
        </p:nvSpPr>
        <p:spPr>
          <a:xfrm>
            <a:off x="8245315" y="265594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Response</a:t>
            </a:r>
            <a:endParaRPr lang="en-US" sz="1200" dirty="0"/>
          </a:p>
        </p:txBody>
      </p:sp>
      <p:sp>
        <p:nvSpPr>
          <p:cNvPr id="150" name="Rechteck: abgerundete Ecken 149">
            <a:extLst>
              <a:ext uri="{FF2B5EF4-FFF2-40B4-BE49-F238E27FC236}">
                <a16:creationId xmlns:a16="http://schemas.microsoft.com/office/drawing/2014/main" id="{67072B9E-9361-BAEC-5BFA-6D84DEE4982A}"/>
              </a:ext>
            </a:extLst>
          </p:cNvPr>
          <p:cNvSpPr/>
          <p:nvPr/>
        </p:nvSpPr>
        <p:spPr>
          <a:xfrm>
            <a:off x="8245315" y="2103865"/>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a:t>
            </a:r>
            <a:r>
              <a:rPr lang="de-DE" sz="1200" dirty="0" err="1"/>
              <a:t>service</a:t>
            </a:r>
            <a:endParaRPr lang="en-US" sz="1200" dirty="0"/>
          </a:p>
        </p:txBody>
      </p:sp>
      <p:cxnSp>
        <p:nvCxnSpPr>
          <p:cNvPr id="161" name="Verbinder: gekrümmt 160">
            <a:extLst>
              <a:ext uri="{FF2B5EF4-FFF2-40B4-BE49-F238E27FC236}">
                <a16:creationId xmlns:a16="http://schemas.microsoft.com/office/drawing/2014/main" id="{9B542A5C-A95D-6335-D4EA-76348C3E69E2}"/>
              </a:ext>
            </a:extLst>
          </p:cNvPr>
          <p:cNvCxnSpPr>
            <a:cxnSpLocks/>
            <a:endCxn id="143" idx="3"/>
          </p:cNvCxnSpPr>
          <p:nvPr/>
        </p:nvCxnSpPr>
        <p:spPr>
          <a:xfrm rot="10800000" flipV="1">
            <a:off x="9138499" y="2759369"/>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65" name="Verbinder: gekrümmt 164">
            <a:extLst>
              <a:ext uri="{FF2B5EF4-FFF2-40B4-BE49-F238E27FC236}">
                <a16:creationId xmlns:a16="http://schemas.microsoft.com/office/drawing/2014/main" id="{559EF396-EF2A-3A1F-9B53-271CFB653D0B}"/>
              </a:ext>
            </a:extLst>
          </p:cNvPr>
          <p:cNvCxnSpPr>
            <a:cxnSpLocks/>
            <a:stCxn id="143" idx="1"/>
          </p:cNvCxnSpPr>
          <p:nvPr/>
        </p:nvCxnSpPr>
        <p:spPr>
          <a:xfrm rot="10800000" flipV="1">
            <a:off x="7054851" y="2772289"/>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72" name="Textfeld 171">
            <a:extLst>
              <a:ext uri="{FF2B5EF4-FFF2-40B4-BE49-F238E27FC236}">
                <a16:creationId xmlns:a16="http://schemas.microsoft.com/office/drawing/2014/main" id="{CC027BC7-4FBF-CB62-3D92-10032E24FDEE}"/>
              </a:ext>
            </a:extLst>
          </p:cNvPr>
          <p:cNvSpPr txBox="1"/>
          <p:nvPr/>
        </p:nvSpPr>
        <p:spPr>
          <a:xfrm>
            <a:off x="7985220" y="3300120"/>
            <a:ext cx="1447236" cy="276999"/>
          </a:xfrm>
          <a:prstGeom prst="rect">
            <a:avLst/>
          </a:prstGeom>
          <a:noFill/>
        </p:spPr>
        <p:txBody>
          <a:bodyPr wrap="square" rtlCol="0">
            <a:spAutoFit/>
          </a:bodyPr>
          <a:lstStyle/>
          <a:p>
            <a:pPr algn="ctr"/>
            <a:r>
              <a:rPr lang="en-US" sz="1200" dirty="0"/>
              <a:t>Service Name</a:t>
            </a:r>
          </a:p>
        </p:txBody>
      </p:sp>
      <p:cxnSp>
        <p:nvCxnSpPr>
          <p:cNvPr id="173" name="Gerade Verbindung mit Pfeil 172">
            <a:extLst>
              <a:ext uri="{FF2B5EF4-FFF2-40B4-BE49-F238E27FC236}">
                <a16:creationId xmlns:a16="http://schemas.microsoft.com/office/drawing/2014/main" id="{FEBAE623-8B71-B6E8-777F-7C7F7E4DA582}"/>
              </a:ext>
            </a:extLst>
          </p:cNvPr>
          <p:cNvCxnSpPr>
            <a:cxnSpLocks/>
            <a:stCxn id="172" idx="0"/>
            <a:endCxn id="117" idx="4"/>
          </p:cNvCxnSpPr>
          <p:nvPr/>
        </p:nvCxnSpPr>
        <p:spPr>
          <a:xfrm flipH="1" flipV="1">
            <a:off x="8691907" y="3050467"/>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7" name="Ellipse 186">
            <a:extLst>
              <a:ext uri="{FF2B5EF4-FFF2-40B4-BE49-F238E27FC236}">
                <a16:creationId xmlns:a16="http://schemas.microsoft.com/office/drawing/2014/main" id="{5D2B3240-61F4-64F9-B9F2-E4D23A151DC3}"/>
              </a:ext>
            </a:extLst>
          </p:cNvPr>
          <p:cNvSpPr/>
          <p:nvPr/>
        </p:nvSpPr>
        <p:spPr>
          <a:xfrm>
            <a:off x="7968289" y="4799120"/>
            <a:ext cx="1447235" cy="8602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service</a:t>
            </a:r>
            <a:endParaRPr lang="en-US" sz="1400" dirty="0"/>
          </a:p>
        </p:txBody>
      </p:sp>
      <p:sp>
        <p:nvSpPr>
          <p:cNvPr id="188" name="Rechteck 187">
            <a:extLst>
              <a:ext uri="{FF2B5EF4-FFF2-40B4-BE49-F238E27FC236}">
                <a16:creationId xmlns:a16="http://schemas.microsoft.com/office/drawing/2014/main" id="{B2772B00-53D6-DF3E-0085-2FDB930132D9}"/>
              </a:ext>
            </a:extLst>
          </p:cNvPr>
          <p:cNvSpPr/>
          <p:nvPr/>
        </p:nvSpPr>
        <p:spPr>
          <a:xfrm>
            <a:off x="6298535" y="443928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189" name="Rechteck 188">
            <a:extLst>
              <a:ext uri="{FF2B5EF4-FFF2-40B4-BE49-F238E27FC236}">
                <a16:creationId xmlns:a16="http://schemas.microsoft.com/office/drawing/2014/main" id="{33387A4C-151E-6C21-478B-6FE91C1D6EDB}"/>
              </a:ext>
            </a:extLst>
          </p:cNvPr>
          <p:cNvSpPr/>
          <p:nvPr/>
        </p:nvSpPr>
        <p:spPr>
          <a:xfrm>
            <a:off x="10517879" y="4747031"/>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90" name="Verbinder: gekrümmt 189">
            <a:extLst>
              <a:ext uri="{FF2B5EF4-FFF2-40B4-BE49-F238E27FC236}">
                <a16:creationId xmlns:a16="http://schemas.microsoft.com/office/drawing/2014/main" id="{44684372-A40F-9C97-6C3D-EE53942AC5FB}"/>
              </a:ext>
            </a:extLst>
          </p:cNvPr>
          <p:cNvCxnSpPr>
            <a:cxnSpLocks/>
            <a:stCxn id="188" idx="3"/>
            <a:endCxn id="187" idx="2"/>
          </p:cNvCxnSpPr>
          <p:nvPr/>
        </p:nvCxnSpPr>
        <p:spPr>
          <a:xfrm>
            <a:off x="7047835" y="4613914"/>
            <a:ext cx="920454" cy="615317"/>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91" name="Verbinder: gekrümmt 190">
            <a:extLst>
              <a:ext uri="{FF2B5EF4-FFF2-40B4-BE49-F238E27FC236}">
                <a16:creationId xmlns:a16="http://schemas.microsoft.com/office/drawing/2014/main" id="{BC1B450F-2687-C337-FCCB-380D6AED61C3}"/>
              </a:ext>
            </a:extLst>
          </p:cNvPr>
          <p:cNvCxnSpPr>
            <a:cxnSpLocks/>
            <a:stCxn id="187" idx="6"/>
            <a:endCxn id="189" idx="1"/>
          </p:cNvCxnSpPr>
          <p:nvPr/>
        </p:nvCxnSpPr>
        <p:spPr>
          <a:xfrm flipV="1">
            <a:off x="9415524" y="4921656"/>
            <a:ext cx="1102355" cy="307575"/>
          </a:xfrm>
          <a:prstGeom prst="curvedConnector3">
            <a:avLst>
              <a:gd name="adj1" fmla="val 50000"/>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2" name="Rechteck 191">
            <a:extLst>
              <a:ext uri="{FF2B5EF4-FFF2-40B4-BE49-F238E27FC236}">
                <a16:creationId xmlns:a16="http://schemas.microsoft.com/office/drawing/2014/main" id="{887E2354-BE68-62EC-696A-493C881476AE}"/>
              </a:ext>
            </a:extLst>
          </p:cNvPr>
          <p:cNvSpPr/>
          <p:nvPr/>
        </p:nvSpPr>
        <p:spPr>
          <a:xfrm>
            <a:off x="6298535" y="488965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93" name="Verbinder: gekrümmt 192">
            <a:extLst>
              <a:ext uri="{FF2B5EF4-FFF2-40B4-BE49-F238E27FC236}">
                <a16:creationId xmlns:a16="http://schemas.microsoft.com/office/drawing/2014/main" id="{2976FB1F-2110-9785-8AA9-C0CC857B90CD}"/>
              </a:ext>
            </a:extLst>
          </p:cNvPr>
          <p:cNvCxnSpPr>
            <a:cxnSpLocks/>
            <a:stCxn id="192" idx="3"/>
            <a:endCxn id="187" idx="2"/>
          </p:cNvCxnSpPr>
          <p:nvPr/>
        </p:nvCxnSpPr>
        <p:spPr>
          <a:xfrm>
            <a:off x="7047835" y="5064279"/>
            <a:ext cx="920454" cy="16495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7" name="Rechteck 196">
            <a:extLst>
              <a:ext uri="{FF2B5EF4-FFF2-40B4-BE49-F238E27FC236}">
                <a16:creationId xmlns:a16="http://schemas.microsoft.com/office/drawing/2014/main" id="{76055651-7C58-A723-DD90-BF1AB71B7159}"/>
              </a:ext>
            </a:extLst>
          </p:cNvPr>
          <p:cNvSpPr/>
          <p:nvPr/>
        </p:nvSpPr>
        <p:spPr>
          <a:xfrm>
            <a:off x="6298535" y="53400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204" name="Verbinder: gekrümmt 203">
            <a:extLst>
              <a:ext uri="{FF2B5EF4-FFF2-40B4-BE49-F238E27FC236}">
                <a16:creationId xmlns:a16="http://schemas.microsoft.com/office/drawing/2014/main" id="{DD9CFC34-9597-A207-D38C-B1726FA3A2EF}"/>
              </a:ext>
            </a:extLst>
          </p:cNvPr>
          <p:cNvCxnSpPr>
            <a:cxnSpLocks/>
            <a:stCxn id="197" idx="3"/>
            <a:endCxn id="187" idx="2"/>
          </p:cNvCxnSpPr>
          <p:nvPr/>
        </p:nvCxnSpPr>
        <p:spPr>
          <a:xfrm flipV="1">
            <a:off x="7047835" y="5229231"/>
            <a:ext cx="920454" cy="28541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0" name="Textfeld 209">
            <a:extLst>
              <a:ext uri="{FF2B5EF4-FFF2-40B4-BE49-F238E27FC236}">
                <a16:creationId xmlns:a16="http://schemas.microsoft.com/office/drawing/2014/main" id="{E1A4FE98-38B7-C42A-56CE-DF07CFBAAA2C}"/>
              </a:ext>
            </a:extLst>
          </p:cNvPr>
          <p:cNvSpPr txBox="1"/>
          <p:nvPr/>
        </p:nvSpPr>
        <p:spPr>
          <a:xfrm>
            <a:off x="10168911" y="5376143"/>
            <a:ext cx="1447236" cy="276999"/>
          </a:xfrm>
          <a:prstGeom prst="rect">
            <a:avLst/>
          </a:prstGeom>
          <a:noFill/>
        </p:spPr>
        <p:txBody>
          <a:bodyPr wrap="square" rtlCol="0">
            <a:spAutoFit/>
          </a:bodyPr>
          <a:lstStyle/>
          <a:p>
            <a:pPr algn="ctr"/>
            <a:r>
              <a:rPr lang="en-US" sz="1200" dirty="0"/>
              <a:t>single Server</a:t>
            </a:r>
          </a:p>
        </p:txBody>
      </p:sp>
      <p:sp>
        <p:nvSpPr>
          <p:cNvPr id="211" name="Textfeld 210">
            <a:extLst>
              <a:ext uri="{FF2B5EF4-FFF2-40B4-BE49-F238E27FC236}">
                <a16:creationId xmlns:a16="http://schemas.microsoft.com/office/drawing/2014/main" id="{D705950A-4D53-A65D-A85B-E6C49BDE3026}"/>
              </a:ext>
            </a:extLst>
          </p:cNvPr>
          <p:cNvSpPr txBox="1"/>
          <p:nvPr/>
        </p:nvSpPr>
        <p:spPr>
          <a:xfrm>
            <a:off x="5949567" y="5892520"/>
            <a:ext cx="1447236" cy="276999"/>
          </a:xfrm>
          <a:prstGeom prst="rect">
            <a:avLst/>
          </a:prstGeom>
          <a:noFill/>
        </p:spPr>
        <p:txBody>
          <a:bodyPr wrap="square" rtlCol="0">
            <a:spAutoFit/>
          </a:bodyPr>
          <a:lstStyle/>
          <a:p>
            <a:pPr algn="ctr"/>
            <a:r>
              <a:rPr lang="en-US" sz="1200" dirty="0"/>
              <a:t>multiple Clients</a:t>
            </a:r>
          </a:p>
        </p:txBody>
      </p:sp>
      <p:sp>
        <p:nvSpPr>
          <p:cNvPr id="6" name="Datumsplatzhalter 3">
            <a:extLst>
              <a:ext uri="{FF2B5EF4-FFF2-40B4-BE49-F238E27FC236}">
                <a16:creationId xmlns:a16="http://schemas.microsoft.com/office/drawing/2014/main" id="{980534D5-0E96-ED63-A450-B0AFDB62DDB9}"/>
              </a:ext>
            </a:extLst>
          </p:cNvPr>
          <p:cNvSpPr>
            <a:spLocks noGrp="1"/>
          </p:cNvSpPr>
          <p:nvPr>
            <p:ph type="dt" sz="half" idx="10"/>
          </p:nvPr>
        </p:nvSpPr>
        <p:spPr>
          <a:xfrm>
            <a:off x="10559320" y="6356350"/>
            <a:ext cx="1561407" cy="365125"/>
          </a:xfrm>
        </p:spPr>
        <p:txBody>
          <a:bodyPr/>
          <a:lstStyle/>
          <a:p>
            <a:fld id="{C12D4BB4-69BF-4767-981E-E9C22C90A28D}" type="datetime1">
              <a:rPr lang="de-DE" smtClean="0"/>
              <a:t>08.12.2024</a:t>
            </a:fld>
            <a:endParaRPr lang="de-DE" dirty="0"/>
          </a:p>
        </p:txBody>
      </p:sp>
      <p:sp>
        <p:nvSpPr>
          <p:cNvPr id="7" name="Fußzeilenplatzhalter 6">
            <a:extLst>
              <a:ext uri="{FF2B5EF4-FFF2-40B4-BE49-F238E27FC236}">
                <a16:creationId xmlns:a16="http://schemas.microsoft.com/office/drawing/2014/main" id="{05E8EA2E-08CA-A7C7-F737-26E771D68D58}"/>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922768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br>
              <a:rPr lang="en-US" dirty="0"/>
            </a:br>
            <a:r>
              <a:rPr lang="en-US" dirty="0"/>
              <a:t>Cyclic, Directed Message Graphs</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2</a:t>
            </a:fld>
            <a:endParaRPr lang="de-DE"/>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C99BA8DD-D25D-8B31-78FE-0A1CBB2925B3}"/>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389232"/>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A8B35573-7E1C-11E4-80BC-633E88FB910C}"/>
              </a:ext>
            </a:extLst>
          </p:cNvPr>
          <p:cNvSpPr>
            <a:spLocks noGrp="1"/>
          </p:cNvSpPr>
          <p:nvPr>
            <p:ph type="dt" sz="half" idx="10"/>
          </p:nvPr>
        </p:nvSpPr>
        <p:spPr>
          <a:xfrm>
            <a:off x="10559320" y="6356350"/>
            <a:ext cx="1561407" cy="365125"/>
          </a:xfrm>
        </p:spPr>
        <p:txBody>
          <a:bodyPr/>
          <a:lstStyle/>
          <a:p>
            <a:fld id="{34E02EEE-09D7-408B-9C3C-C4DAD1701B7E}" type="datetime1">
              <a:rPr lang="de-DE" smtClean="0"/>
              <a:t>08.12.2024</a:t>
            </a:fld>
            <a:endParaRPr lang="de-DE" dirty="0"/>
          </a:p>
        </p:txBody>
      </p:sp>
      <p:sp>
        <p:nvSpPr>
          <p:cNvPr id="8" name="Fußzeilenplatzhalter 7">
            <a:extLst>
              <a:ext uri="{FF2B5EF4-FFF2-40B4-BE49-F238E27FC236}">
                <a16:creationId xmlns:a16="http://schemas.microsoft.com/office/drawing/2014/main" id="{41D4B06D-5602-F28E-9A73-496AEDB5BCF1}"/>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975334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Goal of the Project</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20</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4978400" y="641509"/>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4149C025-F554-F2DA-18AB-AE56923FD237}"/>
              </a:ext>
            </a:extLst>
          </p:cNvPr>
          <p:cNvSpPr>
            <a:spLocks noGrp="1"/>
          </p:cNvSpPr>
          <p:nvPr>
            <p:ph type="dt" sz="half" idx="10"/>
          </p:nvPr>
        </p:nvSpPr>
        <p:spPr>
          <a:xfrm>
            <a:off x="10559320" y="6356350"/>
            <a:ext cx="1561407" cy="365125"/>
          </a:xfrm>
        </p:spPr>
        <p:txBody>
          <a:bodyPr/>
          <a:lstStyle/>
          <a:p>
            <a:fld id="{876EE724-D492-446B-8208-200737994321}" type="datetime1">
              <a:rPr lang="de-DE" smtClean="0"/>
              <a:t>08.12.2024</a:t>
            </a:fld>
            <a:endParaRPr lang="de-DE" dirty="0"/>
          </a:p>
        </p:txBody>
      </p:sp>
      <p:sp>
        <p:nvSpPr>
          <p:cNvPr id="7" name="Fußzeilenplatzhalter 6">
            <a:extLst>
              <a:ext uri="{FF2B5EF4-FFF2-40B4-BE49-F238E27FC236}">
                <a16:creationId xmlns:a16="http://schemas.microsoft.com/office/drawing/2014/main" id="{DC6CBE43-7FEE-BD5D-0262-73ADD47F1D8D}"/>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632135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What We Want to Visualize</a:t>
            </a:r>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21</a:t>
            </a:fld>
            <a:endParaRPr lang="en-US"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770063"/>
            <a:ext cx="1899125" cy="923330"/>
          </a:xfrm>
          <a:prstGeom prst="rect">
            <a:avLst/>
          </a:prstGeom>
          <a:noFill/>
        </p:spPr>
        <p:txBody>
          <a:bodyPr wrap="square" rtlCol="0">
            <a:spAutoFit/>
          </a:bodyPr>
          <a:lstStyle/>
          <a:p>
            <a:pPr algn="r"/>
            <a:r>
              <a:rPr lang="en-US" dirty="0"/>
              <a:t>… which nodes </a:t>
            </a:r>
            <a:r>
              <a:rPr lang="en-US" b="1" dirty="0"/>
              <a:t>exist</a:t>
            </a:r>
            <a:r>
              <a:rPr lang="en-US"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5238188"/>
            <a:ext cx="2323837" cy="923330"/>
          </a:xfrm>
          <a:prstGeom prst="rect">
            <a:avLst/>
          </a:prstGeom>
          <a:noFill/>
        </p:spPr>
        <p:txBody>
          <a:bodyPr wrap="square" rtlCol="0">
            <a:spAutoFit/>
          </a:bodyPr>
          <a:lstStyle/>
          <a:p>
            <a:pPr algn="r"/>
            <a:r>
              <a:rPr lang="en-US" dirty="0"/>
              <a:t>… which nodes are central / </a:t>
            </a:r>
            <a:r>
              <a:rPr lang="en-US" b="1" dirty="0"/>
              <a:t>important</a:t>
            </a:r>
            <a:r>
              <a:rPr lang="en-US"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4153380"/>
            <a:ext cx="2240478" cy="646331"/>
          </a:xfrm>
          <a:prstGeom prst="rect">
            <a:avLst/>
          </a:prstGeom>
          <a:noFill/>
        </p:spPr>
        <p:txBody>
          <a:bodyPr wrap="square" rtlCol="0">
            <a:spAutoFit/>
          </a:bodyPr>
          <a:lstStyle/>
          <a:p>
            <a:pPr algn="r"/>
            <a:r>
              <a:rPr lang="en-US" dirty="0"/>
              <a:t>… how the nodes are </a:t>
            </a:r>
            <a:r>
              <a:rPr lang="en-US" b="1" dirty="0"/>
              <a:t>connected</a:t>
            </a:r>
            <a:r>
              <a:rPr lang="en-US"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2167304"/>
            <a:ext cx="2240478" cy="461665"/>
          </a:xfrm>
          <a:prstGeom prst="rect">
            <a:avLst/>
          </a:prstGeom>
          <a:noFill/>
        </p:spPr>
        <p:txBody>
          <a:bodyPr wrap="square" rtlCol="0">
            <a:spAutoFit/>
          </a:bodyPr>
          <a:lstStyle/>
          <a:p>
            <a:pPr algn="ctr"/>
            <a:r>
              <a:rPr lang="en-US" sz="2400" b="1"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2162989"/>
            <a:ext cx="2240478" cy="461665"/>
          </a:xfrm>
          <a:prstGeom prst="rect">
            <a:avLst/>
          </a:prstGeom>
          <a:noFill/>
        </p:spPr>
        <p:txBody>
          <a:bodyPr wrap="square" rtlCol="0">
            <a:spAutoFit/>
          </a:bodyPr>
          <a:lstStyle/>
          <a:p>
            <a:pPr algn="ctr"/>
            <a:r>
              <a:rPr lang="en-US" sz="2400" b="1"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882505"/>
            <a:ext cx="2240478" cy="646331"/>
          </a:xfrm>
          <a:prstGeom prst="rect">
            <a:avLst/>
          </a:prstGeom>
          <a:noFill/>
        </p:spPr>
        <p:txBody>
          <a:bodyPr wrap="square" rtlCol="0">
            <a:spAutoFit/>
          </a:bodyPr>
          <a:lstStyle/>
          <a:p>
            <a:r>
              <a:rPr lang="en-US" dirty="0"/>
              <a:t>… which </a:t>
            </a:r>
            <a:r>
              <a:rPr lang="en-US" b="1" dirty="0"/>
              <a:t>topics</a:t>
            </a:r>
            <a:r>
              <a:rPr lang="en-US" dirty="0"/>
              <a:t> are offered by a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5364078"/>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4154679"/>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2359051"/>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851914"/>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3069947"/>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431719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5540503"/>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851914"/>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3069947"/>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431719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5540503"/>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2318646"/>
            <a:ext cx="3109890" cy="369332"/>
          </a:xfrm>
          <a:prstGeom prst="rect">
            <a:avLst/>
          </a:prstGeom>
          <a:noFill/>
        </p:spPr>
        <p:txBody>
          <a:bodyPr wrap="square" rtlCol="0">
            <a:spAutoFit/>
          </a:bodyPr>
          <a:lstStyle/>
          <a:p>
            <a:pPr algn="ctr"/>
            <a:r>
              <a:rPr lang="en-US" dirty="0"/>
              <a:t>Developer wants to see…</a:t>
            </a:r>
          </a:p>
        </p:txBody>
      </p:sp>
      <p:sp>
        <p:nvSpPr>
          <p:cNvPr id="13" name="Textfeld 12">
            <a:extLst>
              <a:ext uri="{FF2B5EF4-FFF2-40B4-BE49-F238E27FC236}">
                <a16:creationId xmlns:a16="http://schemas.microsoft.com/office/drawing/2014/main" id="{2D13766D-25B3-136A-B6BE-620EB374DD01}"/>
              </a:ext>
            </a:extLst>
          </p:cNvPr>
          <p:cNvSpPr txBox="1"/>
          <p:nvPr/>
        </p:nvSpPr>
        <p:spPr>
          <a:xfrm>
            <a:off x="1531619" y="1454453"/>
            <a:ext cx="8435984" cy="400110"/>
          </a:xfrm>
          <a:prstGeom prst="rect">
            <a:avLst/>
          </a:prstGeom>
          <a:noFill/>
        </p:spPr>
        <p:txBody>
          <a:bodyPr wrap="square" rtlCol="0">
            <a:spAutoFit/>
          </a:bodyPr>
          <a:lstStyle/>
          <a:p>
            <a:pPr algn="ctr"/>
            <a:r>
              <a:rPr lang="en-US" sz="2000" b="1" dirty="0">
                <a:sym typeface="Wingdings" panose="05000000000000000000" pitchFamily="2" charset="2"/>
              </a:rPr>
              <a:t>Project Goal</a:t>
            </a:r>
            <a:r>
              <a:rPr lang="en-US" sz="2000" dirty="0">
                <a:sym typeface="Wingdings" panose="05000000000000000000" pitchFamily="2" charset="2"/>
              </a:rPr>
              <a:t>: Interactive visualization to support development process</a:t>
            </a:r>
            <a:endParaRPr lang="en-US" sz="2000" dirty="0"/>
          </a:p>
        </p:txBody>
      </p:sp>
      <p:sp>
        <p:nvSpPr>
          <p:cNvPr id="20" name="Datumsplatzhalter 3">
            <a:extLst>
              <a:ext uri="{FF2B5EF4-FFF2-40B4-BE49-F238E27FC236}">
                <a16:creationId xmlns:a16="http://schemas.microsoft.com/office/drawing/2014/main" id="{25246856-3736-928D-49BB-187230B85CEB}"/>
              </a:ext>
            </a:extLst>
          </p:cNvPr>
          <p:cNvSpPr>
            <a:spLocks noGrp="1"/>
          </p:cNvSpPr>
          <p:nvPr>
            <p:ph type="dt" sz="half" idx="10"/>
          </p:nvPr>
        </p:nvSpPr>
        <p:spPr>
          <a:xfrm>
            <a:off x="10559320" y="6356350"/>
            <a:ext cx="1561407" cy="365125"/>
          </a:xfrm>
        </p:spPr>
        <p:txBody>
          <a:bodyPr/>
          <a:lstStyle/>
          <a:p>
            <a:fld id="{5F56C102-812B-4597-9F70-ACB6E363CCA0}" type="datetime1">
              <a:rPr lang="de-DE" smtClean="0"/>
              <a:t>08.12.2024</a:t>
            </a:fld>
            <a:endParaRPr lang="de-DE" dirty="0"/>
          </a:p>
        </p:txBody>
      </p:sp>
      <p:sp>
        <p:nvSpPr>
          <p:cNvPr id="26" name="Fußzeilenplatzhalter 25">
            <a:extLst>
              <a:ext uri="{FF2B5EF4-FFF2-40B4-BE49-F238E27FC236}">
                <a16:creationId xmlns:a16="http://schemas.microsoft.com/office/drawing/2014/main" id="{DFB795C8-3A4B-0773-581A-99CF33D66D02}"/>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04346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4" grpId="0"/>
      <p:bldP spid="16" grpId="0" animBg="1"/>
      <p:bldP spid="17" grpId="0" animBg="1"/>
      <p:bldP spid="18" grpId="0" animBg="1"/>
      <p:bldP spid="19" grpId="0" animBg="1"/>
      <p:bldP spid="21" grpId="0" animBg="1"/>
      <p:bldP spid="22" grpId="0" animBg="1"/>
      <p:bldP spid="23" grpId="0" animBg="1"/>
      <p:bldP spid="24" grpId="0" animBg="1"/>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a:t>Scope of the Project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22</a:t>
            </a:fld>
            <a:endParaRPr lang="de-DE"/>
          </a:p>
        </p:txBody>
      </p:sp>
      <p:sp>
        <p:nvSpPr>
          <p:cNvPr id="6" name="Textfeld 5">
            <a:extLst>
              <a:ext uri="{FF2B5EF4-FFF2-40B4-BE49-F238E27FC236}">
                <a16:creationId xmlns:a16="http://schemas.microsoft.com/office/drawing/2014/main" id="{EB77085C-30E7-BFEE-144D-8CDD352EF850}"/>
              </a:ext>
            </a:extLst>
          </p:cNvPr>
          <p:cNvSpPr txBox="1"/>
          <p:nvPr/>
        </p:nvSpPr>
        <p:spPr>
          <a:xfrm>
            <a:off x="1538432" y="2075338"/>
            <a:ext cx="3434919" cy="830997"/>
          </a:xfrm>
          <a:prstGeom prst="rect">
            <a:avLst/>
          </a:prstGeom>
          <a:noFill/>
        </p:spPr>
        <p:txBody>
          <a:bodyPr wrap="square" rtlCol="0">
            <a:spAutoFit/>
          </a:bodyPr>
          <a:lstStyle>
            <a:defPPr>
              <a:defRPr lang="de-DE"/>
            </a:defPPr>
            <a:lvl1pPr>
              <a:defRPr sz="2400" b="1"/>
            </a:lvl1pPr>
          </a:lstStyle>
          <a:p>
            <a:pPr algn="ctr"/>
            <a:r>
              <a:rPr lang="en-US" b="0" dirty="0"/>
              <a:t>What the project should do?</a:t>
            </a:r>
          </a:p>
        </p:txBody>
      </p:sp>
      <p:sp>
        <p:nvSpPr>
          <p:cNvPr id="7" name="Textfeld 6">
            <a:extLst>
              <a:ext uri="{FF2B5EF4-FFF2-40B4-BE49-F238E27FC236}">
                <a16:creationId xmlns:a16="http://schemas.microsoft.com/office/drawing/2014/main" id="{02B1D586-DF70-66A3-0137-6E2A639AC466}"/>
              </a:ext>
            </a:extLst>
          </p:cNvPr>
          <p:cNvSpPr txBox="1"/>
          <p:nvPr/>
        </p:nvSpPr>
        <p:spPr>
          <a:xfrm>
            <a:off x="6545301" y="2075338"/>
            <a:ext cx="3434919" cy="830997"/>
          </a:xfrm>
          <a:prstGeom prst="rect">
            <a:avLst/>
          </a:prstGeom>
          <a:noFill/>
        </p:spPr>
        <p:txBody>
          <a:bodyPr wrap="square" rtlCol="0">
            <a:spAutoFit/>
          </a:bodyPr>
          <a:lstStyle>
            <a:defPPr>
              <a:defRPr lang="de-DE"/>
            </a:defPPr>
            <a:lvl1pPr>
              <a:defRPr sz="2400" b="1"/>
            </a:lvl1pPr>
          </a:lstStyle>
          <a:p>
            <a:pPr algn="ctr"/>
            <a:r>
              <a:rPr lang="en-US" b="0" dirty="0"/>
              <a:t>What the project should </a:t>
            </a:r>
            <a:r>
              <a:rPr lang="en-US" dirty="0"/>
              <a:t>not</a:t>
            </a:r>
            <a:r>
              <a:rPr lang="en-US" b="0" dirty="0"/>
              <a:t> do?</a:t>
            </a:r>
          </a:p>
        </p:txBody>
      </p:sp>
      <p:sp>
        <p:nvSpPr>
          <p:cNvPr id="8" name="Textfeld 7">
            <a:extLst>
              <a:ext uri="{FF2B5EF4-FFF2-40B4-BE49-F238E27FC236}">
                <a16:creationId xmlns:a16="http://schemas.microsoft.com/office/drawing/2014/main" id="{0A1A89B4-3829-E508-F81C-1683D694E603}"/>
              </a:ext>
            </a:extLst>
          </p:cNvPr>
          <p:cNvSpPr txBox="1"/>
          <p:nvPr/>
        </p:nvSpPr>
        <p:spPr>
          <a:xfrm>
            <a:off x="1398803" y="3357917"/>
            <a:ext cx="3714178" cy="1015663"/>
          </a:xfrm>
          <a:prstGeom prst="rect">
            <a:avLst/>
          </a:prstGeom>
          <a:noFill/>
        </p:spPr>
        <p:txBody>
          <a:bodyPr wrap="square" rtlCol="0">
            <a:spAutoFit/>
          </a:bodyPr>
          <a:lstStyle>
            <a:defPPr>
              <a:defRPr lang="de-DE"/>
            </a:defPPr>
            <a:lvl1pPr>
              <a:defRPr sz="2400" b="1"/>
            </a:lvl1pPr>
          </a:lstStyle>
          <a:p>
            <a:pPr algn="ctr"/>
            <a:r>
              <a:rPr lang="en-US" sz="2000" dirty="0"/>
              <a:t>Abstract visualization </a:t>
            </a:r>
            <a:r>
              <a:rPr lang="en-US" sz="2000" b="0" dirty="0"/>
              <a:t>of a current </a:t>
            </a:r>
            <a:r>
              <a:rPr lang="en-US" sz="2000" dirty="0"/>
              <a:t>system snapshot </a:t>
            </a:r>
            <a:r>
              <a:rPr lang="en-US" sz="2000" b="0" dirty="0"/>
              <a:t>based on system introspection</a:t>
            </a:r>
          </a:p>
        </p:txBody>
      </p:sp>
      <p:sp>
        <p:nvSpPr>
          <p:cNvPr id="9" name="Textfeld 8">
            <a:extLst>
              <a:ext uri="{FF2B5EF4-FFF2-40B4-BE49-F238E27FC236}">
                <a16:creationId xmlns:a16="http://schemas.microsoft.com/office/drawing/2014/main" id="{198D5E82-96FE-C7CE-70CF-F625045B4F46}"/>
              </a:ext>
            </a:extLst>
          </p:cNvPr>
          <p:cNvSpPr txBox="1"/>
          <p:nvPr/>
        </p:nvSpPr>
        <p:spPr>
          <a:xfrm>
            <a:off x="1538432" y="4568640"/>
            <a:ext cx="3434919" cy="707886"/>
          </a:xfrm>
          <a:prstGeom prst="rect">
            <a:avLst/>
          </a:prstGeom>
          <a:noFill/>
        </p:spPr>
        <p:txBody>
          <a:bodyPr wrap="square" rtlCol="0">
            <a:spAutoFit/>
          </a:bodyPr>
          <a:lstStyle>
            <a:defPPr>
              <a:defRPr lang="de-DE"/>
            </a:defPPr>
            <a:lvl1pPr>
              <a:defRPr sz="2400" b="1"/>
            </a:lvl1pPr>
          </a:lstStyle>
          <a:p>
            <a:pPr algn="ctr"/>
            <a:r>
              <a:rPr lang="en-US" sz="2000" b="0" dirty="0">
                <a:sym typeface="Wingdings" panose="05000000000000000000" pitchFamily="2" charset="2"/>
              </a:rPr>
              <a:t> </a:t>
            </a:r>
            <a:r>
              <a:rPr lang="en-US" sz="2000" b="0" dirty="0"/>
              <a:t>support </a:t>
            </a:r>
            <a:r>
              <a:rPr lang="en-US" sz="2000" b="0" dirty="0">
                <a:sym typeface="Wingdings" panose="05000000000000000000" pitchFamily="2" charset="2"/>
              </a:rPr>
              <a:t>development process at a higher level</a:t>
            </a:r>
            <a:endParaRPr lang="en-US" sz="2000" b="0" dirty="0"/>
          </a:p>
        </p:txBody>
      </p:sp>
      <p:sp>
        <p:nvSpPr>
          <p:cNvPr id="10" name="Textfeld 9">
            <a:extLst>
              <a:ext uri="{FF2B5EF4-FFF2-40B4-BE49-F238E27FC236}">
                <a16:creationId xmlns:a16="http://schemas.microsoft.com/office/drawing/2014/main" id="{8E5A6EFF-C5F0-C097-ABCB-B0225F9A10C4}"/>
              </a:ext>
            </a:extLst>
          </p:cNvPr>
          <p:cNvSpPr txBox="1"/>
          <p:nvPr/>
        </p:nvSpPr>
        <p:spPr>
          <a:xfrm>
            <a:off x="6361797" y="3357917"/>
            <a:ext cx="3801928" cy="1323439"/>
          </a:xfrm>
          <a:prstGeom prst="rect">
            <a:avLst/>
          </a:prstGeom>
          <a:noFill/>
        </p:spPr>
        <p:txBody>
          <a:bodyPr wrap="square" rtlCol="0">
            <a:spAutoFit/>
          </a:bodyPr>
          <a:lstStyle>
            <a:defPPr>
              <a:defRPr lang="de-DE"/>
            </a:defPPr>
            <a:lvl1pPr>
              <a:defRPr sz="2400" b="1"/>
            </a:lvl1pPr>
          </a:lstStyle>
          <a:p>
            <a:pPr algn="ctr"/>
            <a:r>
              <a:rPr lang="en-US" sz="2000" b="0" dirty="0"/>
              <a:t>Visualize concrete </a:t>
            </a:r>
            <a:r>
              <a:rPr lang="en-US" sz="2000" dirty="0"/>
              <a:t>live data published by a node </a:t>
            </a:r>
            <a:r>
              <a:rPr lang="en-US" sz="2000" b="0" dirty="0"/>
              <a:t>(like Data-Charts, Images, Audio Data, Point Clouds, etc.)</a:t>
            </a:r>
          </a:p>
        </p:txBody>
      </p:sp>
      <p:sp>
        <p:nvSpPr>
          <p:cNvPr id="11" name="Textfeld 10">
            <a:extLst>
              <a:ext uri="{FF2B5EF4-FFF2-40B4-BE49-F238E27FC236}">
                <a16:creationId xmlns:a16="http://schemas.microsoft.com/office/drawing/2014/main" id="{6BB60117-BF93-53FA-701D-F3BC57A045B4}"/>
              </a:ext>
            </a:extLst>
          </p:cNvPr>
          <p:cNvSpPr txBox="1"/>
          <p:nvPr/>
        </p:nvSpPr>
        <p:spPr>
          <a:xfrm>
            <a:off x="6361797" y="4866194"/>
            <a:ext cx="3801928" cy="1015663"/>
          </a:xfrm>
          <a:prstGeom prst="rect">
            <a:avLst/>
          </a:prstGeom>
          <a:noFill/>
        </p:spPr>
        <p:txBody>
          <a:bodyPr wrap="square" rtlCol="0">
            <a:spAutoFit/>
          </a:bodyPr>
          <a:lstStyle>
            <a:defPPr>
              <a:defRPr lang="de-DE"/>
            </a:defPPr>
            <a:lvl1pPr>
              <a:defRPr sz="2400" b="1"/>
            </a:lvl1pPr>
          </a:lstStyle>
          <a:p>
            <a:pPr algn="ctr"/>
            <a:r>
              <a:rPr lang="en-US" sz="2000" b="0" dirty="0"/>
              <a:t>Allow </a:t>
            </a:r>
            <a:r>
              <a:rPr lang="en-US" sz="2000" dirty="0"/>
              <a:t>live manipulation </a:t>
            </a:r>
            <a:r>
              <a:rPr lang="en-US" sz="2000" b="0" dirty="0"/>
              <a:t>of the system (e.g., changing the connections between nodes)</a:t>
            </a:r>
          </a:p>
        </p:txBody>
      </p:sp>
      <p:cxnSp>
        <p:nvCxnSpPr>
          <p:cNvPr id="13" name="Gerader Verbinder 12">
            <a:extLst>
              <a:ext uri="{FF2B5EF4-FFF2-40B4-BE49-F238E27FC236}">
                <a16:creationId xmlns:a16="http://schemas.microsoft.com/office/drawing/2014/main" id="{6A1F9FA3-9065-93C3-ACEE-E9FB5D415B49}"/>
              </a:ext>
            </a:extLst>
          </p:cNvPr>
          <p:cNvCxnSpPr>
            <a:cxnSpLocks/>
          </p:cNvCxnSpPr>
          <p:nvPr/>
        </p:nvCxnSpPr>
        <p:spPr>
          <a:xfrm>
            <a:off x="5725922" y="1782615"/>
            <a:ext cx="0" cy="4428377"/>
          </a:xfrm>
          <a:prstGeom prst="line">
            <a:avLst/>
          </a:prstGeom>
        </p:spPr>
        <p:style>
          <a:lnRef idx="2">
            <a:schemeClr val="dk1"/>
          </a:lnRef>
          <a:fillRef idx="0">
            <a:schemeClr val="dk1"/>
          </a:fillRef>
          <a:effectRef idx="1">
            <a:schemeClr val="dk1"/>
          </a:effectRef>
          <a:fontRef idx="minor">
            <a:schemeClr val="tx1"/>
          </a:fontRef>
        </p:style>
      </p:cxnSp>
      <p:sp>
        <p:nvSpPr>
          <p:cNvPr id="12" name="Datumsplatzhalter 3">
            <a:extLst>
              <a:ext uri="{FF2B5EF4-FFF2-40B4-BE49-F238E27FC236}">
                <a16:creationId xmlns:a16="http://schemas.microsoft.com/office/drawing/2014/main" id="{0676B960-3062-D53B-056D-1A1F8C336019}"/>
              </a:ext>
            </a:extLst>
          </p:cNvPr>
          <p:cNvSpPr>
            <a:spLocks noGrp="1"/>
          </p:cNvSpPr>
          <p:nvPr>
            <p:ph type="dt" sz="half" idx="10"/>
          </p:nvPr>
        </p:nvSpPr>
        <p:spPr>
          <a:xfrm>
            <a:off x="10559320" y="6356350"/>
            <a:ext cx="1561407" cy="365125"/>
          </a:xfrm>
        </p:spPr>
        <p:txBody>
          <a:bodyPr/>
          <a:lstStyle/>
          <a:p>
            <a:fld id="{F3DF83FC-31C6-4350-B535-ED4BF4ED1C2C}" type="datetime1">
              <a:rPr lang="de-DE" smtClean="0"/>
              <a:t>08.12.2024</a:t>
            </a:fld>
            <a:endParaRPr lang="de-DE" dirty="0"/>
          </a:p>
        </p:txBody>
      </p:sp>
      <p:sp>
        <p:nvSpPr>
          <p:cNvPr id="14" name="Fußzeilenplatzhalter 13">
            <a:extLst>
              <a:ext uri="{FF2B5EF4-FFF2-40B4-BE49-F238E27FC236}">
                <a16:creationId xmlns:a16="http://schemas.microsoft.com/office/drawing/2014/main" id="{97D9C7E1-3FD2-98F2-5A1D-979FA2D01D8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04493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pPr>
              <a:lnSpc>
                <a:spcPct val="70000"/>
              </a:lnSpc>
            </a:pPr>
            <a:r>
              <a:rPr lang="en-US" dirty="0"/>
              <a:t>State of the Art</a:t>
            </a:r>
          </a:p>
        </p:txBody>
      </p:sp>
      <p:sp>
        <p:nvSpPr>
          <p:cNvPr id="8" name="Textplatzhalter 7">
            <a:extLst>
              <a:ext uri="{FF2B5EF4-FFF2-40B4-BE49-F238E27FC236}">
                <a16:creationId xmlns:a16="http://schemas.microsoft.com/office/drawing/2014/main" id="{84898C96-8497-CA6D-760C-2DC6315CD600}"/>
              </a:ext>
            </a:extLst>
          </p:cNvPr>
          <p:cNvSpPr>
            <a:spLocks noGrp="1"/>
          </p:cNvSpPr>
          <p:nvPr>
            <p:ph type="body" idx="1"/>
          </p:nvPr>
        </p:nvSpPr>
        <p:spPr/>
        <p:txBody>
          <a:bodyPr/>
          <a:lstStyle/>
          <a:p>
            <a:r>
              <a:rPr lang="en-US" dirty="0"/>
              <a:t>Project ‘</a:t>
            </a:r>
            <a:r>
              <a:rPr lang="en-US" dirty="0" err="1"/>
              <a:t>rqt_graph</a:t>
            </a:r>
            <a:r>
              <a:rPr lang="en-US" dirty="0"/>
              <a:t>’</a:t>
            </a:r>
          </a:p>
          <a:p>
            <a:r>
              <a:rPr lang="en-US" sz="1600" dirty="0" err="1">
                <a:hlinkClick r:id="rId2">
                  <a:extLst>
                    <a:ext uri="{A12FA001-AC4F-418D-AE19-62706E023703}">
                      <ahyp:hlinkClr xmlns:ahyp="http://schemas.microsoft.com/office/drawing/2018/hyperlinkcolor" val="tx"/>
                    </a:ext>
                  </a:extLst>
                </a:hlinkClick>
              </a:rPr>
              <a:t>ros</a:t>
            </a:r>
            <a:r>
              <a:rPr lang="en-US" sz="1600" dirty="0">
                <a:hlinkClick r:id="rId2">
                  <a:extLst>
                    <a:ext uri="{A12FA001-AC4F-418D-AE19-62706E023703}">
                      <ahyp:hlinkClr xmlns:ahyp="http://schemas.microsoft.com/office/drawing/2018/hyperlinkcolor" val="tx"/>
                    </a:ext>
                  </a:extLst>
                </a:hlinkClick>
              </a:rPr>
              <a:t>-visualization/</a:t>
            </a:r>
            <a:r>
              <a:rPr lang="en-US" sz="1600" dirty="0" err="1">
                <a:hlinkClick r:id="rId2">
                  <a:extLst>
                    <a:ext uri="{A12FA001-AC4F-418D-AE19-62706E023703}">
                      <ahyp:hlinkClr xmlns:ahyp="http://schemas.microsoft.com/office/drawing/2018/hyperlinkcolor" val="tx"/>
                    </a:ext>
                  </a:extLst>
                </a:hlinkClick>
              </a:rPr>
              <a:t>rqt_graph</a:t>
            </a:r>
            <a:r>
              <a:rPr lang="en-US" sz="1600" dirty="0">
                <a:hlinkClick r:id="rId2">
                  <a:extLst>
                    <a:ext uri="{A12FA001-AC4F-418D-AE19-62706E023703}">
                      <ahyp:hlinkClr xmlns:ahyp="http://schemas.microsoft.com/office/drawing/2018/hyperlinkcolor" val="tx"/>
                    </a:ext>
                  </a:extLst>
                </a:hlinkClick>
              </a:rPr>
              <a:t> (github.com)</a:t>
            </a:r>
            <a:endParaRPr lang="en-US" sz="160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23</a:t>
            </a:fld>
            <a:endParaRPr lang="de-DE"/>
          </a:p>
        </p:txBody>
      </p:sp>
      <p:pic>
        <p:nvPicPr>
          <p:cNvPr id="9" name="Grafik 8">
            <a:extLst>
              <a:ext uri="{FF2B5EF4-FFF2-40B4-BE49-F238E27FC236}">
                <a16:creationId xmlns:a16="http://schemas.microsoft.com/office/drawing/2014/main" id="{9B40C86A-5AB5-7A85-5620-4370457CEC5B}"/>
              </a:ext>
            </a:extLst>
          </p:cNvPr>
          <p:cNvPicPr>
            <a:picLocks noChangeAspect="1"/>
          </p:cNvPicPr>
          <p:nvPr/>
        </p:nvPicPr>
        <p:blipFill>
          <a:blip r:embed="rId3"/>
          <a:stretch>
            <a:fillRect/>
          </a:stretch>
        </p:blipFill>
        <p:spPr>
          <a:xfrm>
            <a:off x="4154433" y="666750"/>
            <a:ext cx="3780528" cy="2202816"/>
          </a:xfrm>
          <a:prstGeom prst="rect">
            <a:avLst/>
          </a:prstGeom>
        </p:spPr>
      </p:pic>
      <p:pic>
        <p:nvPicPr>
          <p:cNvPr id="10" name="Grafik 9">
            <a:extLst>
              <a:ext uri="{FF2B5EF4-FFF2-40B4-BE49-F238E27FC236}">
                <a16:creationId xmlns:a16="http://schemas.microsoft.com/office/drawing/2014/main" id="{93C78453-34C9-0CC1-E9E9-0A48B2FD1779}"/>
              </a:ext>
            </a:extLst>
          </p:cNvPr>
          <p:cNvPicPr>
            <a:picLocks noChangeAspect="1"/>
          </p:cNvPicPr>
          <p:nvPr/>
        </p:nvPicPr>
        <p:blipFill rotWithShape="1">
          <a:blip r:embed="rId4">
            <a:alphaModFix/>
          </a:blip>
          <a:srcRect l="2034" t="12222" r="1770" b="5648"/>
          <a:stretch/>
        </p:blipFill>
        <p:spPr>
          <a:xfrm>
            <a:off x="5117323" y="1685937"/>
            <a:ext cx="794146" cy="396184"/>
          </a:xfrm>
          <a:prstGeom prst="rect">
            <a:avLst/>
          </a:prstGeom>
        </p:spPr>
      </p:pic>
      <p:sp>
        <p:nvSpPr>
          <p:cNvPr id="3" name="Datumsplatzhalter 3">
            <a:extLst>
              <a:ext uri="{FF2B5EF4-FFF2-40B4-BE49-F238E27FC236}">
                <a16:creationId xmlns:a16="http://schemas.microsoft.com/office/drawing/2014/main" id="{68D5F0CF-5416-970E-C755-E5D018AFE8AA}"/>
              </a:ext>
            </a:extLst>
          </p:cNvPr>
          <p:cNvSpPr>
            <a:spLocks noGrp="1"/>
          </p:cNvSpPr>
          <p:nvPr>
            <p:ph type="dt" sz="half" idx="10"/>
          </p:nvPr>
        </p:nvSpPr>
        <p:spPr>
          <a:xfrm>
            <a:off x="10559320" y="6356350"/>
            <a:ext cx="1561407" cy="365125"/>
          </a:xfrm>
        </p:spPr>
        <p:txBody>
          <a:bodyPr/>
          <a:lstStyle/>
          <a:p>
            <a:fld id="{5ACAD3AD-BC94-4548-B505-99369DC10DE8}" type="datetime1">
              <a:rPr lang="de-DE" smtClean="0"/>
              <a:t>08.12.2024</a:t>
            </a:fld>
            <a:endParaRPr lang="de-DE" dirty="0"/>
          </a:p>
        </p:txBody>
      </p:sp>
      <p:sp>
        <p:nvSpPr>
          <p:cNvPr id="7" name="Fußzeilenplatzhalter 6">
            <a:extLst>
              <a:ext uri="{FF2B5EF4-FFF2-40B4-BE49-F238E27FC236}">
                <a16:creationId xmlns:a16="http://schemas.microsoft.com/office/drawing/2014/main" id="{DABC4CE8-07C2-F077-3C7D-8B4CE682D5D7}"/>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746509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err="1"/>
              <a:t>rqt_graph</a:t>
            </a:r>
            <a:endParaRPr lang="en-US"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24</a:t>
            </a:fld>
            <a:endParaRPr lang="de-DE"/>
          </a:p>
        </p:txBody>
      </p:sp>
      <p:pic>
        <p:nvPicPr>
          <p:cNvPr id="8" name="Grafik 7">
            <a:extLst>
              <a:ext uri="{FF2B5EF4-FFF2-40B4-BE49-F238E27FC236}">
                <a16:creationId xmlns:a16="http://schemas.microsoft.com/office/drawing/2014/main" id="{A97D5172-669B-690A-47F4-AD4E3000AFE1}"/>
              </a:ext>
            </a:extLst>
          </p:cNvPr>
          <p:cNvPicPr>
            <a:picLocks noChangeAspect="1"/>
          </p:cNvPicPr>
          <p:nvPr/>
        </p:nvPicPr>
        <p:blipFill>
          <a:blip r:embed="rId2"/>
          <a:stretch>
            <a:fillRect/>
          </a:stretch>
        </p:blipFill>
        <p:spPr>
          <a:xfrm>
            <a:off x="71273" y="1235075"/>
            <a:ext cx="9622528" cy="5486400"/>
          </a:xfrm>
          <a:prstGeom prst="rect">
            <a:avLst/>
          </a:prstGeom>
        </p:spPr>
      </p:pic>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3">
            <a:alphaModFix/>
          </a:blip>
          <a:srcRect l="2034" t="12222" r="1770" b="5648"/>
          <a:stretch/>
        </p:blipFill>
        <p:spPr>
          <a:xfrm>
            <a:off x="2522104" y="3773492"/>
            <a:ext cx="2021330" cy="986747"/>
          </a:xfrm>
          <a:prstGeom prst="rect">
            <a:avLst/>
          </a:prstGeom>
        </p:spPr>
      </p:pic>
      <p:sp>
        <p:nvSpPr>
          <p:cNvPr id="6" name="Textfeld 5">
            <a:extLst>
              <a:ext uri="{FF2B5EF4-FFF2-40B4-BE49-F238E27FC236}">
                <a16:creationId xmlns:a16="http://schemas.microsoft.com/office/drawing/2014/main" id="{24A373BD-DF17-3C9F-8562-018767F36532}"/>
              </a:ext>
            </a:extLst>
          </p:cNvPr>
          <p:cNvSpPr txBox="1"/>
          <p:nvPr/>
        </p:nvSpPr>
        <p:spPr>
          <a:xfrm>
            <a:off x="9759599" y="1920240"/>
            <a:ext cx="2240478" cy="646331"/>
          </a:xfrm>
          <a:prstGeom prst="rect">
            <a:avLst/>
          </a:prstGeom>
          <a:noFill/>
        </p:spPr>
        <p:txBody>
          <a:bodyPr wrap="square" rtlCol="0">
            <a:spAutoFit/>
          </a:bodyPr>
          <a:lstStyle/>
          <a:p>
            <a:pPr algn="ctr"/>
            <a:r>
              <a:rPr lang="de-DE" dirty="0"/>
              <a:t>Node-</a:t>
            </a:r>
            <a:r>
              <a:rPr lang="de-DE" dirty="0" err="1"/>
              <a:t>only</a:t>
            </a:r>
            <a:r>
              <a:rPr lang="de-DE" dirty="0"/>
              <a:t> </a:t>
            </a:r>
            <a:r>
              <a:rPr lang="de-DE" dirty="0" err="1"/>
              <a:t>view</a:t>
            </a:r>
            <a:r>
              <a:rPr lang="de-DE" dirty="0"/>
              <a:t> </a:t>
            </a:r>
            <a:r>
              <a:rPr lang="de-DE" dirty="0" err="1"/>
              <a:t>of</a:t>
            </a:r>
            <a:r>
              <a:rPr lang="de-DE" dirty="0"/>
              <a:t> 1</a:t>
            </a:r>
            <a:r>
              <a:rPr lang="en-US" dirty="0"/>
              <a:t>0 nodes</a:t>
            </a:r>
          </a:p>
        </p:txBody>
      </p:sp>
      <p:sp>
        <p:nvSpPr>
          <p:cNvPr id="7" name="Datumsplatzhalter 3">
            <a:extLst>
              <a:ext uri="{FF2B5EF4-FFF2-40B4-BE49-F238E27FC236}">
                <a16:creationId xmlns:a16="http://schemas.microsoft.com/office/drawing/2014/main" id="{24D66BAA-C0B1-E5E1-3B91-F079A52047E3}"/>
              </a:ext>
            </a:extLst>
          </p:cNvPr>
          <p:cNvSpPr>
            <a:spLocks noGrp="1"/>
          </p:cNvSpPr>
          <p:nvPr>
            <p:ph type="dt" sz="half" idx="10"/>
          </p:nvPr>
        </p:nvSpPr>
        <p:spPr>
          <a:xfrm>
            <a:off x="10559320" y="6356350"/>
            <a:ext cx="1561407" cy="365125"/>
          </a:xfrm>
        </p:spPr>
        <p:txBody>
          <a:bodyPr/>
          <a:lstStyle/>
          <a:p>
            <a:fld id="{A1406D5D-DA7D-4734-82B3-5AC39B348342}" type="datetime1">
              <a:rPr lang="de-DE" smtClean="0"/>
              <a:t>08.12.2024</a:t>
            </a:fld>
            <a:endParaRPr lang="de-DE" dirty="0"/>
          </a:p>
        </p:txBody>
      </p:sp>
      <p:sp>
        <p:nvSpPr>
          <p:cNvPr id="10" name="Fußzeilenplatzhalter 9">
            <a:extLst>
              <a:ext uri="{FF2B5EF4-FFF2-40B4-BE49-F238E27FC236}">
                <a16:creationId xmlns:a16="http://schemas.microsoft.com/office/drawing/2014/main" id="{77D9A42A-8D31-E484-D621-12969EC491D4}"/>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5939774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err="1"/>
              <a:t>rqt_graph</a:t>
            </a:r>
            <a:endParaRPr lang="en-US"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25</a:t>
            </a:fld>
            <a:endParaRPr lang="de-DE"/>
          </a:p>
        </p:txBody>
      </p:sp>
      <p:pic>
        <p:nvPicPr>
          <p:cNvPr id="8" name="Grafik 7">
            <a:extLst>
              <a:ext uri="{FF2B5EF4-FFF2-40B4-BE49-F238E27FC236}">
                <a16:creationId xmlns:a16="http://schemas.microsoft.com/office/drawing/2014/main" id="{A97D5172-669B-690A-47F4-AD4E3000AFE1}"/>
              </a:ext>
            </a:extLst>
          </p:cNvPr>
          <p:cNvPicPr>
            <a:picLocks noChangeAspect="1"/>
          </p:cNvPicPr>
          <p:nvPr/>
        </p:nvPicPr>
        <p:blipFill>
          <a:blip r:embed="rId2"/>
          <a:stretch>
            <a:fillRect/>
          </a:stretch>
        </p:blipFill>
        <p:spPr>
          <a:xfrm>
            <a:off x="71273" y="1235075"/>
            <a:ext cx="9622528" cy="5486400"/>
          </a:xfrm>
          <a:prstGeom prst="rect">
            <a:avLst/>
          </a:prstGeom>
        </p:spPr>
      </p:pic>
      <p:sp>
        <p:nvSpPr>
          <p:cNvPr id="9" name="Textfeld 8">
            <a:extLst>
              <a:ext uri="{FF2B5EF4-FFF2-40B4-BE49-F238E27FC236}">
                <a16:creationId xmlns:a16="http://schemas.microsoft.com/office/drawing/2014/main" id="{36109687-9A3C-D23C-CFE5-1808440564C2}"/>
              </a:ext>
            </a:extLst>
          </p:cNvPr>
          <p:cNvSpPr txBox="1"/>
          <p:nvPr/>
        </p:nvSpPr>
        <p:spPr>
          <a:xfrm>
            <a:off x="9759599" y="1920240"/>
            <a:ext cx="2240478" cy="646331"/>
          </a:xfrm>
          <a:prstGeom prst="rect">
            <a:avLst/>
          </a:prstGeom>
          <a:noFill/>
        </p:spPr>
        <p:txBody>
          <a:bodyPr wrap="square" rtlCol="0">
            <a:spAutoFit/>
          </a:bodyPr>
          <a:lstStyle/>
          <a:p>
            <a:pPr algn="ctr"/>
            <a:r>
              <a:rPr lang="de-DE" dirty="0"/>
              <a:t>Node-</a:t>
            </a:r>
            <a:r>
              <a:rPr lang="de-DE" dirty="0" err="1"/>
              <a:t>only</a:t>
            </a:r>
            <a:r>
              <a:rPr lang="de-DE" dirty="0"/>
              <a:t> </a:t>
            </a:r>
            <a:r>
              <a:rPr lang="de-DE" dirty="0" err="1"/>
              <a:t>view</a:t>
            </a:r>
            <a:r>
              <a:rPr lang="de-DE" dirty="0"/>
              <a:t> </a:t>
            </a:r>
            <a:r>
              <a:rPr lang="de-DE" dirty="0" err="1"/>
              <a:t>of</a:t>
            </a:r>
            <a:r>
              <a:rPr lang="de-DE" dirty="0"/>
              <a:t> 1</a:t>
            </a:r>
            <a:r>
              <a:rPr lang="en-US" dirty="0"/>
              <a:t>0 nodes</a:t>
            </a:r>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3">
            <a:alphaModFix/>
          </a:blip>
          <a:srcRect l="2034" t="12222" r="1770" b="5648"/>
          <a:stretch/>
        </p:blipFill>
        <p:spPr>
          <a:xfrm>
            <a:off x="71273" y="1864361"/>
            <a:ext cx="9262716" cy="45217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feld 5">
            <a:extLst>
              <a:ext uri="{FF2B5EF4-FFF2-40B4-BE49-F238E27FC236}">
                <a16:creationId xmlns:a16="http://schemas.microsoft.com/office/drawing/2014/main" id="{055E30F0-70AF-027F-9C2B-877A2366F4BB}"/>
              </a:ext>
            </a:extLst>
          </p:cNvPr>
          <p:cNvSpPr txBox="1"/>
          <p:nvPr/>
        </p:nvSpPr>
        <p:spPr>
          <a:xfrm>
            <a:off x="9591040" y="3256012"/>
            <a:ext cx="2577596" cy="923330"/>
          </a:xfrm>
          <a:prstGeom prst="rect">
            <a:avLst/>
          </a:prstGeom>
          <a:noFill/>
        </p:spPr>
        <p:txBody>
          <a:bodyPr wrap="square" rtlCol="0">
            <a:spAutoFit/>
          </a:bodyPr>
          <a:lstStyle/>
          <a:p>
            <a:pPr algn="ctr"/>
            <a:r>
              <a:rPr lang="de-DE" dirty="0"/>
              <a:t>Shows </a:t>
            </a:r>
            <a:r>
              <a:rPr lang="de-DE" dirty="0" err="1"/>
              <a:t>nodes</a:t>
            </a:r>
            <a:r>
              <a:rPr lang="de-DE" dirty="0"/>
              <a:t>, </a:t>
            </a:r>
            <a:r>
              <a:rPr lang="de-DE" dirty="0" err="1"/>
              <a:t>incoming</a:t>
            </a:r>
            <a:r>
              <a:rPr lang="de-DE" dirty="0"/>
              <a:t> and </a:t>
            </a:r>
            <a:r>
              <a:rPr lang="de-DE" dirty="0" err="1"/>
              <a:t>outgoing</a:t>
            </a:r>
            <a:r>
              <a:rPr lang="de-DE" dirty="0"/>
              <a:t> </a:t>
            </a:r>
            <a:r>
              <a:rPr lang="de-DE" dirty="0" err="1"/>
              <a:t>connections</a:t>
            </a:r>
            <a:endParaRPr lang="en-US" dirty="0"/>
          </a:p>
        </p:txBody>
      </p:sp>
      <p:sp>
        <p:nvSpPr>
          <p:cNvPr id="7" name="Datumsplatzhalter 3">
            <a:extLst>
              <a:ext uri="{FF2B5EF4-FFF2-40B4-BE49-F238E27FC236}">
                <a16:creationId xmlns:a16="http://schemas.microsoft.com/office/drawing/2014/main" id="{B62F72A5-BFC1-387D-E0D2-F6CBA3AFCB13}"/>
              </a:ext>
            </a:extLst>
          </p:cNvPr>
          <p:cNvSpPr>
            <a:spLocks noGrp="1"/>
          </p:cNvSpPr>
          <p:nvPr>
            <p:ph type="dt" sz="half" idx="10"/>
          </p:nvPr>
        </p:nvSpPr>
        <p:spPr>
          <a:xfrm>
            <a:off x="10559320" y="6356350"/>
            <a:ext cx="1561407" cy="365125"/>
          </a:xfrm>
        </p:spPr>
        <p:txBody>
          <a:bodyPr/>
          <a:lstStyle/>
          <a:p>
            <a:fld id="{188B361D-12D0-433A-A13B-323B1C734C57}" type="datetime1">
              <a:rPr lang="de-DE" smtClean="0"/>
              <a:t>08.12.2024</a:t>
            </a:fld>
            <a:endParaRPr lang="de-DE" dirty="0"/>
          </a:p>
        </p:txBody>
      </p:sp>
      <p:sp>
        <p:nvSpPr>
          <p:cNvPr id="10" name="Fußzeilenplatzhalter 9">
            <a:extLst>
              <a:ext uri="{FF2B5EF4-FFF2-40B4-BE49-F238E27FC236}">
                <a16:creationId xmlns:a16="http://schemas.microsoft.com/office/drawing/2014/main" id="{9E13E930-8B9D-0C5D-05E5-FFC040F08A39}"/>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9597962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err="1"/>
              <a:t>rqt_graph</a:t>
            </a:r>
            <a:endParaRPr lang="en-US"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26</a:t>
            </a:fld>
            <a:endParaRPr lang="de-DE"/>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2">
            <a:alphaModFix/>
          </a:blip>
          <a:srcRect l="2034" t="12222" r="1770" b="5648"/>
          <a:stretch/>
        </p:blipFill>
        <p:spPr>
          <a:xfrm>
            <a:off x="2522104" y="3773492"/>
            <a:ext cx="2021330" cy="986747"/>
          </a:xfrm>
          <a:prstGeom prst="rect">
            <a:avLst/>
          </a:prstGeom>
        </p:spPr>
      </p:pic>
      <p:pic>
        <p:nvPicPr>
          <p:cNvPr id="7" name="Grafik 6">
            <a:extLst>
              <a:ext uri="{FF2B5EF4-FFF2-40B4-BE49-F238E27FC236}">
                <a16:creationId xmlns:a16="http://schemas.microsoft.com/office/drawing/2014/main" id="{E9A36DB0-CB61-50F0-131E-3EEEFDB21E2E}"/>
              </a:ext>
            </a:extLst>
          </p:cNvPr>
          <p:cNvPicPr>
            <a:picLocks noChangeAspect="1"/>
          </p:cNvPicPr>
          <p:nvPr/>
        </p:nvPicPr>
        <p:blipFill>
          <a:blip r:embed="rId3"/>
          <a:stretch>
            <a:fillRect/>
          </a:stretch>
        </p:blipFill>
        <p:spPr>
          <a:xfrm>
            <a:off x="0" y="1149470"/>
            <a:ext cx="9712716" cy="5505746"/>
          </a:xfrm>
          <a:prstGeom prst="rect">
            <a:avLst/>
          </a:prstGeom>
        </p:spPr>
      </p:pic>
      <p:pic>
        <p:nvPicPr>
          <p:cNvPr id="11" name="Grafik 10">
            <a:extLst>
              <a:ext uri="{FF2B5EF4-FFF2-40B4-BE49-F238E27FC236}">
                <a16:creationId xmlns:a16="http://schemas.microsoft.com/office/drawing/2014/main" id="{C123154A-8668-4D45-9F70-4940A20B4E91}"/>
              </a:ext>
            </a:extLst>
          </p:cNvPr>
          <p:cNvPicPr>
            <a:picLocks noChangeAspect="1"/>
          </p:cNvPicPr>
          <p:nvPr/>
        </p:nvPicPr>
        <p:blipFill rotWithShape="1">
          <a:blip r:embed="rId4">
            <a:alphaModFix/>
          </a:blip>
          <a:srcRect l="3263" t="8741" r="2420" b="2957"/>
          <a:stretch/>
        </p:blipFill>
        <p:spPr>
          <a:xfrm>
            <a:off x="4309476" y="2925763"/>
            <a:ext cx="1601788" cy="853200"/>
          </a:xfrm>
          <a:prstGeom prst="rect">
            <a:avLst/>
          </a:prstGeom>
        </p:spPr>
      </p:pic>
      <p:sp>
        <p:nvSpPr>
          <p:cNvPr id="6" name="Textfeld 5">
            <a:extLst>
              <a:ext uri="{FF2B5EF4-FFF2-40B4-BE49-F238E27FC236}">
                <a16:creationId xmlns:a16="http://schemas.microsoft.com/office/drawing/2014/main" id="{DEF85F63-003C-7352-3328-ECEAB4E192A4}"/>
              </a:ext>
            </a:extLst>
          </p:cNvPr>
          <p:cNvSpPr txBox="1"/>
          <p:nvPr/>
        </p:nvSpPr>
        <p:spPr>
          <a:xfrm>
            <a:off x="9759599" y="2237809"/>
            <a:ext cx="2240478" cy="646331"/>
          </a:xfrm>
          <a:prstGeom prst="rect">
            <a:avLst/>
          </a:prstGeom>
          <a:noFill/>
        </p:spPr>
        <p:txBody>
          <a:bodyPr wrap="square" rtlCol="0">
            <a:spAutoFit/>
          </a:bodyPr>
          <a:lstStyle/>
          <a:p>
            <a:pPr algn="ctr"/>
            <a:r>
              <a:rPr lang="en-US" dirty="0"/>
              <a:t>Node/Topics view of 10 nodes</a:t>
            </a:r>
          </a:p>
        </p:txBody>
      </p:sp>
      <p:sp>
        <p:nvSpPr>
          <p:cNvPr id="8" name="Datumsplatzhalter 3">
            <a:extLst>
              <a:ext uri="{FF2B5EF4-FFF2-40B4-BE49-F238E27FC236}">
                <a16:creationId xmlns:a16="http://schemas.microsoft.com/office/drawing/2014/main" id="{6138500C-D47A-38AE-7B9B-FEF34D509457}"/>
              </a:ext>
            </a:extLst>
          </p:cNvPr>
          <p:cNvSpPr>
            <a:spLocks noGrp="1"/>
          </p:cNvSpPr>
          <p:nvPr>
            <p:ph type="dt" sz="half" idx="10"/>
          </p:nvPr>
        </p:nvSpPr>
        <p:spPr>
          <a:xfrm>
            <a:off x="10559320" y="6356350"/>
            <a:ext cx="1561407" cy="365125"/>
          </a:xfrm>
        </p:spPr>
        <p:txBody>
          <a:bodyPr/>
          <a:lstStyle/>
          <a:p>
            <a:fld id="{56A3AB42-354C-424F-9E92-A2BBA8E1E002}" type="datetime1">
              <a:rPr lang="de-DE" smtClean="0"/>
              <a:t>08.12.2024</a:t>
            </a:fld>
            <a:endParaRPr lang="de-DE" dirty="0"/>
          </a:p>
        </p:txBody>
      </p:sp>
      <p:sp>
        <p:nvSpPr>
          <p:cNvPr id="10" name="Fußzeilenplatzhalter 9">
            <a:extLst>
              <a:ext uri="{FF2B5EF4-FFF2-40B4-BE49-F238E27FC236}">
                <a16:creationId xmlns:a16="http://schemas.microsoft.com/office/drawing/2014/main" id="{C1BFCDB8-0A77-8CC1-B35D-97498AAC62D9}"/>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728728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err="1"/>
              <a:t>rqt_graph</a:t>
            </a:r>
            <a:endParaRPr lang="en-US"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27</a:t>
            </a:fld>
            <a:endParaRPr lang="en-US" dirty="0"/>
          </a:p>
        </p:txBody>
      </p:sp>
      <p:sp>
        <p:nvSpPr>
          <p:cNvPr id="9" name="Textfeld 8">
            <a:extLst>
              <a:ext uri="{FF2B5EF4-FFF2-40B4-BE49-F238E27FC236}">
                <a16:creationId xmlns:a16="http://schemas.microsoft.com/office/drawing/2014/main" id="{36109687-9A3C-D23C-CFE5-1808440564C2}"/>
              </a:ext>
            </a:extLst>
          </p:cNvPr>
          <p:cNvSpPr txBox="1"/>
          <p:nvPr/>
        </p:nvSpPr>
        <p:spPr>
          <a:xfrm>
            <a:off x="9759599" y="2237809"/>
            <a:ext cx="2240478" cy="646331"/>
          </a:xfrm>
          <a:prstGeom prst="rect">
            <a:avLst/>
          </a:prstGeom>
          <a:noFill/>
        </p:spPr>
        <p:txBody>
          <a:bodyPr wrap="square" rtlCol="0">
            <a:spAutoFit/>
          </a:bodyPr>
          <a:lstStyle/>
          <a:p>
            <a:pPr algn="ctr"/>
            <a:r>
              <a:rPr lang="en-US" dirty="0"/>
              <a:t>Node/Topics view of 10 nodes</a:t>
            </a:r>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2">
            <a:alphaModFix/>
          </a:blip>
          <a:srcRect l="2034" t="12222" r="1770" b="5648"/>
          <a:stretch/>
        </p:blipFill>
        <p:spPr>
          <a:xfrm>
            <a:off x="2522104" y="3773492"/>
            <a:ext cx="2021330" cy="986747"/>
          </a:xfrm>
          <a:prstGeom prst="rect">
            <a:avLst/>
          </a:prstGeom>
        </p:spPr>
      </p:pic>
      <p:pic>
        <p:nvPicPr>
          <p:cNvPr id="7" name="Grafik 6">
            <a:extLst>
              <a:ext uri="{FF2B5EF4-FFF2-40B4-BE49-F238E27FC236}">
                <a16:creationId xmlns:a16="http://schemas.microsoft.com/office/drawing/2014/main" id="{E9A36DB0-CB61-50F0-131E-3EEEFDB21E2E}"/>
              </a:ext>
            </a:extLst>
          </p:cNvPr>
          <p:cNvPicPr>
            <a:picLocks noChangeAspect="1"/>
          </p:cNvPicPr>
          <p:nvPr/>
        </p:nvPicPr>
        <p:blipFill>
          <a:blip r:embed="rId3"/>
          <a:stretch>
            <a:fillRect/>
          </a:stretch>
        </p:blipFill>
        <p:spPr>
          <a:xfrm>
            <a:off x="0" y="1149470"/>
            <a:ext cx="9712716" cy="5505746"/>
          </a:xfrm>
          <a:prstGeom prst="rect">
            <a:avLst/>
          </a:prstGeom>
        </p:spPr>
      </p:pic>
      <p:pic>
        <p:nvPicPr>
          <p:cNvPr id="11" name="Grafik 10">
            <a:extLst>
              <a:ext uri="{FF2B5EF4-FFF2-40B4-BE49-F238E27FC236}">
                <a16:creationId xmlns:a16="http://schemas.microsoft.com/office/drawing/2014/main" id="{C123154A-8668-4D45-9F70-4940A20B4E91}"/>
              </a:ext>
            </a:extLst>
          </p:cNvPr>
          <p:cNvPicPr>
            <a:picLocks noChangeAspect="1"/>
          </p:cNvPicPr>
          <p:nvPr/>
        </p:nvPicPr>
        <p:blipFill rotWithShape="1">
          <a:blip r:embed="rId4">
            <a:alphaModFix/>
          </a:blip>
          <a:srcRect l="3263" t="8741" r="2420" b="2957"/>
          <a:stretch/>
        </p:blipFill>
        <p:spPr>
          <a:xfrm>
            <a:off x="540303" y="1873155"/>
            <a:ext cx="8292305" cy="4416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feld 5">
            <a:extLst>
              <a:ext uri="{FF2B5EF4-FFF2-40B4-BE49-F238E27FC236}">
                <a16:creationId xmlns:a16="http://schemas.microsoft.com/office/drawing/2014/main" id="{36266AD3-DFFC-B766-8D1A-6B03CE4F3389}"/>
              </a:ext>
            </a:extLst>
          </p:cNvPr>
          <p:cNvSpPr txBox="1"/>
          <p:nvPr/>
        </p:nvSpPr>
        <p:spPr>
          <a:xfrm>
            <a:off x="9759599" y="3620534"/>
            <a:ext cx="2240478" cy="646331"/>
          </a:xfrm>
          <a:prstGeom prst="rect">
            <a:avLst/>
          </a:prstGeom>
          <a:noFill/>
        </p:spPr>
        <p:txBody>
          <a:bodyPr wrap="square" rtlCol="0">
            <a:spAutoFit/>
          </a:bodyPr>
          <a:lstStyle/>
          <a:p>
            <a:pPr algn="ctr"/>
            <a:r>
              <a:rPr lang="en-US" dirty="0"/>
              <a:t>Shows nodes and their topics</a:t>
            </a:r>
          </a:p>
        </p:txBody>
      </p:sp>
      <p:sp>
        <p:nvSpPr>
          <p:cNvPr id="8" name="Datumsplatzhalter 3">
            <a:extLst>
              <a:ext uri="{FF2B5EF4-FFF2-40B4-BE49-F238E27FC236}">
                <a16:creationId xmlns:a16="http://schemas.microsoft.com/office/drawing/2014/main" id="{15AA658B-C6AC-39A5-A94B-6BC63F545C6B}"/>
              </a:ext>
            </a:extLst>
          </p:cNvPr>
          <p:cNvSpPr>
            <a:spLocks noGrp="1"/>
          </p:cNvSpPr>
          <p:nvPr>
            <p:ph type="dt" sz="half" idx="10"/>
          </p:nvPr>
        </p:nvSpPr>
        <p:spPr>
          <a:xfrm>
            <a:off x="10559320" y="6356350"/>
            <a:ext cx="1561407" cy="365125"/>
          </a:xfrm>
        </p:spPr>
        <p:txBody>
          <a:bodyPr/>
          <a:lstStyle/>
          <a:p>
            <a:fld id="{DD4E2CCA-3B15-4ECA-87A4-9163E9CE5541}" type="datetime1">
              <a:rPr lang="de-DE" smtClean="0"/>
              <a:t>08.12.2024</a:t>
            </a:fld>
            <a:endParaRPr lang="de-DE" dirty="0"/>
          </a:p>
        </p:txBody>
      </p:sp>
      <p:sp>
        <p:nvSpPr>
          <p:cNvPr id="10" name="Fußzeilenplatzhalter 9">
            <a:extLst>
              <a:ext uri="{FF2B5EF4-FFF2-40B4-BE49-F238E27FC236}">
                <a16:creationId xmlns:a16="http://schemas.microsoft.com/office/drawing/2014/main" id="{A9927575-1C7A-163A-B82D-560E6132C49B}"/>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2927695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en-US" dirty="0"/>
              <a:t>Problems of </a:t>
            </a:r>
            <a:r>
              <a:rPr lang="en-US" dirty="0" err="1"/>
              <a:t>rqt_graph</a:t>
            </a:r>
            <a:endParaRPr lang="en-US" dirty="0"/>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en-US" smtClean="0"/>
              <a:t>28</a:t>
            </a:fld>
            <a:endParaRPr lang="en-US" dirty="0"/>
          </a:p>
        </p:txBody>
      </p:sp>
      <p:sp>
        <p:nvSpPr>
          <p:cNvPr id="6" name="Textfeld 5">
            <a:extLst>
              <a:ext uri="{FF2B5EF4-FFF2-40B4-BE49-F238E27FC236}">
                <a16:creationId xmlns:a16="http://schemas.microsoft.com/office/drawing/2014/main" id="{BD6998B6-176F-C2E4-E9CD-9A8C7D3094FF}"/>
              </a:ext>
            </a:extLst>
          </p:cNvPr>
          <p:cNvSpPr txBox="1"/>
          <p:nvPr/>
        </p:nvSpPr>
        <p:spPr>
          <a:xfrm>
            <a:off x="6028144" y="4191361"/>
            <a:ext cx="3061257" cy="646331"/>
          </a:xfrm>
          <a:prstGeom prst="rect">
            <a:avLst/>
          </a:prstGeom>
          <a:noFill/>
        </p:spPr>
        <p:txBody>
          <a:bodyPr wrap="square" rtlCol="0">
            <a:spAutoFit/>
          </a:bodyPr>
          <a:lstStyle/>
          <a:p>
            <a:r>
              <a:rPr lang="en-US" dirty="0"/>
              <a:t>requires a ROS Desktop environment</a:t>
            </a:r>
          </a:p>
        </p:txBody>
      </p:sp>
      <p:sp>
        <p:nvSpPr>
          <p:cNvPr id="7" name="Textfeld 6">
            <a:extLst>
              <a:ext uri="{FF2B5EF4-FFF2-40B4-BE49-F238E27FC236}">
                <a16:creationId xmlns:a16="http://schemas.microsoft.com/office/drawing/2014/main" id="{7505128F-0980-9643-383D-1C8FAED282F5}"/>
              </a:ext>
            </a:extLst>
          </p:cNvPr>
          <p:cNvSpPr txBox="1"/>
          <p:nvPr/>
        </p:nvSpPr>
        <p:spPr>
          <a:xfrm>
            <a:off x="5930804" y="5318426"/>
            <a:ext cx="3559459" cy="369332"/>
          </a:xfrm>
          <a:prstGeom prst="rect">
            <a:avLst/>
          </a:prstGeom>
          <a:noFill/>
        </p:spPr>
        <p:txBody>
          <a:bodyPr wrap="square" rtlCol="0">
            <a:spAutoFit/>
          </a:bodyPr>
          <a:lstStyle/>
          <a:p>
            <a:r>
              <a:rPr lang="en-US" dirty="0"/>
              <a:t>manual refreshing</a:t>
            </a:r>
          </a:p>
        </p:txBody>
      </p:sp>
      <p:sp>
        <p:nvSpPr>
          <p:cNvPr id="8" name="Textfeld 7">
            <a:extLst>
              <a:ext uri="{FF2B5EF4-FFF2-40B4-BE49-F238E27FC236}">
                <a16:creationId xmlns:a16="http://schemas.microsoft.com/office/drawing/2014/main" id="{C754CD32-4F06-2D38-81E0-35D704D10B5D}"/>
              </a:ext>
            </a:extLst>
          </p:cNvPr>
          <p:cNvSpPr txBox="1"/>
          <p:nvPr/>
        </p:nvSpPr>
        <p:spPr>
          <a:xfrm>
            <a:off x="6011793" y="2328685"/>
            <a:ext cx="2240478" cy="369332"/>
          </a:xfrm>
          <a:prstGeom prst="rect">
            <a:avLst/>
          </a:prstGeom>
          <a:noFill/>
        </p:spPr>
        <p:txBody>
          <a:bodyPr wrap="square" rtlCol="0">
            <a:spAutoFit/>
          </a:bodyPr>
          <a:lstStyle/>
          <a:p>
            <a:r>
              <a:rPr lang="en-US" dirty="0"/>
              <a:t>visual cluttering</a:t>
            </a:r>
          </a:p>
        </p:txBody>
      </p:sp>
      <p:sp>
        <p:nvSpPr>
          <p:cNvPr id="9" name="Textfeld 8">
            <a:extLst>
              <a:ext uri="{FF2B5EF4-FFF2-40B4-BE49-F238E27FC236}">
                <a16:creationId xmlns:a16="http://schemas.microsoft.com/office/drawing/2014/main" id="{EB7A9303-78C7-C017-DD3A-E651BF6341FE}"/>
              </a:ext>
            </a:extLst>
          </p:cNvPr>
          <p:cNvSpPr txBox="1"/>
          <p:nvPr/>
        </p:nvSpPr>
        <p:spPr>
          <a:xfrm>
            <a:off x="6020888" y="3174365"/>
            <a:ext cx="2521470" cy="646331"/>
          </a:xfrm>
          <a:prstGeom prst="rect">
            <a:avLst/>
          </a:prstGeom>
          <a:noFill/>
        </p:spPr>
        <p:txBody>
          <a:bodyPr wrap="square" rtlCol="0">
            <a:spAutoFit/>
          </a:bodyPr>
          <a:lstStyle/>
          <a:p>
            <a:r>
              <a:rPr lang="en-US" dirty="0"/>
              <a:t>the only interactions:</a:t>
            </a:r>
          </a:p>
          <a:p>
            <a:r>
              <a:rPr lang="en-US" dirty="0"/>
              <a:t>hover, zoom, pan</a:t>
            </a:r>
          </a:p>
        </p:txBody>
      </p:sp>
      <p:pic>
        <p:nvPicPr>
          <p:cNvPr id="10" name="Picture 2" descr="rqt_graph - DailyAutomation">
            <a:extLst>
              <a:ext uri="{FF2B5EF4-FFF2-40B4-BE49-F238E27FC236}">
                <a16:creationId xmlns:a16="http://schemas.microsoft.com/office/drawing/2014/main" id="{8D5975A3-62EA-3C0A-B3B0-5DE3AD149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682"/>
          <a:stretch/>
        </p:blipFill>
        <p:spPr bwMode="auto">
          <a:xfrm>
            <a:off x="510517" y="1843951"/>
            <a:ext cx="4754154" cy="39534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Bogen 10">
            <a:extLst>
              <a:ext uri="{FF2B5EF4-FFF2-40B4-BE49-F238E27FC236}">
                <a16:creationId xmlns:a16="http://schemas.microsoft.com/office/drawing/2014/main" id="{02802128-FBB0-0BED-95CE-34D6491574E3}"/>
              </a:ext>
            </a:extLst>
          </p:cNvPr>
          <p:cNvSpPr/>
          <p:nvPr/>
        </p:nvSpPr>
        <p:spPr>
          <a:xfrm>
            <a:off x="4387261" y="1363937"/>
            <a:ext cx="1371600" cy="5357538"/>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Ellipse 11">
            <a:extLst>
              <a:ext uri="{FF2B5EF4-FFF2-40B4-BE49-F238E27FC236}">
                <a16:creationId xmlns:a16="http://schemas.microsoft.com/office/drawing/2014/main" id="{79810BDA-D825-3050-C890-6660D3FB3F68}"/>
              </a:ext>
            </a:extLst>
          </p:cNvPr>
          <p:cNvSpPr/>
          <p:nvPr/>
        </p:nvSpPr>
        <p:spPr>
          <a:xfrm>
            <a:off x="5599510" y="235400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3" name="Ellipse 12">
            <a:extLst>
              <a:ext uri="{FF2B5EF4-FFF2-40B4-BE49-F238E27FC236}">
                <a16:creationId xmlns:a16="http://schemas.microsoft.com/office/drawing/2014/main" id="{8F23BDC9-F736-8903-B04F-33D7B30A63CE}"/>
              </a:ext>
            </a:extLst>
          </p:cNvPr>
          <p:cNvSpPr/>
          <p:nvPr/>
        </p:nvSpPr>
        <p:spPr>
          <a:xfrm>
            <a:off x="5693091" y="434716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4" name="Ellipse 13">
            <a:extLst>
              <a:ext uri="{FF2B5EF4-FFF2-40B4-BE49-F238E27FC236}">
                <a16:creationId xmlns:a16="http://schemas.microsoft.com/office/drawing/2014/main" id="{B9AE6419-9CDC-5384-68AC-B4A5C7AE2E64}"/>
              </a:ext>
            </a:extLst>
          </p:cNvPr>
          <p:cNvSpPr/>
          <p:nvPr/>
        </p:nvSpPr>
        <p:spPr>
          <a:xfrm>
            <a:off x="5599510" y="5343741"/>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5" name="Ellipse 14">
            <a:extLst>
              <a:ext uri="{FF2B5EF4-FFF2-40B4-BE49-F238E27FC236}">
                <a16:creationId xmlns:a16="http://schemas.microsoft.com/office/drawing/2014/main" id="{B84C07F9-F93E-4D09-5026-E2F951C535C1}"/>
              </a:ext>
            </a:extLst>
          </p:cNvPr>
          <p:cNvSpPr/>
          <p:nvPr/>
        </p:nvSpPr>
        <p:spPr>
          <a:xfrm>
            <a:off x="5693091" y="335058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pic>
        <p:nvPicPr>
          <p:cNvPr id="5122" name="Picture 2" descr="Vector art pencil sketch image with simple lines and white background, frustraded user sitting in front of a laptop with an sad smiley above the head, side view, a little robot standing besides him">
            <a:extLst>
              <a:ext uri="{FF2B5EF4-FFF2-40B4-BE49-F238E27FC236}">
                <a16:creationId xmlns:a16="http://schemas.microsoft.com/office/drawing/2014/main" id="{2625220F-687F-4DFA-815A-19CD4CA5FE0C}"/>
              </a:ext>
            </a:extLst>
          </p:cNvPr>
          <p:cNvPicPr>
            <a:picLocks noChangeAspect="1" noChangeArrowheads="1"/>
          </p:cNvPicPr>
          <p:nvPr/>
        </p:nvPicPr>
        <p:blipFill rotWithShape="1">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9749" r="10007" b="6875"/>
          <a:stretch/>
        </p:blipFill>
        <p:spPr bwMode="auto">
          <a:xfrm>
            <a:off x="9368341" y="1960061"/>
            <a:ext cx="2690603" cy="3567034"/>
          </a:xfrm>
          <a:prstGeom prst="rect">
            <a:avLst/>
          </a:prstGeom>
          <a:noFill/>
          <a:extLst>
            <a:ext uri="{909E8E84-426E-40DD-AFC4-6F175D3DCCD1}">
              <a14:hiddenFill xmlns:a14="http://schemas.microsoft.com/office/drawing/2010/main">
                <a:solidFill>
                  <a:srgbClr val="FFFFFF"/>
                </a:solidFill>
              </a14:hiddenFill>
            </a:ext>
          </a:extLst>
        </p:spPr>
      </p:pic>
      <p:sp>
        <p:nvSpPr>
          <p:cNvPr id="16" name="Datumsplatzhalter 3">
            <a:extLst>
              <a:ext uri="{FF2B5EF4-FFF2-40B4-BE49-F238E27FC236}">
                <a16:creationId xmlns:a16="http://schemas.microsoft.com/office/drawing/2014/main" id="{14BA4336-E248-3DEC-8C8E-21134963CB1C}"/>
              </a:ext>
            </a:extLst>
          </p:cNvPr>
          <p:cNvSpPr>
            <a:spLocks noGrp="1"/>
          </p:cNvSpPr>
          <p:nvPr>
            <p:ph type="dt" sz="half" idx="10"/>
          </p:nvPr>
        </p:nvSpPr>
        <p:spPr>
          <a:xfrm>
            <a:off x="10559320" y="6356350"/>
            <a:ext cx="1561407" cy="365125"/>
          </a:xfrm>
        </p:spPr>
        <p:txBody>
          <a:bodyPr/>
          <a:lstStyle/>
          <a:p>
            <a:fld id="{EE34F4DC-81A9-4903-9AD5-AA8F9F40825A}" type="datetime1">
              <a:rPr lang="de-DE" smtClean="0"/>
              <a:t>08.12.2024</a:t>
            </a:fld>
            <a:endParaRPr lang="de-DE" dirty="0"/>
          </a:p>
        </p:txBody>
      </p:sp>
      <p:sp>
        <p:nvSpPr>
          <p:cNvPr id="17" name="Fußzeilenplatzhalter 16">
            <a:extLst>
              <a:ext uri="{FF2B5EF4-FFF2-40B4-BE49-F238E27FC236}">
                <a16:creationId xmlns:a16="http://schemas.microsoft.com/office/drawing/2014/main" id="{17CEE691-42BD-3C4E-7118-96378FA06A3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002583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Other ROS Visualizations?</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29</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0C682B9-EFD0-4466-B6EA-516E066C7705}"/>
              </a:ext>
            </a:extLst>
          </p:cNvPr>
          <p:cNvSpPr>
            <a:spLocks noGrp="1"/>
          </p:cNvSpPr>
          <p:nvPr>
            <p:ph type="dt" sz="half" idx="10"/>
          </p:nvPr>
        </p:nvSpPr>
        <p:spPr>
          <a:xfrm>
            <a:off x="10559320" y="6356350"/>
            <a:ext cx="1561407" cy="365125"/>
          </a:xfrm>
        </p:spPr>
        <p:txBody>
          <a:bodyPr/>
          <a:lstStyle/>
          <a:p>
            <a:fld id="{9B1EB025-0A65-43AF-9195-298348739C64}" type="datetime1">
              <a:rPr lang="de-DE" smtClean="0"/>
              <a:t>08.12.2024</a:t>
            </a:fld>
            <a:endParaRPr lang="de-DE" dirty="0"/>
          </a:p>
        </p:txBody>
      </p:sp>
      <p:sp>
        <p:nvSpPr>
          <p:cNvPr id="7" name="Fußzeilenplatzhalter 6">
            <a:extLst>
              <a:ext uri="{FF2B5EF4-FFF2-40B4-BE49-F238E27FC236}">
                <a16:creationId xmlns:a16="http://schemas.microsoft.com/office/drawing/2014/main" id="{92B41AAD-9873-7319-B594-3877A920DF30}"/>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524011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A7C1C-0523-0D24-9303-09C427B0D9B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60380FD-C44B-3F75-0855-CDDB38C43575}"/>
              </a:ext>
            </a:extLst>
          </p:cNvPr>
          <p:cNvSpPr>
            <a:spLocks noGrp="1"/>
          </p:cNvSpPr>
          <p:nvPr>
            <p:ph type="title"/>
          </p:nvPr>
        </p:nvSpPr>
        <p:spPr/>
        <p:txBody>
          <a:bodyPr/>
          <a:lstStyle/>
          <a:p>
            <a:r>
              <a:rPr lang="en-US" dirty="0"/>
              <a:t>Directed Cyclic Message Graphs</a:t>
            </a:r>
          </a:p>
        </p:txBody>
      </p:sp>
      <p:sp>
        <p:nvSpPr>
          <p:cNvPr id="3" name="Datumsplatzhalter 2">
            <a:extLst>
              <a:ext uri="{FF2B5EF4-FFF2-40B4-BE49-F238E27FC236}">
                <a16:creationId xmlns:a16="http://schemas.microsoft.com/office/drawing/2014/main" id="{33B6AA2F-F603-E543-3A1A-EAAA42266D31}"/>
              </a:ext>
            </a:extLst>
          </p:cNvPr>
          <p:cNvSpPr>
            <a:spLocks noGrp="1"/>
          </p:cNvSpPr>
          <p:nvPr>
            <p:ph type="dt" sz="half" idx="10"/>
          </p:nvPr>
        </p:nvSpPr>
        <p:spPr/>
        <p:txBody>
          <a:bodyPr/>
          <a:lstStyle/>
          <a:p>
            <a:fld id="{A26F97E3-717D-4665-A8FC-1DB8A10D3197}" type="datetime1">
              <a:rPr lang="de-DE" smtClean="0"/>
              <a:t>08.12.2024</a:t>
            </a:fld>
            <a:endParaRPr lang="de-DE"/>
          </a:p>
        </p:txBody>
      </p:sp>
      <p:sp>
        <p:nvSpPr>
          <p:cNvPr id="4" name="Fußzeilenplatzhalter 3">
            <a:extLst>
              <a:ext uri="{FF2B5EF4-FFF2-40B4-BE49-F238E27FC236}">
                <a16:creationId xmlns:a16="http://schemas.microsoft.com/office/drawing/2014/main" id="{1D70A809-F055-0C50-D794-F32E3AC5A69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F98D0064-A4A0-7C30-005A-269D5031F5F3}"/>
              </a:ext>
            </a:extLst>
          </p:cNvPr>
          <p:cNvSpPr>
            <a:spLocks noGrp="1"/>
          </p:cNvSpPr>
          <p:nvPr>
            <p:ph type="sldNum" sz="quarter" idx="12"/>
          </p:nvPr>
        </p:nvSpPr>
        <p:spPr/>
        <p:txBody>
          <a:bodyPr/>
          <a:lstStyle/>
          <a:p>
            <a:fld id="{107AFDAB-D1F3-4178-9F69-235A4A98E3C7}" type="slidenum">
              <a:rPr lang="de-DE" smtClean="0"/>
              <a:t>3</a:t>
            </a:fld>
            <a:endParaRPr lang="de-DE"/>
          </a:p>
        </p:txBody>
      </p:sp>
      <p:sp>
        <p:nvSpPr>
          <p:cNvPr id="8" name="Textfeld 7">
            <a:extLst>
              <a:ext uri="{FF2B5EF4-FFF2-40B4-BE49-F238E27FC236}">
                <a16:creationId xmlns:a16="http://schemas.microsoft.com/office/drawing/2014/main" id="{8C552BAB-9A40-4284-CBD1-3573648BF0C7}"/>
              </a:ext>
            </a:extLst>
          </p:cNvPr>
          <p:cNvSpPr txBox="1"/>
          <p:nvPr/>
        </p:nvSpPr>
        <p:spPr>
          <a:xfrm>
            <a:off x="1677729" y="1771711"/>
            <a:ext cx="2621231" cy="369332"/>
          </a:xfrm>
          <a:prstGeom prst="rect">
            <a:avLst/>
          </a:prstGeom>
          <a:noFill/>
        </p:spPr>
        <p:txBody>
          <a:bodyPr wrap="none" rtlCol="0">
            <a:spAutoFit/>
          </a:bodyPr>
          <a:lstStyle/>
          <a:p>
            <a:pPr algn="ctr"/>
            <a:r>
              <a:rPr lang="en-US" b="1" dirty="0"/>
              <a:t>Directed Cyclic Graphs</a:t>
            </a:r>
          </a:p>
        </p:txBody>
      </p:sp>
      <p:sp>
        <p:nvSpPr>
          <p:cNvPr id="9" name="Textfeld 8">
            <a:extLst>
              <a:ext uri="{FF2B5EF4-FFF2-40B4-BE49-F238E27FC236}">
                <a16:creationId xmlns:a16="http://schemas.microsoft.com/office/drawing/2014/main" id="{CC2D890C-64FB-2417-313D-A70867F7D8EB}"/>
              </a:ext>
            </a:extLst>
          </p:cNvPr>
          <p:cNvSpPr txBox="1"/>
          <p:nvPr/>
        </p:nvSpPr>
        <p:spPr>
          <a:xfrm>
            <a:off x="6040962" y="1771711"/>
            <a:ext cx="1959191" cy="369332"/>
          </a:xfrm>
          <a:prstGeom prst="rect">
            <a:avLst/>
          </a:prstGeom>
          <a:noFill/>
        </p:spPr>
        <p:txBody>
          <a:bodyPr wrap="none" rtlCol="0">
            <a:spAutoFit/>
          </a:bodyPr>
          <a:lstStyle>
            <a:defPPr>
              <a:defRPr lang="de-DE"/>
            </a:defPPr>
            <a:lvl1pPr algn="ctr">
              <a:defRPr/>
            </a:lvl1pPr>
          </a:lstStyle>
          <a:p>
            <a:r>
              <a:rPr lang="en-US" b="1" dirty="0"/>
              <a:t>Message Graphs</a:t>
            </a:r>
          </a:p>
        </p:txBody>
      </p:sp>
      <p:sp>
        <p:nvSpPr>
          <p:cNvPr id="22" name="Ellipse 21">
            <a:extLst>
              <a:ext uri="{FF2B5EF4-FFF2-40B4-BE49-F238E27FC236}">
                <a16:creationId xmlns:a16="http://schemas.microsoft.com/office/drawing/2014/main" id="{886A78F2-9880-4817-B39A-C7285A144891}"/>
              </a:ext>
            </a:extLst>
          </p:cNvPr>
          <p:cNvSpPr/>
          <p:nvPr/>
        </p:nvSpPr>
        <p:spPr>
          <a:xfrm>
            <a:off x="2753908" y="2504481"/>
            <a:ext cx="443230" cy="44323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DE" dirty="0"/>
              <a:t>A</a:t>
            </a:r>
            <a:endParaRPr lang="en-US" dirty="0"/>
          </a:p>
        </p:txBody>
      </p:sp>
      <p:sp>
        <p:nvSpPr>
          <p:cNvPr id="23" name="Ellipse 22">
            <a:extLst>
              <a:ext uri="{FF2B5EF4-FFF2-40B4-BE49-F238E27FC236}">
                <a16:creationId xmlns:a16="http://schemas.microsoft.com/office/drawing/2014/main" id="{8BB09B22-EC4C-AEF0-9F2B-612485147CE5}"/>
              </a:ext>
            </a:extLst>
          </p:cNvPr>
          <p:cNvSpPr/>
          <p:nvPr/>
        </p:nvSpPr>
        <p:spPr>
          <a:xfrm>
            <a:off x="2753908" y="3296076"/>
            <a:ext cx="443230" cy="44323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DE" dirty="0"/>
              <a:t>B</a:t>
            </a:r>
            <a:endParaRPr lang="en-US" dirty="0"/>
          </a:p>
        </p:txBody>
      </p:sp>
      <p:sp>
        <p:nvSpPr>
          <p:cNvPr id="24" name="Ellipse 23">
            <a:extLst>
              <a:ext uri="{FF2B5EF4-FFF2-40B4-BE49-F238E27FC236}">
                <a16:creationId xmlns:a16="http://schemas.microsoft.com/office/drawing/2014/main" id="{6E76C015-20DA-A0A2-0280-6E58E83AE9B2}"/>
              </a:ext>
            </a:extLst>
          </p:cNvPr>
          <p:cNvSpPr/>
          <p:nvPr/>
        </p:nvSpPr>
        <p:spPr>
          <a:xfrm>
            <a:off x="2753908" y="4087671"/>
            <a:ext cx="443230" cy="44323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DE" dirty="0"/>
              <a:t>C</a:t>
            </a:r>
            <a:endParaRPr lang="en-US" dirty="0"/>
          </a:p>
        </p:txBody>
      </p:sp>
      <p:cxnSp>
        <p:nvCxnSpPr>
          <p:cNvPr id="25" name="Gerade Verbindung mit Pfeil 24">
            <a:extLst>
              <a:ext uri="{FF2B5EF4-FFF2-40B4-BE49-F238E27FC236}">
                <a16:creationId xmlns:a16="http://schemas.microsoft.com/office/drawing/2014/main" id="{71CF1157-F885-6CDD-48ED-40F0225B79F9}"/>
              </a:ext>
            </a:extLst>
          </p:cNvPr>
          <p:cNvCxnSpPr>
            <a:stCxn id="22" idx="4"/>
            <a:endCxn id="23" idx="0"/>
          </p:cNvCxnSpPr>
          <p:nvPr/>
        </p:nvCxnSpPr>
        <p:spPr>
          <a:xfrm>
            <a:off x="2975523" y="2947711"/>
            <a:ext cx="0" cy="3483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Gerade Verbindung mit Pfeil 25">
            <a:extLst>
              <a:ext uri="{FF2B5EF4-FFF2-40B4-BE49-F238E27FC236}">
                <a16:creationId xmlns:a16="http://schemas.microsoft.com/office/drawing/2014/main" id="{0C6BD6EE-219C-FE36-9BA6-54C656D89757}"/>
              </a:ext>
            </a:extLst>
          </p:cNvPr>
          <p:cNvCxnSpPr>
            <a:cxnSpLocks/>
            <a:stCxn id="23" idx="4"/>
            <a:endCxn id="24" idx="0"/>
          </p:cNvCxnSpPr>
          <p:nvPr/>
        </p:nvCxnSpPr>
        <p:spPr>
          <a:xfrm>
            <a:off x="2975523" y="3739306"/>
            <a:ext cx="0" cy="3483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Verbinder: gekrümmt 27">
            <a:extLst>
              <a:ext uri="{FF2B5EF4-FFF2-40B4-BE49-F238E27FC236}">
                <a16:creationId xmlns:a16="http://schemas.microsoft.com/office/drawing/2014/main" id="{E03BF4EC-F19C-61A5-87FD-EB91EA50172C}"/>
              </a:ext>
            </a:extLst>
          </p:cNvPr>
          <p:cNvCxnSpPr>
            <a:stCxn id="24" idx="6"/>
            <a:endCxn id="22" idx="6"/>
          </p:cNvCxnSpPr>
          <p:nvPr/>
        </p:nvCxnSpPr>
        <p:spPr>
          <a:xfrm flipV="1">
            <a:off x="3197138" y="2726096"/>
            <a:ext cx="12700" cy="1583190"/>
          </a:xfrm>
          <a:prstGeom prst="curvedConnector3">
            <a:avLst>
              <a:gd name="adj1" fmla="val 4200000"/>
            </a:avLst>
          </a:prstGeom>
          <a:ln>
            <a:tailEnd type="triangle"/>
          </a:ln>
        </p:spPr>
        <p:style>
          <a:lnRef idx="3">
            <a:schemeClr val="dk1"/>
          </a:lnRef>
          <a:fillRef idx="0">
            <a:schemeClr val="dk1"/>
          </a:fillRef>
          <a:effectRef idx="2">
            <a:schemeClr val="dk1"/>
          </a:effectRef>
          <a:fontRef idx="minor">
            <a:schemeClr val="tx1"/>
          </a:fontRef>
        </p:style>
      </p:cxnSp>
      <p:sp>
        <p:nvSpPr>
          <p:cNvPr id="30" name="Ellipse 29">
            <a:extLst>
              <a:ext uri="{FF2B5EF4-FFF2-40B4-BE49-F238E27FC236}">
                <a16:creationId xmlns:a16="http://schemas.microsoft.com/office/drawing/2014/main" id="{E0BA38DC-AD6B-83D6-BDC7-63FE1CB4728F}"/>
              </a:ext>
            </a:extLst>
          </p:cNvPr>
          <p:cNvSpPr/>
          <p:nvPr/>
        </p:nvSpPr>
        <p:spPr>
          <a:xfrm>
            <a:off x="6793863" y="2504481"/>
            <a:ext cx="443230" cy="44323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DE" dirty="0"/>
              <a:t>A</a:t>
            </a:r>
            <a:endParaRPr lang="en-US" dirty="0"/>
          </a:p>
        </p:txBody>
      </p:sp>
      <p:sp>
        <p:nvSpPr>
          <p:cNvPr id="31" name="Ellipse 30">
            <a:extLst>
              <a:ext uri="{FF2B5EF4-FFF2-40B4-BE49-F238E27FC236}">
                <a16:creationId xmlns:a16="http://schemas.microsoft.com/office/drawing/2014/main" id="{448BDDFB-830D-4877-A418-11D5CEB4BA5C}"/>
              </a:ext>
            </a:extLst>
          </p:cNvPr>
          <p:cNvSpPr/>
          <p:nvPr/>
        </p:nvSpPr>
        <p:spPr>
          <a:xfrm>
            <a:off x="6793863" y="4087671"/>
            <a:ext cx="443230" cy="44323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DE" dirty="0"/>
              <a:t>B</a:t>
            </a:r>
            <a:endParaRPr lang="en-US" dirty="0"/>
          </a:p>
        </p:txBody>
      </p:sp>
      <p:cxnSp>
        <p:nvCxnSpPr>
          <p:cNvPr id="32" name="Gerade Verbindung mit Pfeil 31">
            <a:extLst>
              <a:ext uri="{FF2B5EF4-FFF2-40B4-BE49-F238E27FC236}">
                <a16:creationId xmlns:a16="http://schemas.microsoft.com/office/drawing/2014/main" id="{5671FBB8-CC65-7625-D9BE-D637983512AF}"/>
              </a:ext>
            </a:extLst>
          </p:cNvPr>
          <p:cNvCxnSpPr>
            <a:cxnSpLocks/>
            <a:stCxn id="30" idx="4"/>
            <a:endCxn id="31" idx="0"/>
          </p:cNvCxnSpPr>
          <p:nvPr/>
        </p:nvCxnSpPr>
        <p:spPr>
          <a:xfrm>
            <a:off x="7015478" y="2947711"/>
            <a:ext cx="0" cy="11399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Verbinder: gekrümmt 39">
            <a:extLst>
              <a:ext uri="{FF2B5EF4-FFF2-40B4-BE49-F238E27FC236}">
                <a16:creationId xmlns:a16="http://schemas.microsoft.com/office/drawing/2014/main" id="{0B450BE2-D676-C315-CA0C-33395180DE34}"/>
              </a:ext>
            </a:extLst>
          </p:cNvPr>
          <p:cNvCxnSpPr>
            <a:cxnSpLocks/>
            <a:stCxn id="30" idx="5"/>
            <a:endCxn id="31" idx="7"/>
          </p:cNvCxnSpPr>
          <p:nvPr/>
        </p:nvCxnSpPr>
        <p:spPr>
          <a:xfrm rot="5400000">
            <a:off x="6537293" y="3517691"/>
            <a:ext cx="1269780" cy="12700"/>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43" name="Verbinder: gekrümmt 42">
            <a:extLst>
              <a:ext uri="{FF2B5EF4-FFF2-40B4-BE49-F238E27FC236}">
                <a16:creationId xmlns:a16="http://schemas.microsoft.com/office/drawing/2014/main" id="{50BF5522-039D-215D-442D-4679BCA9A074}"/>
              </a:ext>
            </a:extLst>
          </p:cNvPr>
          <p:cNvCxnSpPr>
            <a:cxnSpLocks/>
            <a:stCxn id="30" idx="3"/>
            <a:endCxn id="31" idx="1"/>
          </p:cNvCxnSpPr>
          <p:nvPr/>
        </p:nvCxnSpPr>
        <p:spPr>
          <a:xfrm rot="5400000">
            <a:off x="6223883" y="3517691"/>
            <a:ext cx="1269780" cy="12700"/>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54" name="Textfeld 53">
            <a:extLst>
              <a:ext uri="{FF2B5EF4-FFF2-40B4-BE49-F238E27FC236}">
                <a16:creationId xmlns:a16="http://schemas.microsoft.com/office/drawing/2014/main" id="{9EEB3D8D-5719-689F-3305-BF5C6D6F6377}"/>
              </a:ext>
            </a:extLst>
          </p:cNvPr>
          <p:cNvSpPr txBox="1"/>
          <p:nvPr/>
        </p:nvSpPr>
        <p:spPr>
          <a:xfrm>
            <a:off x="8000153" y="2549414"/>
            <a:ext cx="3074881" cy="646331"/>
          </a:xfrm>
          <a:prstGeom prst="rect">
            <a:avLst/>
          </a:prstGeom>
          <a:noFill/>
        </p:spPr>
        <p:txBody>
          <a:bodyPr wrap="none" rtlCol="0">
            <a:spAutoFit/>
          </a:bodyPr>
          <a:lstStyle>
            <a:defPPr>
              <a:defRPr lang="de-DE"/>
            </a:defPPr>
            <a:lvl1pPr algn="ctr">
              <a:defRPr/>
            </a:lvl1pPr>
          </a:lstStyle>
          <a:p>
            <a:r>
              <a:rPr lang="en-US" dirty="0"/>
              <a:t>possibly multiple </a:t>
            </a:r>
          </a:p>
          <a:p>
            <a:r>
              <a:rPr lang="en-US" dirty="0"/>
              <a:t>connections between nodes</a:t>
            </a:r>
          </a:p>
        </p:txBody>
      </p:sp>
      <p:sp>
        <p:nvSpPr>
          <p:cNvPr id="55" name="Textfeld 54">
            <a:extLst>
              <a:ext uri="{FF2B5EF4-FFF2-40B4-BE49-F238E27FC236}">
                <a16:creationId xmlns:a16="http://schemas.microsoft.com/office/drawing/2014/main" id="{F043FCC3-7380-1CC0-34B9-954CFE15C516}"/>
              </a:ext>
            </a:extLst>
          </p:cNvPr>
          <p:cNvSpPr txBox="1"/>
          <p:nvPr/>
        </p:nvSpPr>
        <p:spPr>
          <a:xfrm>
            <a:off x="8292617" y="3524041"/>
            <a:ext cx="2693366" cy="646331"/>
          </a:xfrm>
          <a:prstGeom prst="rect">
            <a:avLst/>
          </a:prstGeom>
          <a:noFill/>
        </p:spPr>
        <p:txBody>
          <a:bodyPr wrap="none" rtlCol="0">
            <a:spAutoFit/>
          </a:bodyPr>
          <a:lstStyle>
            <a:defPPr>
              <a:defRPr lang="de-DE"/>
            </a:defPPr>
            <a:lvl1pPr algn="ctr">
              <a:defRPr/>
            </a:lvl1pPr>
          </a:lstStyle>
          <a:p>
            <a:r>
              <a:rPr lang="en-US" dirty="0"/>
              <a:t>different communication</a:t>
            </a:r>
          </a:p>
          <a:p>
            <a:r>
              <a:rPr lang="en-US" dirty="0"/>
              <a:t>channels</a:t>
            </a:r>
          </a:p>
        </p:txBody>
      </p:sp>
      <p:sp>
        <p:nvSpPr>
          <p:cNvPr id="56" name="Textfeld 55">
            <a:extLst>
              <a:ext uri="{FF2B5EF4-FFF2-40B4-BE49-F238E27FC236}">
                <a16:creationId xmlns:a16="http://schemas.microsoft.com/office/drawing/2014/main" id="{B9367EE2-C8E2-3D98-02D4-9A5E1DBCAF9F}"/>
              </a:ext>
            </a:extLst>
          </p:cNvPr>
          <p:cNvSpPr txBox="1"/>
          <p:nvPr/>
        </p:nvSpPr>
        <p:spPr>
          <a:xfrm>
            <a:off x="1474150" y="4668012"/>
            <a:ext cx="3002745" cy="369332"/>
          </a:xfrm>
          <a:prstGeom prst="rect">
            <a:avLst/>
          </a:prstGeom>
          <a:noFill/>
        </p:spPr>
        <p:txBody>
          <a:bodyPr wrap="none" rtlCol="0">
            <a:spAutoFit/>
          </a:bodyPr>
          <a:lstStyle>
            <a:defPPr>
              <a:defRPr lang="de-DE"/>
            </a:defPPr>
            <a:lvl1pPr algn="ctr">
              <a:defRPr/>
            </a:lvl1pPr>
          </a:lstStyle>
          <a:p>
            <a:r>
              <a:rPr lang="en-US" dirty="0">
                <a:sym typeface="Wingdings" panose="05000000000000000000" pitchFamily="2" charset="2"/>
              </a:rPr>
              <a:t> </a:t>
            </a:r>
            <a:r>
              <a:rPr lang="en-US" dirty="0"/>
              <a:t>arbitrary graph structure</a:t>
            </a:r>
          </a:p>
        </p:txBody>
      </p:sp>
      <p:sp>
        <p:nvSpPr>
          <p:cNvPr id="34" name="Textfeld 33">
            <a:extLst>
              <a:ext uri="{FF2B5EF4-FFF2-40B4-BE49-F238E27FC236}">
                <a16:creationId xmlns:a16="http://schemas.microsoft.com/office/drawing/2014/main" id="{0ED3B0BA-7D59-C46E-EEF3-E77305183D72}"/>
              </a:ext>
            </a:extLst>
          </p:cNvPr>
          <p:cNvSpPr txBox="1"/>
          <p:nvPr/>
        </p:nvSpPr>
        <p:spPr>
          <a:xfrm>
            <a:off x="366650" y="5607568"/>
            <a:ext cx="1686679" cy="338554"/>
          </a:xfrm>
          <a:prstGeom prst="rect">
            <a:avLst/>
          </a:prstGeom>
          <a:noFill/>
        </p:spPr>
        <p:txBody>
          <a:bodyPr wrap="none" rtlCol="0">
            <a:spAutoFit/>
          </a:bodyPr>
          <a:lstStyle>
            <a:defPPr>
              <a:defRPr lang="de-DE"/>
            </a:defPPr>
            <a:lvl1pPr algn="ctr">
              <a:defRPr/>
            </a:lvl1pPr>
          </a:lstStyle>
          <a:p>
            <a:r>
              <a:rPr lang="en-US" sz="1600" dirty="0">
                <a:sym typeface="Wingdings" panose="05000000000000000000" pitchFamily="2" charset="2"/>
              </a:rPr>
              <a:t>Social Networks</a:t>
            </a:r>
            <a:endParaRPr lang="en-US" sz="1600" dirty="0"/>
          </a:p>
        </p:txBody>
      </p:sp>
      <p:sp>
        <p:nvSpPr>
          <p:cNvPr id="35" name="Textfeld 34">
            <a:extLst>
              <a:ext uri="{FF2B5EF4-FFF2-40B4-BE49-F238E27FC236}">
                <a16:creationId xmlns:a16="http://schemas.microsoft.com/office/drawing/2014/main" id="{5DEBFE76-66FE-0BB1-54E1-A215D796E4BB}"/>
              </a:ext>
            </a:extLst>
          </p:cNvPr>
          <p:cNvSpPr txBox="1"/>
          <p:nvPr/>
        </p:nvSpPr>
        <p:spPr>
          <a:xfrm>
            <a:off x="2922406" y="5347773"/>
            <a:ext cx="2154757" cy="338554"/>
          </a:xfrm>
          <a:prstGeom prst="rect">
            <a:avLst/>
          </a:prstGeom>
          <a:noFill/>
        </p:spPr>
        <p:txBody>
          <a:bodyPr wrap="none" rtlCol="0">
            <a:spAutoFit/>
          </a:bodyPr>
          <a:lstStyle>
            <a:defPPr>
              <a:defRPr lang="de-DE"/>
            </a:defPPr>
            <a:lvl1pPr algn="ctr">
              <a:defRPr/>
            </a:lvl1pPr>
          </a:lstStyle>
          <a:p>
            <a:r>
              <a:rPr lang="en-US" sz="1600" dirty="0">
                <a:sym typeface="Wingdings" panose="05000000000000000000" pitchFamily="2" charset="2"/>
              </a:rPr>
              <a:t>Finite State Machines</a:t>
            </a:r>
            <a:endParaRPr lang="en-US" sz="1600" dirty="0"/>
          </a:p>
        </p:txBody>
      </p:sp>
      <p:sp>
        <p:nvSpPr>
          <p:cNvPr id="37" name="Textfeld 36">
            <a:extLst>
              <a:ext uri="{FF2B5EF4-FFF2-40B4-BE49-F238E27FC236}">
                <a16:creationId xmlns:a16="http://schemas.microsoft.com/office/drawing/2014/main" id="{7EB3951F-794B-05AC-AEED-E724043C62ED}"/>
              </a:ext>
            </a:extLst>
          </p:cNvPr>
          <p:cNvSpPr txBox="1"/>
          <p:nvPr/>
        </p:nvSpPr>
        <p:spPr>
          <a:xfrm>
            <a:off x="1708523" y="6125686"/>
            <a:ext cx="2254143" cy="338554"/>
          </a:xfrm>
          <a:prstGeom prst="rect">
            <a:avLst/>
          </a:prstGeom>
          <a:noFill/>
        </p:spPr>
        <p:txBody>
          <a:bodyPr wrap="none" rtlCol="0">
            <a:spAutoFit/>
          </a:bodyPr>
          <a:lstStyle>
            <a:defPPr>
              <a:defRPr lang="de-DE"/>
            </a:defPPr>
            <a:lvl1pPr algn="ctr">
              <a:defRPr/>
            </a:lvl1pPr>
          </a:lstStyle>
          <a:p>
            <a:r>
              <a:rPr lang="en-US" sz="1600" dirty="0">
                <a:sym typeface="Wingdings" panose="05000000000000000000" pitchFamily="2" charset="2"/>
              </a:rPr>
              <a:t>… a lot of other graphs</a:t>
            </a:r>
            <a:endParaRPr lang="en-US" sz="1600" dirty="0"/>
          </a:p>
        </p:txBody>
      </p:sp>
      <p:sp>
        <p:nvSpPr>
          <p:cNvPr id="38" name="Textfeld 37">
            <a:extLst>
              <a:ext uri="{FF2B5EF4-FFF2-40B4-BE49-F238E27FC236}">
                <a16:creationId xmlns:a16="http://schemas.microsoft.com/office/drawing/2014/main" id="{F0225E93-B6F1-9BB2-AB75-F4D5B5DA8CA2}"/>
              </a:ext>
            </a:extLst>
          </p:cNvPr>
          <p:cNvSpPr txBox="1"/>
          <p:nvPr/>
        </p:nvSpPr>
        <p:spPr>
          <a:xfrm>
            <a:off x="5860777" y="5549682"/>
            <a:ext cx="3785011" cy="338554"/>
          </a:xfrm>
          <a:prstGeom prst="rect">
            <a:avLst/>
          </a:prstGeom>
          <a:noFill/>
        </p:spPr>
        <p:txBody>
          <a:bodyPr wrap="none" rtlCol="0">
            <a:spAutoFit/>
          </a:bodyPr>
          <a:lstStyle>
            <a:defPPr>
              <a:defRPr lang="de-DE"/>
            </a:defPPr>
            <a:lvl1pPr algn="ctr">
              <a:defRPr/>
            </a:lvl1pPr>
          </a:lstStyle>
          <a:p>
            <a:r>
              <a:rPr lang="en-US" sz="1600" dirty="0">
                <a:sym typeface="Wingdings" panose="05000000000000000000" pitchFamily="2" charset="2"/>
              </a:rPr>
              <a:t>Node-Based Communication Networks</a:t>
            </a:r>
            <a:endParaRPr lang="en-US" sz="1600" dirty="0"/>
          </a:p>
        </p:txBody>
      </p:sp>
    </p:spTree>
    <p:extLst>
      <p:ext uri="{BB962C8B-B14F-4D97-AF65-F5344CB8AC3E}">
        <p14:creationId xmlns:p14="http://schemas.microsoft.com/office/powerpoint/2010/main" val="168135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0" grpId="0" animBg="1"/>
      <p:bldP spid="3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de-DE" dirty="0"/>
              <a:t>Other </a:t>
            </a:r>
            <a:r>
              <a:rPr lang="de-DE" dirty="0" err="1"/>
              <a:t>Visualizations</a:t>
            </a:r>
            <a:r>
              <a:rPr lang="de-DE" dirty="0"/>
              <a:t> and </a:t>
            </a:r>
            <a:r>
              <a:rPr lang="de-DE" dirty="0" err="1"/>
              <a:t>Related</a:t>
            </a:r>
            <a:r>
              <a:rPr lang="de-DE" dirty="0"/>
              <a:t> </a:t>
            </a:r>
            <a:r>
              <a:rPr lang="de-DE" dirty="0" err="1"/>
              <a:t>work</a:t>
            </a:r>
            <a:endParaRPr lang="en-US" dirty="0"/>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de-DE" smtClean="0"/>
              <a:t>30</a:t>
            </a:fld>
            <a:endParaRPr lang="de-DE"/>
          </a:p>
        </p:txBody>
      </p:sp>
      <p:pic>
        <p:nvPicPr>
          <p:cNvPr id="7" name="Grafik 6">
            <a:extLst>
              <a:ext uri="{FF2B5EF4-FFF2-40B4-BE49-F238E27FC236}">
                <a16:creationId xmlns:a16="http://schemas.microsoft.com/office/drawing/2014/main" id="{0C91A0BF-2653-E439-6876-19E66D0B16EF}"/>
              </a:ext>
            </a:extLst>
          </p:cNvPr>
          <p:cNvPicPr>
            <a:picLocks noChangeAspect="1"/>
          </p:cNvPicPr>
          <p:nvPr/>
        </p:nvPicPr>
        <p:blipFill>
          <a:blip r:embed="rId2"/>
          <a:stretch>
            <a:fillRect/>
          </a:stretch>
        </p:blipFill>
        <p:spPr>
          <a:xfrm>
            <a:off x="225254" y="1177241"/>
            <a:ext cx="2596689" cy="2251759"/>
          </a:xfrm>
          <a:prstGeom prst="rect">
            <a:avLst/>
          </a:prstGeom>
        </p:spPr>
      </p:pic>
      <p:pic>
        <p:nvPicPr>
          <p:cNvPr id="9" name="Grafik 8">
            <a:extLst>
              <a:ext uri="{FF2B5EF4-FFF2-40B4-BE49-F238E27FC236}">
                <a16:creationId xmlns:a16="http://schemas.microsoft.com/office/drawing/2014/main" id="{A44AE640-72F1-2BF3-F0C3-DF88824501C7}"/>
              </a:ext>
            </a:extLst>
          </p:cNvPr>
          <p:cNvPicPr>
            <a:picLocks noChangeAspect="1"/>
          </p:cNvPicPr>
          <p:nvPr/>
        </p:nvPicPr>
        <p:blipFill>
          <a:blip r:embed="rId3"/>
          <a:stretch>
            <a:fillRect/>
          </a:stretch>
        </p:blipFill>
        <p:spPr>
          <a:xfrm>
            <a:off x="6949440" y="1600162"/>
            <a:ext cx="4947920" cy="1689761"/>
          </a:xfrm>
          <a:prstGeom prst="rect">
            <a:avLst/>
          </a:prstGeom>
        </p:spPr>
      </p:pic>
      <p:sp>
        <p:nvSpPr>
          <p:cNvPr id="11" name="Textfeld 10">
            <a:extLst>
              <a:ext uri="{FF2B5EF4-FFF2-40B4-BE49-F238E27FC236}">
                <a16:creationId xmlns:a16="http://schemas.microsoft.com/office/drawing/2014/main" id="{27E41B94-8666-0748-1949-7F251C8AFEE4}"/>
              </a:ext>
            </a:extLst>
          </p:cNvPr>
          <p:cNvSpPr txBox="1"/>
          <p:nvPr/>
        </p:nvSpPr>
        <p:spPr>
          <a:xfrm>
            <a:off x="7115256" y="3296307"/>
            <a:ext cx="4591735" cy="369332"/>
          </a:xfrm>
          <a:prstGeom prst="rect">
            <a:avLst/>
          </a:prstGeom>
          <a:noFill/>
        </p:spPr>
        <p:txBody>
          <a:bodyPr wrap="square">
            <a:spAutoFit/>
          </a:bodyPr>
          <a:lstStyle/>
          <a:p>
            <a:r>
              <a:rPr lang="en-US" sz="900" dirty="0"/>
              <a:t>Bédard, Christophe, et al. "Message flow analysis with complex causal links for distributed ROS 2 systems." Robotics and Autonomous Systems 161 (2023): 104361.</a:t>
            </a:r>
          </a:p>
        </p:txBody>
      </p:sp>
      <p:sp>
        <p:nvSpPr>
          <p:cNvPr id="13" name="Textfeld 12">
            <a:extLst>
              <a:ext uri="{FF2B5EF4-FFF2-40B4-BE49-F238E27FC236}">
                <a16:creationId xmlns:a16="http://schemas.microsoft.com/office/drawing/2014/main" id="{9257D56D-86FD-8F59-E530-AD850902EDBC}"/>
              </a:ext>
            </a:extLst>
          </p:cNvPr>
          <p:cNvSpPr txBox="1"/>
          <p:nvPr/>
        </p:nvSpPr>
        <p:spPr>
          <a:xfrm>
            <a:off x="249107" y="3481857"/>
            <a:ext cx="2596689" cy="507831"/>
          </a:xfrm>
          <a:prstGeom prst="rect">
            <a:avLst/>
          </a:prstGeom>
          <a:noFill/>
        </p:spPr>
        <p:txBody>
          <a:bodyPr wrap="square">
            <a:spAutoFit/>
          </a:bodyPr>
          <a:lstStyle>
            <a:defPPr>
              <a:defRPr lang="de-DE"/>
            </a:defPPr>
            <a:lvl1pPr>
              <a:defRPr sz="1000"/>
            </a:lvl1pPr>
          </a:lstStyle>
          <a:p>
            <a:r>
              <a:rPr lang="en-US" sz="900" dirty="0" err="1"/>
              <a:t>Zea</a:t>
            </a:r>
            <a:r>
              <a:rPr lang="en-US" sz="900" dirty="0"/>
              <a:t>, Antonio, and Uwe D. </a:t>
            </a:r>
            <a:r>
              <a:rPr lang="en-US" sz="900" dirty="0" err="1"/>
              <a:t>Hanebeck</a:t>
            </a:r>
            <a:r>
              <a:rPr lang="en-US" sz="900" dirty="0"/>
              <a:t>. "</a:t>
            </a:r>
            <a:r>
              <a:rPr lang="en-US" sz="900" dirty="0" err="1"/>
              <a:t>iviz</a:t>
            </a:r>
            <a:r>
              <a:rPr lang="en-US" sz="900" dirty="0"/>
              <a:t>: A ROS visualization app for mobile devices." Software Impacts 8 (2021): 100057.</a:t>
            </a:r>
          </a:p>
        </p:txBody>
      </p:sp>
      <p:pic>
        <p:nvPicPr>
          <p:cNvPr id="15" name="Grafik 14">
            <a:extLst>
              <a:ext uri="{FF2B5EF4-FFF2-40B4-BE49-F238E27FC236}">
                <a16:creationId xmlns:a16="http://schemas.microsoft.com/office/drawing/2014/main" id="{8F0F63D1-28B2-0E96-0360-B8599922B176}"/>
              </a:ext>
            </a:extLst>
          </p:cNvPr>
          <p:cNvPicPr>
            <a:picLocks noChangeAspect="1"/>
          </p:cNvPicPr>
          <p:nvPr/>
        </p:nvPicPr>
        <p:blipFill rotWithShape="1">
          <a:blip r:embed="rId4"/>
          <a:srcRect t="5721"/>
          <a:stretch/>
        </p:blipFill>
        <p:spPr>
          <a:xfrm>
            <a:off x="3444136" y="1177240"/>
            <a:ext cx="3406244" cy="2251760"/>
          </a:xfrm>
          <a:prstGeom prst="rect">
            <a:avLst/>
          </a:prstGeom>
        </p:spPr>
      </p:pic>
      <p:sp>
        <p:nvSpPr>
          <p:cNvPr id="17" name="Textfeld 16">
            <a:extLst>
              <a:ext uri="{FF2B5EF4-FFF2-40B4-BE49-F238E27FC236}">
                <a16:creationId xmlns:a16="http://schemas.microsoft.com/office/drawing/2014/main" id="{87580177-B9D5-C37C-BC6E-5EF4A3CA151D}"/>
              </a:ext>
            </a:extLst>
          </p:cNvPr>
          <p:cNvSpPr txBox="1"/>
          <p:nvPr/>
        </p:nvSpPr>
        <p:spPr>
          <a:xfrm>
            <a:off x="3561851" y="3389271"/>
            <a:ext cx="3183644" cy="646331"/>
          </a:xfrm>
          <a:prstGeom prst="rect">
            <a:avLst/>
          </a:prstGeom>
          <a:noFill/>
        </p:spPr>
        <p:txBody>
          <a:bodyPr wrap="square">
            <a:spAutoFit/>
          </a:bodyPr>
          <a:lstStyle>
            <a:defPPr>
              <a:defRPr lang="de-DE"/>
            </a:defPPr>
            <a:lvl1pPr>
              <a:defRPr sz="1000"/>
            </a:lvl1pPr>
          </a:lstStyle>
          <a:p>
            <a:r>
              <a:rPr lang="en-US" sz="900" dirty="0"/>
              <a:t>Ivanov, Artem, et al. "Online monitoring and visualization with </a:t>
            </a:r>
            <a:r>
              <a:rPr lang="en-US" sz="900" dirty="0" err="1"/>
              <a:t>ros</a:t>
            </a:r>
            <a:r>
              <a:rPr lang="en-US" sz="900" dirty="0"/>
              <a:t> and </a:t>
            </a:r>
            <a:r>
              <a:rPr lang="en-US" sz="900" dirty="0" err="1"/>
              <a:t>reactjs</a:t>
            </a:r>
            <a:r>
              <a:rPr lang="en-US" sz="900" dirty="0"/>
              <a:t>." 2021 International Siberian Conference on Control and Communications (SIBCON). IEEE, 2021.</a:t>
            </a:r>
          </a:p>
        </p:txBody>
      </p:sp>
      <p:pic>
        <p:nvPicPr>
          <p:cNvPr id="19" name="Grafik 18">
            <a:extLst>
              <a:ext uri="{FF2B5EF4-FFF2-40B4-BE49-F238E27FC236}">
                <a16:creationId xmlns:a16="http://schemas.microsoft.com/office/drawing/2014/main" id="{9020A5B9-1E61-CB34-04F9-159EFAD32C68}"/>
              </a:ext>
            </a:extLst>
          </p:cNvPr>
          <p:cNvPicPr>
            <a:picLocks noChangeAspect="1"/>
          </p:cNvPicPr>
          <p:nvPr/>
        </p:nvPicPr>
        <p:blipFill>
          <a:blip r:embed="rId5"/>
          <a:stretch>
            <a:fillRect/>
          </a:stretch>
        </p:blipFill>
        <p:spPr>
          <a:xfrm>
            <a:off x="1854200" y="4229295"/>
            <a:ext cx="3089943" cy="1785657"/>
          </a:xfrm>
          <a:prstGeom prst="rect">
            <a:avLst/>
          </a:prstGeom>
        </p:spPr>
      </p:pic>
      <p:sp>
        <p:nvSpPr>
          <p:cNvPr id="20" name="Textfeld 19">
            <a:extLst>
              <a:ext uri="{FF2B5EF4-FFF2-40B4-BE49-F238E27FC236}">
                <a16:creationId xmlns:a16="http://schemas.microsoft.com/office/drawing/2014/main" id="{F0DF6B65-92BC-24CD-25A1-F5D8497B1816}"/>
              </a:ext>
            </a:extLst>
          </p:cNvPr>
          <p:cNvSpPr txBox="1"/>
          <p:nvPr/>
        </p:nvSpPr>
        <p:spPr>
          <a:xfrm>
            <a:off x="1954563" y="6023938"/>
            <a:ext cx="2989580" cy="400110"/>
          </a:xfrm>
          <a:prstGeom prst="rect">
            <a:avLst/>
          </a:prstGeom>
          <a:noFill/>
        </p:spPr>
        <p:txBody>
          <a:bodyPr wrap="square">
            <a:spAutoFit/>
          </a:bodyPr>
          <a:lstStyle>
            <a:defPPr>
              <a:defRPr lang="de-DE"/>
            </a:defPPr>
            <a:lvl1pPr>
              <a:defRPr sz="1000"/>
            </a:lvl1pPr>
          </a:lstStyle>
          <a:p>
            <a:r>
              <a:rPr lang="en-US" dirty="0">
                <a:hlinkClick r:id="rId6"/>
              </a:rPr>
              <a:t>Setting up a robot simulation (Basic) — ROS 2 Documentation: Foxy documentation</a:t>
            </a:r>
            <a:endParaRPr lang="en-US" dirty="0"/>
          </a:p>
        </p:txBody>
      </p:sp>
      <p:pic>
        <p:nvPicPr>
          <p:cNvPr id="22" name="Grafik 21">
            <a:extLst>
              <a:ext uri="{FF2B5EF4-FFF2-40B4-BE49-F238E27FC236}">
                <a16:creationId xmlns:a16="http://schemas.microsoft.com/office/drawing/2014/main" id="{A951E585-D416-D25D-4EBC-EAE06EDADE11}"/>
              </a:ext>
            </a:extLst>
          </p:cNvPr>
          <p:cNvPicPr>
            <a:picLocks noChangeAspect="1"/>
          </p:cNvPicPr>
          <p:nvPr/>
        </p:nvPicPr>
        <p:blipFill>
          <a:blip r:embed="rId7"/>
          <a:stretch>
            <a:fillRect/>
          </a:stretch>
        </p:blipFill>
        <p:spPr>
          <a:xfrm>
            <a:off x="7560487" y="3989688"/>
            <a:ext cx="2353384" cy="1924600"/>
          </a:xfrm>
          <a:prstGeom prst="rect">
            <a:avLst/>
          </a:prstGeom>
        </p:spPr>
      </p:pic>
      <p:sp>
        <p:nvSpPr>
          <p:cNvPr id="23" name="Textfeld 22">
            <a:extLst>
              <a:ext uri="{FF2B5EF4-FFF2-40B4-BE49-F238E27FC236}">
                <a16:creationId xmlns:a16="http://schemas.microsoft.com/office/drawing/2014/main" id="{86AF09CE-FCF3-658C-0B8B-53E13FA8ECC8}"/>
              </a:ext>
            </a:extLst>
          </p:cNvPr>
          <p:cNvSpPr txBox="1"/>
          <p:nvPr/>
        </p:nvSpPr>
        <p:spPr>
          <a:xfrm>
            <a:off x="7305187" y="5935264"/>
            <a:ext cx="2989580" cy="400110"/>
          </a:xfrm>
          <a:prstGeom prst="rect">
            <a:avLst/>
          </a:prstGeom>
          <a:noFill/>
        </p:spPr>
        <p:txBody>
          <a:bodyPr wrap="square">
            <a:spAutoFit/>
          </a:bodyPr>
          <a:lstStyle>
            <a:defPPr>
              <a:defRPr lang="de-DE"/>
            </a:defPPr>
            <a:lvl1pPr>
              <a:defRPr sz="1000"/>
            </a:lvl1pPr>
          </a:lstStyle>
          <a:p>
            <a:r>
              <a:rPr lang="en-US" dirty="0">
                <a:hlinkClick r:id="rId8"/>
              </a:rPr>
              <a:t>Visualizing ROS 2 data with Foxglove Studio — ROS 2 Documentation: Foxy documentation</a:t>
            </a:r>
            <a:endParaRPr lang="en-US" dirty="0"/>
          </a:p>
        </p:txBody>
      </p:sp>
      <p:sp>
        <p:nvSpPr>
          <p:cNvPr id="6" name="Datumsplatzhalter 3">
            <a:extLst>
              <a:ext uri="{FF2B5EF4-FFF2-40B4-BE49-F238E27FC236}">
                <a16:creationId xmlns:a16="http://schemas.microsoft.com/office/drawing/2014/main" id="{C5A8A3A6-F466-3CFC-7CA7-C6EE03AFC3DC}"/>
              </a:ext>
            </a:extLst>
          </p:cNvPr>
          <p:cNvSpPr>
            <a:spLocks noGrp="1"/>
          </p:cNvSpPr>
          <p:nvPr>
            <p:ph type="dt" sz="half" idx="10"/>
          </p:nvPr>
        </p:nvSpPr>
        <p:spPr>
          <a:xfrm>
            <a:off x="10559320" y="6356350"/>
            <a:ext cx="1561407" cy="365125"/>
          </a:xfrm>
        </p:spPr>
        <p:txBody>
          <a:bodyPr/>
          <a:lstStyle/>
          <a:p>
            <a:fld id="{0E74BCF1-ACAD-48C9-B1A4-155726DFB9C7}" type="datetime1">
              <a:rPr lang="de-DE" smtClean="0"/>
              <a:t>08.12.2024</a:t>
            </a:fld>
            <a:endParaRPr lang="de-DE" dirty="0"/>
          </a:p>
        </p:txBody>
      </p:sp>
      <p:sp>
        <p:nvSpPr>
          <p:cNvPr id="8" name="Fußzeilenplatzhalter 7">
            <a:extLst>
              <a:ext uri="{FF2B5EF4-FFF2-40B4-BE49-F238E27FC236}">
                <a16:creationId xmlns:a16="http://schemas.microsoft.com/office/drawing/2014/main" id="{813DB6F5-3B26-7979-1E1A-B8982792D8A1}"/>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546141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Why Not Just</a:t>
            </a:r>
            <a:br>
              <a:rPr lang="en-US" dirty="0"/>
            </a:br>
            <a:r>
              <a:rPr lang="en-US" dirty="0"/>
              <a:t>Expanding </a:t>
            </a:r>
            <a:r>
              <a:rPr lang="de-DE" dirty="0" err="1"/>
              <a:t>rqt_graph</a:t>
            </a:r>
            <a:r>
              <a:rPr lang="en-US" dirty="0"/>
              <a:t>?</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31</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C056D04B-58CC-09C9-A660-0A46BEDFAE32}"/>
              </a:ext>
            </a:extLst>
          </p:cNvPr>
          <p:cNvSpPr>
            <a:spLocks noGrp="1"/>
          </p:cNvSpPr>
          <p:nvPr>
            <p:ph type="dt" sz="half" idx="10"/>
          </p:nvPr>
        </p:nvSpPr>
        <p:spPr>
          <a:xfrm>
            <a:off x="10559320" y="6356350"/>
            <a:ext cx="1561407" cy="365125"/>
          </a:xfrm>
        </p:spPr>
        <p:txBody>
          <a:bodyPr/>
          <a:lstStyle/>
          <a:p>
            <a:fld id="{817F7E96-9CA9-4B94-A33A-7AD7432B3161}" type="datetime1">
              <a:rPr lang="de-DE" smtClean="0"/>
              <a:t>08.12.2024</a:t>
            </a:fld>
            <a:endParaRPr lang="de-DE" dirty="0"/>
          </a:p>
        </p:txBody>
      </p:sp>
      <p:sp>
        <p:nvSpPr>
          <p:cNvPr id="7" name="Fußzeilenplatzhalter 6">
            <a:extLst>
              <a:ext uri="{FF2B5EF4-FFF2-40B4-BE49-F238E27FC236}">
                <a16:creationId xmlns:a16="http://schemas.microsoft.com/office/drawing/2014/main" id="{462847B2-4384-6A16-56C5-BBA3657B6774}"/>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965463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6888479"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Architecture in </a:t>
            </a:r>
            <a:r>
              <a:rPr lang="en-US" dirty="0" err="1"/>
              <a:t>rqt_graph</a:t>
            </a:r>
            <a:endParaRPr lang="en-US"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32</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2495733"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2424613"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2353493"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2282373"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111005" y="4591925"/>
            <a:ext cx="1694078" cy="523220"/>
          </a:xfrm>
          <a:prstGeom prst="rect">
            <a:avLst/>
          </a:prstGeom>
          <a:noFill/>
        </p:spPr>
        <p:txBody>
          <a:bodyPr wrap="square" rtlCol="0">
            <a:spAutoFit/>
          </a:bodyPr>
          <a:lstStyle/>
          <a:p>
            <a:pPr algn="ctr"/>
            <a:r>
              <a:rPr lang="en-US" sz="140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4259641" y="252109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3406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dirty="0"/>
              <a:t>Desktop Server System (Linux, etc.)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3850331"/>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3605532"/>
            <a:ext cx="1298785" cy="261610"/>
          </a:xfrm>
          <a:prstGeom prst="rect">
            <a:avLst/>
          </a:prstGeom>
          <a:noFill/>
        </p:spPr>
        <p:txBody>
          <a:bodyPr wrap="square" rtlCol="0">
            <a:spAutoFit/>
          </a:bodyPr>
          <a:lstStyle/>
          <a:p>
            <a:pPr algn="ctr"/>
            <a:r>
              <a:rPr lang="en-US" sz="110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360172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rqt_graph</a:t>
            </a:r>
            <a:endParaRPr lang="en-US" sz="1600" dirty="0">
              <a:solidFill>
                <a:schemeClr val="tx1"/>
              </a:solidFill>
            </a:endParaRP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3844131"/>
            <a:ext cx="2298374"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2535178B-F12B-77A5-37B1-7A7ECCD1FA2F}"/>
              </a:ext>
            </a:extLst>
          </p:cNvPr>
          <p:cNvSpPr txBox="1"/>
          <p:nvPr/>
        </p:nvSpPr>
        <p:spPr>
          <a:xfrm>
            <a:off x="3805082" y="3373734"/>
            <a:ext cx="2407797" cy="523220"/>
          </a:xfrm>
          <a:prstGeom prst="rect">
            <a:avLst/>
          </a:prstGeom>
          <a:noFill/>
        </p:spPr>
        <p:txBody>
          <a:bodyPr wrap="square" rtlCol="0">
            <a:spAutoFit/>
          </a:bodyPr>
          <a:lstStyle/>
          <a:p>
            <a:pPr algn="ctr"/>
            <a:r>
              <a:rPr lang="en-US" sz="1400" dirty="0"/>
              <a:t>Meta-info about the current nodes in the system</a:t>
            </a:r>
          </a:p>
        </p:txBody>
      </p:sp>
      <p:sp>
        <p:nvSpPr>
          <p:cNvPr id="14" name="Textfeld 13">
            <a:extLst>
              <a:ext uri="{FF2B5EF4-FFF2-40B4-BE49-F238E27FC236}">
                <a16:creationId xmlns:a16="http://schemas.microsoft.com/office/drawing/2014/main" id="{84890635-A09C-5CF7-14AD-C3EC17B2CFE5}"/>
              </a:ext>
            </a:extLst>
          </p:cNvPr>
          <p:cNvSpPr txBox="1"/>
          <p:nvPr/>
        </p:nvSpPr>
        <p:spPr>
          <a:xfrm>
            <a:off x="5809289" y="4547265"/>
            <a:ext cx="2158460" cy="307777"/>
          </a:xfrm>
          <a:prstGeom prst="rect">
            <a:avLst/>
          </a:prstGeom>
          <a:noFill/>
        </p:spPr>
        <p:txBody>
          <a:bodyPr wrap="square" rtlCol="0">
            <a:spAutoFit/>
          </a:bodyPr>
          <a:lstStyle/>
          <a:p>
            <a:pPr algn="ctr"/>
            <a:r>
              <a:rPr lang="en-US" sz="1400" dirty="0"/>
              <a:t>Qt-App </a:t>
            </a:r>
            <a:r>
              <a:rPr lang="en-US" sz="1400" b="1" dirty="0"/>
              <a:t>and</a:t>
            </a:r>
            <a:r>
              <a:rPr lang="en-US" sz="1400" dirty="0"/>
              <a:t> ROS-Node</a:t>
            </a:r>
          </a:p>
        </p:txBody>
      </p:sp>
      <p:sp>
        <p:nvSpPr>
          <p:cNvPr id="17" name="Datumsplatzhalter 3">
            <a:extLst>
              <a:ext uri="{FF2B5EF4-FFF2-40B4-BE49-F238E27FC236}">
                <a16:creationId xmlns:a16="http://schemas.microsoft.com/office/drawing/2014/main" id="{C84BC3B1-DC6C-0655-C914-6DB855F55655}"/>
              </a:ext>
            </a:extLst>
          </p:cNvPr>
          <p:cNvSpPr>
            <a:spLocks noGrp="1"/>
          </p:cNvSpPr>
          <p:nvPr>
            <p:ph type="dt" sz="half" idx="10"/>
          </p:nvPr>
        </p:nvSpPr>
        <p:spPr>
          <a:xfrm>
            <a:off x="10559320" y="6356350"/>
            <a:ext cx="1561407" cy="365125"/>
          </a:xfrm>
        </p:spPr>
        <p:txBody>
          <a:bodyPr/>
          <a:lstStyle/>
          <a:p>
            <a:fld id="{8084DCAD-E1C8-46D1-989D-9F5FFEFB40EA}" type="datetime1">
              <a:rPr lang="de-DE" smtClean="0"/>
              <a:t>08.12.2024</a:t>
            </a:fld>
            <a:endParaRPr lang="de-DE" dirty="0"/>
          </a:p>
        </p:txBody>
      </p:sp>
      <p:sp>
        <p:nvSpPr>
          <p:cNvPr id="20" name="Fußzeilenplatzhalter 19">
            <a:extLst>
              <a:ext uri="{FF2B5EF4-FFF2-40B4-BE49-F238E27FC236}">
                <a16:creationId xmlns:a16="http://schemas.microsoft.com/office/drawing/2014/main" id="{7B0CAD22-B1B2-2D9E-ADBD-CC5BEA0884F7}"/>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560527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Architecture in </a:t>
            </a:r>
            <a:r>
              <a:rPr lang="en-US" dirty="0" err="1"/>
              <a:t>rqt_graph</a:t>
            </a:r>
            <a:endParaRPr lang="en-US"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33</a:t>
            </a:fld>
            <a:endParaRPr lang="de-DE"/>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1730417"/>
            <a:ext cx="6888479" cy="1062924"/>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hteck 5">
            <a:extLst>
              <a:ext uri="{FF2B5EF4-FFF2-40B4-BE49-F238E27FC236}">
                <a16:creationId xmlns:a16="http://schemas.microsoft.com/office/drawing/2014/main" id="{89560970-66FD-CAF6-E6B6-610B922E7E7C}"/>
              </a:ext>
            </a:extLst>
          </p:cNvPr>
          <p:cNvSpPr/>
          <p:nvPr/>
        </p:nvSpPr>
        <p:spPr>
          <a:xfrm>
            <a:off x="2495733" y="2020474"/>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2424613" y="2066858"/>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2353493" y="2113241"/>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2282373" y="2159625"/>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907368" y="1765514"/>
            <a:ext cx="2407797" cy="338554"/>
          </a:xfrm>
          <a:prstGeom prst="rect">
            <a:avLst/>
          </a:prstGeom>
          <a:noFill/>
        </p:spPr>
        <p:txBody>
          <a:bodyPr wrap="square" rtlCol="0">
            <a:spAutoFit/>
          </a:bodyPr>
          <a:lstStyle/>
          <a:p>
            <a:pPr algn="ctr"/>
            <a:r>
              <a:rPr lang="en-US" sz="160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396540"/>
            <a:ext cx="7340600" cy="1487976"/>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408500"/>
            <a:ext cx="5100906" cy="338554"/>
          </a:xfrm>
          <a:prstGeom prst="rect">
            <a:avLst/>
          </a:prstGeom>
          <a:noFill/>
        </p:spPr>
        <p:txBody>
          <a:bodyPr wrap="square" rtlCol="0">
            <a:spAutoFit/>
          </a:bodyPr>
          <a:lstStyle/>
          <a:p>
            <a:pPr algn="ctr"/>
            <a:r>
              <a:rPr lang="en-US" sz="1600" dirty="0"/>
              <a:t>Desktop Server System (Linux, etc.)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2183245"/>
            <a:ext cx="1280160" cy="18553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1948427"/>
            <a:ext cx="1298785" cy="253916"/>
          </a:xfrm>
          <a:prstGeom prst="rect">
            <a:avLst/>
          </a:prstGeom>
          <a:noFill/>
        </p:spPr>
        <p:txBody>
          <a:bodyPr wrap="square" rtlCol="0">
            <a:spAutoFit/>
          </a:bodyPr>
          <a:lstStyle/>
          <a:p>
            <a:pPr algn="ctr"/>
            <a:r>
              <a:rPr lang="en-US" sz="105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2041372"/>
            <a:ext cx="1280160" cy="3971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rqt_graph</a:t>
            </a:r>
            <a:endParaRPr lang="en-US" sz="1600" dirty="0">
              <a:solidFill>
                <a:schemeClr val="tx1"/>
              </a:solidFill>
            </a:endParaRP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2179707"/>
            <a:ext cx="2298374" cy="18553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Textfeld 19">
            <a:extLst>
              <a:ext uri="{FF2B5EF4-FFF2-40B4-BE49-F238E27FC236}">
                <a16:creationId xmlns:a16="http://schemas.microsoft.com/office/drawing/2014/main" id="{CDDDC75C-BB9F-59EA-7309-3BE68E6534C6}"/>
              </a:ext>
            </a:extLst>
          </p:cNvPr>
          <p:cNvSpPr txBox="1"/>
          <p:nvPr/>
        </p:nvSpPr>
        <p:spPr>
          <a:xfrm>
            <a:off x="5838384" y="2460670"/>
            <a:ext cx="2158460" cy="307777"/>
          </a:xfrm>
          <a:prstGeom prst="rect">
            <a:avLst/>
          </a:prstGeom>
          <a:noFill/>
        </p:spPr>
        <p:txBody>
          <a:bodyPr wrap="square" rtlCol="0">
            <a:spAutoFit/>
          </a:bodyPr>
          <a:lstStyle/>
          <a:p>
            <a:pPr algn="ctr"/>
            <a:r>
              <a:rPr lang="en-US" sz="1400" dirty="0"/>
              <a:t>Qt-App </a:t>
            </a:r>
            <a:r>
              <a:rPr lang="en-US" sz="1400" b="1" dirty="0"/>
              <a:t>and</a:t>
            </a:r>
            <a:r>
              <a:rPr lang="en-US" sz="1400" dirty="0"/>
              <a:t> ROS-Node</a:t>
            </a:r>
          </a:p>
        </p:txBody>
      </p:sp>
      <p:sp>
        <p:nvSpPr>
          <p:cNvPr id="21" name="Textfeld 20">
            <a:extLst>
              <a:ext uri="{FF2B5EF4-FFF2-40B4-BE49-F238E27FC236}">
                <a16:creationId xmlns:a16="http://schemas.microsoft.com/office/drawing/2014/main" id="{D70611C5-8D43-F8D2-97B1-F2CBB3681FB9}"/>
              </a:ext>
            </a:extLst>
          </p:cNvPr>
          <p:cNvSpPr txBox="1"/>
          <p:nvPr/>
        </p:nvSpPr>
        <p:spPr>
          <a:xfrm>
            <a:off x="6406753" y="3804657"/>
            <a:ext cx="3434919" cy="461665"/>
          </a:xfrm>
          <a:prstGeom prst="rect">
            <a:avLst/>
          </a:prstGeom>
          <a:noFill/>
        </p:spPr>
        <p:txBody>
          <a:bodyPr wrap="square" rtlCol="0">
            <a:spAutoFit/>
          </a:bodyPr>
          <a:lstStyle>
            <a:defPPr>
              <a:defRPr lang="de-DE"/>
            </a:defPPr>
            <a:lvl1pPr>
              <a:defRPr sz="2400" b="1"/>
            </a:lvl1pPr>
          </a:lstStyle>
          <a:p>
            <a:pPr algn="ctr"/>
            <a:r>
              <a:rPr lang="de-DE" b="0" dirty="0"/>
              <a:t>… a qt5 </a:t>
            </a:r>
            <a:r>
              <a:rPr lang="de-DE" b="0" dirty="0" err="1"/>
              <a:t>application</a:t>
            </a:r>
            <a:endParaRPr lang="en-US" b="0" dirty="0"/>
          </a:p>
        </p:txBody>
      </p:sp>
      <p:sp>
        <p:nvSpPr>
          <p:cNvPr id="22" name="Textfeld 21">
            <a:extLst>
              <a:ext uri="{FF2B5EF4-FFF2-40B4-BE49-F238E27FC236}">
                <a16:creationId xmlns:a16="http://schemas.microsoft.com/office/drawing/2014/main" id="{3E8B1BA8-D74C-A965-8E3F-C922F6435C48}"/>
              </a:ext>
            </a:extLst>
          </p:cNvPr>
          <p:cNvSpPr txBox="1"/>
          <p:nvPr/>
        </p:nvSpPr>
        <p:spPr>
          <a:xfrm>
            <a:off x="6281465" y="5543913"/>
            <a:ext cx="3685496" cy="461665"/>
          </a:xfrm>
          <a:prstGeom prst="rect">
            <a:avLst/>
          </a:prstGeom>
          <a:noFill/>
        </p:spPr>
        <p:txBody>
          <a:bodyPr wrap="square" rtlCol="0">
            <a:spAutoFit/>
          </a:bodyPr>
          <a:lstStyle>
            <a:defPPr>
              <a:defRPr lang="de-DE"/>
            </a:defPPr>
            <a:lvl1pPr>
              <a:defRPr sz="2400" b="1"/>
            </a:lvl1pPr>
          </a:lstStyle>
          <a:p>
            <a:pPr algn="ctr"/>
            <a:r>
              <a:rPr lang="de-DE" b="0" dirty="0"/>
              <a:t>… a Desktop Environment</a:t>
            </a:r>
            <a:endParaRPr lang="en-US" b="0" dirty="0"/>
          </a:p>
        </p:txBody>
      </p:sp>
      <p:sp>
        <p:nvSpPr>
          <p:cNvPr id="23" name="Textfeld 22">
            <a:extLst>
              <a:ext uri="{FF2B5EF4-FFF2-40B4-BE49-F238E27FC236}">
                <a16:creationId xmlns:a16="http://schemas.microsoft.com/office/drawing/2014/main" id="{BF26010D-F08D-6A7F-189D-B89F03337152}"/>
              </a:ext>
            </a:extLst>
          </p:cNvPr>
          <p:cNvSpPr txBox="1"/>
          <p:nvPr/>
        </p:nvSpPr>
        <p:spPr>
          <a:xfrm>
            <a:off x="1096028" y="3804657"/>
            <a:ext cx="3434919" cy="461665"/>
          </a:xfrm>
          <a:prstGeom prst="rect">
            <a:avLst/>
          </a:prstGeom>
          <a:noFill/>
        </p:spPr>
        <p:txBody>
          <a:bodyPr wrap="square" rtlCol="0">
            <a:spAutoFit/>
          </a:bodyPr>
          <a:lstStyle>
            <a:defPPr>
              <a:defRPr lang="de-DE"/>
            </a:defPPr>
            <a:lvl1pPr>
              <a:defRPr sz="2400" b="1"/>
            </a:lvl1pPr>
          </a:lstStyle>
          <a:p>
            <a:pPr algn="ctr"/>
            <a:r>
              <a:rPr lang="de-DE" b="0" dirty="0"/>
              <a:t>… a ROS Node</a:t>
            </a:r>
            <a:endParaRPr lang="en-US" b="0" dirty="0"/>
          </a:p>
        </p:txBody>
      </p:sp>
      <p:sp>
        <p:nvSpPr>
          <p:cNvPr id="24" name="Textfeld 23">
            <a:extLst>
              <a:ext uri="{FF2B5EF4-FFF2-40B4-BE49-F238E27FC236}">
                <a16:creationId xmlns:a16="http://schemas.microsoft.com/office/drawing/2014/main" id="{D4F3917F-9847-8D0A-2B5B-BA54E0D1A010}"/>
              </a:ext>
            </a:extLst>
          </p:cNvPr>
          <p:cNvSpPr txBox="1"/>
          <p:nvPr/>
        </p:nvSpPr>
        <p:spPr>
          <a:xfrm>
            <a:off x="1096027" y="5543913"/>
            <a:ext cx="3434919" cy="461665"/>
          </a:xfrm>
          <a:prstGeom prst="rect">
            <a:avLst/>
          </a:prstGeom>
          <a:noFill/>
        </p:spPr>
        <p:txBody>
          <a:bodyPr wrap="square" rtlCol="0">
            <a:spAutoFit/>
          </a:bodyPr>
          <a:lstStyle>
            <a:defPPr>
              <a:defRPr lang="de-DE"/>
            </a:defPPr>
            <a:lvl1pPr>
              <a:defRPr sz="2400" b="1"/>
            </a:lvl1pPr>
          </a:lstStyle>
          <a:p>
            <a:pPr algn="ctr"/>
            <a:r>
              <a:rPr lang="de-DE" b="0" dirty="0"/>
              <a:t>… a ROS Environment</a:t>
            </a:r>
            <a:endParaRPr lang="en-US" b="0" dirty="0"/>
          </a:p>
        </p:txBody>
      </p:sp>
      <p:sp>
        <p:nvSpPr>
          <p:cNvPr id="25" name="Textfeld 24">
            <a:extLst>
              <a:ext uri="{FF2B5EF4-FFF2-40B4-BE49-F238E27FC236}">
                <a16:creationId xmlns:a16="http://schemas.microsoft.com/office/drawing/2014/main" id="{CB41DC10-DAB9-72FC-D911-7F1F4ED23925}"/>
              </a:ext>
            </a:extLst>
          </p:cNvPr>
          <p:cNvSpPr txBox="1"/>
          <p:nvPr/>
        </p:nvSpPr>
        <p:spPr>
          <a:xfrm>
            <a:off x="2850339" y="3276124"/>
            <a:ext cx="5237022" cy="461665"/>
          </a:xfrm>
          <a:prstGeom prst="rect">
            <a:avLst/>
          </a:prstGeom>
          <a:noFill/>
        </p:spPr>
        <p:txBody>
          <a:bodyPr wrap="square" rtlCol="0">
            <a:spAutoFit/>
          </a:bodyPr>
          <a:lstStyle>
            <a:defPPr>
              <a:defRPr lang="de-DE"/>
            </a:defPPr>
            <a:lvl1pPr>
              <a:defRPr sz="2400" b="1"/>
            </a:lvl1pPr>
          </a:lstStyle>
          <a:p>
            <a:pPr algn="ctr"/>
            <a:r>
              <a:rPr lang="de-DE" b="0" dirty="0" err="1"/>
              <a:t>rqt_graph</a:t>
            </a:r>
            <a:r>
              <a:rPr lang="de-DE" b="0" dirty="0"/>
              <a:t> </a:t>
            </a:r>
            <a:r>
              <a:rPr lang="de-DE" b="0" dirty="0" err="1"/>
              <a:t>is</a:t>
            </a:r>
            <a:r>
              <a:rPr lang="de-DE" b="0" dirty="0"/>
              <a:t> </a:t>
            </a:r>
            <a:r>
              <a:rPr lang="de-DE" dirty="0" err="1"/>
              <a:t>simultaneously</a:t>
            </a:r>
            <a:r>
              <a:rPr lang="de-DE" b="0" dirty="0"/>
              <a:t>…</a:t>
            </a:r>
            <a:endParaRPr lang="en-US" b="0" dirty="0"/>
          </a:p>
        </p:txBody>
      </p:sp>
      <p:sp>
        <p:nvSpPr>
          <p:cNvPr id="26" name="Textfeld 25">
            <a:extLst>
              <a:ext uri="{FF2B5EF4-FFF2-40B4-BE49-F238E27FC236}">
                <a16:creationId xmlns:a16="http://schemas.microsoft.com/office/drawing/2014/main" id="{FA4B22A0-2606-F772-4100-4D9BB99BD6DA}"/>
              </a:ext>
            </a:extLst>
          </p:cNvPr>
          <p:cNvSpPr txBox="1"/>
          <p:nvPr/>
        </p:nvSpPr>
        <p:spPr>
          <a:xfrm>
            <a:off x="2965358" y="5024451"/>
            <a:ext cx="5006984" cy="461665"/>
          </a:xfrm>
          <a:prstGeom prst="rect">
            <a:avLst/>
          </a:prstGeom>
          <a:noFill/>
        </p:spPr>
        <p:txBody>
          <a:bodyPr wrap="square" rtlCol="0">
            <a:spAutoFit/>
          </a:bodyPr>
          <a:lstStyle>
            <a:defPPr>
              <a:defRPr lang="de-DE"/>
            </a:defPPr>
            <a:lvl1pPr>
              <a:defRPr sz="2400" b="1"/>
            </a:lvl1pPr>
          </a:lstStyle>
          <a:p>
            <a:pPr algn="ctr"/>
            <a:r>
              <a:rPr lang="de-DE" b="0" dirty="0" err="1"/>
              <a:t>You</a:t>
            </a:r>
            <a:r>
              <a:rPr lang="de-DE" b="0" dirty="0"/>
              <a:t> </a:t>
            </a:r>
            <a:r>
              <a:rPr lang="de-DE" b="0" dirty="0" err="1"/>
              <a:t>need</a:t>
            </a:r>
            <a:r>
              <a:rPr lang="de-DE" b="0" dirty="0"/>
              <a:t> </a:t>
            </a:r>
            <a:r>
              <a:rPr lang="de-DE" dirty="0" err="1"/>
              <a:t>simultaneously</a:t>
            </a:r>
            <a:r>
              <a:rPr lang="de-DE" b="0" dirty="0"/>
              <a:t> …</a:t>
            </a:r>
            <a:endParaRPr lang="en-US" b="0" dirty="0"/>
          </a:p>
        </p:txBody>
      </p:sp>
      <p:cxnSp>
        <p:nvCxnSpPr>
          <p:cNvPr id="30" name="Gerade Verbindung mit Pfeil 29">
            <a:extLst>
              <a:ext uri="{FF2B5EF4-FFF2-40B4-BE49-F238E27FC236}">
                <a16:creationId xmlns:a16="http://schemas.microsoft.com/office/drawing/2014/main" id="{6A97B202-77FB-97CA-FD6B-FFEFF0DE1DEA}"/>
              </a:ext>
            </a:extLst>
          </p:cNvPr>
          <p:cNvCxnSpPr>
            <a:endCxn id="24" idx="0"/>
          </p:cNvCxnSpPr>
          <p:nvPr/>
        </p:nvCxnSpPr>
        <p:spPr>
          <a:xfrm>
            <a:off x="2813486" y="4314305"/>
            <a:ext cx="1" cy="1229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Gerade Verbindung mit Pfeil 30">
            <a:extLst>
              <a:ext uri="{FF2B5EF4-FFF2-40B4-BE49-F238E27FC236}">
                <a16:creationId xmlns:a16="http://schemas.microsoft.com/office/drawing/2014/main" id="{530D22BC-9BD5-0709-BBE6-31FC4AB43D82}"/>
              </a:ext>
            </a:extLst>
          </p:cNvPr>
          <p:cNvCxnSpPr>
            <a:cxnSpLocks/>
            <a:stCxn id="21" idx="2"/>
            <a:endCxn id="22" idx="0"/>
          </p:cNvCxnSpPr>
          <p:nvPr/>
        </p:nvCxnSpPr>
        <p:spPr>
          <a:xfrm>
            <a:off x="8124213" y="4266322"/>
            <a:ext cx="0" cy="12775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feld 12">
            <a:extLst>
              <a:ext uri="{FF2B5EF4-FFF2-40B4-BE49-F238E27FC236}">
                <a16:creationId xmlns:a16="http://schemas.microsoft.com/office/drawing/2014/main" id="{4C4D0B8B-BD41-2FE1-507F-E40AEB234DD1}"/>
              </a:ext>
            </a:extLst>
          </p:cNvPr>
          <p:cNvSpPr txBox="1"/>
          <p:nvPr/>
        </p:nvSpPr>
        <p:spPr>
          <a:xfrm>
            <a:off x="4994224" y="3804657"/>
            <a:ext cx="716863" cy="461665"/>
          </a:xfrm>
          <a:prstGeom prst="rect">
            <a:avLst/>
          </a:prstGeom>
          <a:noFill/>
        </p:spPr>
        <p:txBody>
          <a:bodyPr wrap="none" rtlCol="0">
            <a:spAutoFit/>
          </a:bodyPr>
          <a:lstStyle>
            <a:defPPr>
              <a:defRPr lang="de-DE"/>
            </a:defPPr>
            <a:lvl1pPr>
              <a:defRPr sz="2400" b="1"/>
            </a:lvl1pPr>
          </a:lstStyle>
          <a:p>
            <a:pPr algn="ctr"/>
            <a:r>
              <a:rPr lang="de-DE" dirty="0"/>
              <a:t>and</a:t>
            </a:r>
            <a:endParaRPr lang="en-US" dirty="0"/>
          </a:p>
        </p:txBody>
      </p:sp>
      <p:sp>
        <p:nvSpPr>
          <p:cNvPr id="14" name="Textfeld 13">
            <a:extLst>
              <a:ext uri="{FF2B5EF4-FFF2-40B4-BE49-F238E27FC236}">
                <a16:creationId xmlns:a16="http://schemas.microsoft.com/office/drawing/2014/main" id="{9FD8E6FD-A30A-0BF4-620A-24E38C59367D}"/>
              </a:ext>
            </a:extLst>
          </p:cNvPr>
          <p:cNvSpPr txBox="1"/>
          <p:nvPr/>
        </p:nvSpPr>
        <p:spPr>
          <a:xfrm>
            <a:off x="4988993" y="5543912"/>
            <a:ext cx="716863" cy="461665"/>
          </a:xfrm>
          <a:prstGeom prst="rect">
            <a:avLst/>
          </a:prstGeom>
          <a:noFill/>
        </p:spPr>
        <p:txBody>
          <a:bodyPr wrap="none" rtlCol="0">
            <a:spAutoFit/>
          </a:bodyPr>
          <a:lstStyle>
            <a:defPPr>
              <a:defRPr lang="de-DE"/>
            </a:defPPr>
            <a:lvl1pPr>
              <a:defRPr sz="2400" b="1"/>
            </a:lvl1pPr>
          </a:lstStyle>
          <a:p>
            <a:pPr algn="ctr"/>
            <a:r>
              <a:rPr lang="de-DE" dirty="0"/>
              <a:t>and</a:t>
            </a:r>
            <a:endParaRPr lang="en-US" dirty="0"/>
          </a:p>
        </p:txBody>
      </p:sp>
      <p:sp>
        <p:nvSpPr>
          <p:cNvPr id="12" name="Datumsplatzhalter 3">
            <a:extLst>
              <a:ext uri="{FF2B5EF4-FFF2-40B4-BE49-F238E27FC236}">
                <a16:creationId xmlns:a16="http://schemas.microsoft.com/office/drawing/2014/main" id="{3D419A7C-3AF0-9132-F8BA-35FE7039F76F}"/>
              </a:ext>
            </a:extLst>
          </p:cNvPr>
          <p:cNvSpPr>
            <a:spLocks noGrp="1"/>
          </p:cNvSpPr>
          <p:nvPr>
            <p:ph type="dt" sz="half" idx="10"/>
          </p:nvPr>
        </p:nvSpPr>
        <p:spPr>
          <a:xfrm>
            <a:off x="10559320" y="6356350"/>
            <a:ext cx="1561407" cy="365125"/>
          </a:xfrm>
        </p:spPr>
        <p:txBody>
          <a:bodyPr/>
          <a:lstStyle/>
          <a:p>
            <a:fld id="{55D81F45-CE25-4C21-9642-5AFA7372E9DA}" type="datetime1">
              <a:rPr lang="de-DE" smtClean="0"/>
              <a:t>08.12.2024</a:t>
            </a:fld>
            <a:endParaRPr lang="de-DE" dirty="0"/>
          </a:p>
        </p:txBody>
      </p:sp>
      <p:sp>
        <p:nvSpPr>
          <p:cNvPr id="17" name="Fußzeilenplatzhalter 16">
            <a:extLst>
              <a:ext uri="{FF2B5EF4-FFF2-40B4-BE49-F238E27FC236}">
                <a16:creationId xmlns:a16="http://schemas.microsoft.com/office/drawing/2014/main" id="{13E03B94-395F-8E36-0415-369EB253D9A7}"/>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7671915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fik 33">
            <a:extLst>
              <a:ext uri="{FF2B5EF4-FFF2-40B4-BE49-F238E27FC236}">
                <a16:creationId xmlns:a16="http://schemas.microsoft.com/office/drawing/2014/main" id="{7FE96DC0-CC16-5EA7-B265-06D68F774697}"/>
              </a:ext>
            </a:extLst>
          </p:cNvPr>
          <p:cNvPicPr>
            <a:picLocks noChangeAspect="1"/>
          </p:cNvPicPr>
          <p:nvPr/>
        </p:nvPicPr>
        <p:blipFill rotWithShape="1">
          <a:blip r:embed="rId2">
            <a:extLst>
              <a:ext uri="{28A0092B-C50C-407E-A947-70E740481C1C}">
                <a14:useLocalDpi xmlns:a14="http://schemas.microsoft.com/office/drawing/2010/main" val="0"/>
              </a:ext>
            </a:extLst>
          </a:blip>
          <a:srcRect l="12786" t="7040" r="18017" b="4691"/>
          <a:stretch/>
        </p:blipFill>
        <p:spPr>
          <a:xfrm flipH="1">
            <a:off x="9784079" y="4607560"/>
            <a:ext cx="1437639" cy="1833880"/>
          </a:xfrm>
          <a:prstGeom prst="rect">
            <a:avLst/>
          </a:prstGeom>
        </p:spPr>
      </p:pic>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Goal of the New Approach</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D0E2A1D0-038A-4577-B9F2-D6A0F694825C}" type="datetime1">
              <a:rPr lang="de-DE" smtClean="0"/>
              <a:t>08.12.2024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34</a:t>
            </a:fld>
            <a:endParaRPr lang="de-DE"/>
          </a:p>
        </p:txBody>
      </p:sp>
      <p:sp>
        <p:nvSpPr>
          <p:cNvPr id="22" name="Textfeld 21">
            <a:extLst>
              <a:ext uri="{FF2B5EF4-FFF2-40B4-BE49-F238E27FC236}">
                <a16:creationId xmlns:a16="http://schemas.microsoft.com/office/drawing/2014/main" id="{3E8B1BA8-D74C-A965-8E3F-C922F6435C48}"/>
              </a:ext>
            </a:extLst>
          </p:cNvPr>
          <p:cNvSpPr txBox="1"/>
          <p:nvPr/>
        </p:nvSpPr>
        <p:spPr>
          <a:xfrm>
            <a:off x="5509305" y="2148967"/>
            <a:ext cx="3685496" cy="461665"/>
          </a:xfrm>
          <a:prstGeom prst="rect">
            <a:avLst/>
          </a:prstGeom>
          <a:noFill/>
        </p:spPr>
        <p:txBody>
          <a:bodyPr wrap="square" rtlCol="0">
            <a:spAutoFit/>
          </a:bodyPr>
          <a:lstStyle>
            <a:defPPr>
              <a:defRPr lang="de-DE"/>
            </a:defPPr>
            <a:lvl1pPr>
              <a:defRPr sz="2400" b="1"/>
            </a:lvl1pPr>
          </a:lstStyle>
          <a:p>
            <a:pPr algn="ctr"/>
            <a:r>
              <a:rPr lang="de-DE" b="0" dirty="0"/>
              <a:t>… a Desktop Environment</a:t>
            </a:r>
            <a:endParaRPr lang="en-US" b="0" dirty="0"/>
          </a:p>
        </p:txBody>
      </p:sp>
      <p:sp>
        <p:nvSpPr>
          <p:cNvPr id="24" name="Textfeld 23">
            <a:extLst>
              <a:ext uri="{FF2B5EF4-FFF2-40B4-BE49-F238E27FC236}">
                <a16:creationId xmlns:a16="http://schemas.microsoft.com/office/drawing/2014/main" id="{D4F3917F-9847-8D0A-2B5B-BA54E0D1A010}"/>
              </a:ext>
            </a:extLst>
          </p:cNvPr>
          <p:cNvSpPr txBox="1"/>
          <p:nvPr/>
        </p:nvSpPr>
        <p:spPr>
          <a:xfrm>
            <a:off x="323867" y="2148967"/>
            <a:ext cx="3434919" cy="461665"/>
          </a:xfrm>
          <a:prstGeom prst="rect">
            <a:avLst/>
          </a:prstGeom>
          <a:noFill/>
        </p:spPr>
        <p:txBody>
          <a:bodyPr wrap="square" rtlCol="0">
            <a:spAutoFit/>
          </a:bodyPr>
          <a:lstStyle>
            <a:defPPr>
              <a:defRPr lang="de-DE"/>
            </a:defPPr>
            <a:lvl1pPr>
              <a:defRPr sz="2400" b="1"/>
            </a:lvl1pPr>
          </a:lstStyle>
          <a:p>
            <a:pPr algn="ctr"/>
            <a:r>
              <a:rPr lang="de-DE" b="0" dirty="0"/>
              <a:t>… a ROS Environment</a:t>
            </a:r>
            <a:endParaRPr lang="en-US" b="0" dirty="0"/>
          </a:p>
        </p:txBody>
      </p:sp>
      <p:sp>
        <p:nvSpPr>
          <p:cNvPr id="25" name="Textfeld 24">
            <a:extLst>
              <a:ext uri="{FF2B5EF4-FFF2-40B4-BE49-F238E27FC236}">
                <a16:creationId xmlns:a16="http://schemas.microsoft.com/office/drawing/2014/main" id="{CB41DC10-DAB9-72FC-D911-7F1F4ED23925}"/>
              </a:ext>
            </a:extLst>
          </p:cNvPr>
          <p:cNvSpPr txBox="1"/>
          <p:nvPr/>
        </p:nvSpPr>
        <p:spPr>
          <a:xfrm>
            <a:off x="2078179" y="1547418"/>
            <a:ext cx="5237022" cy="461665"/>
          </a:xfrm>
          <a:prstGeom prst="rect">
            <a:avLst/>
          </a:prstGeom>
          <a:noFill/>
        </p:spPr>
        <p:txBody>
          <a:bodyPr wrap="square" rtlCol="0">
            <a:spAutoFit/>
          </a:bodyPr>
          <a:lstStyle>
            <a:defPPr>
              <a:defRPr lang="de-DE"/>
            </a:defPPr>
            <a:lvl1pPr>
              <a:defRPr sz="2400" b="1"/>
            </a:lvl1pPr>
          </a:lstStyle>
          <a:p>
            <a:pPr algn="ctr"/>
            <a:r>
              <a:rPr lang="en-US" dirty="0" err="1"/>
              <a:t>rqt_graph</a:t>
            </a:r>
            <a:r>
              <a:rPr lang="en-US" dirty="0"/>
              <a:t> </a:t>
            </a:r>
            <a:r>
              <a:rPr lang="en-US" b="0" dirty="0"/>
              <a:t>needs simultaneously…</a:t>
            </a:r>
          </a:p>
        </p:txBody>
      </p:sp>
      <p:sp>
        <p:nvSpPr>
          <p:cNvPr id="13" name="Textfeld 12">
            <a:extLst>
              <a:ext uri="{FF2B5EF4-FFF2-40B4-BE49-F238E27FC236}">
                <a16:creationId xmlns:a16="http://schemas.microsoft.com/office/drawing/2014/main" id="{CA618378-6E7D-8500-7FF1-1554BEE01E00}"/>
              </a:ext>
            </a:extLst>
          </p:cNvPr>
          <p:cNvSpPr txBox="1"/>
          <p:nvPr/>
        </p:nvSpPr>
        <p:spPr>
          <a:xfrm>
            <a:off x="1568041" y="3609898"/>
            <a:ext cx="6257298" cy="461665"/>
          </a:xfrm>
          <a:prstGeom prst="rect">
            <a:avLst/>
          </a:prstGeom>
          <a:noFill/>
        </p:spPr>
        <p:txBody>
          <a:bodyPr wrap="square" rtlCol="0">
            <a:spAutoFit/>
          </a:bodyPr>
          <a:lstStyle>
            <a:defPPr>
              <a:defRPr lang="de-DE"/>
            </a:defPPr>
            <a:lvl1pPr>
              <a:defRPr sz="2400" b="1"/>
            </a:lvl1pPr>
          </a:lstStyle>
          <a:p>
            <a:pPr algn="ctr"/>
            <a:r>
              <a:rPr lang="en-US" dirty="0"/>
              <a:t>We</a:t>
            </a:r>
            <a:r>
              <a:rPr lang="en-US" b="0" dirty="0"/>
              <a:t> </a:t>
            </a:r>
            <a:r>
              <a:rPr lang="en-US" dirty="0"/>
              <a:t>want </a:t>
            </a:r>
            <a:r>
              <a:rPr lang="en-US" b="0" dirty="0"/>
              <a:t>to have </a:t>
            </a:r>
            <a:r>
              <a:rPr lang="en-US" u="sng" dirty="0"/>
              <a:t>independently</a:t>
            </a:r>
            <a:r>
              <a:rPr lang="en-US" dirty="0"/>
              <a:t>:</a:t>
            </a:r>
            <a:endParaRPr lang="en-US" b="0" dirty="0"/>
          </a:p>
        </p:txBody>
      </p:sp>
      <p:sp>
        <p:nvSpPr>
          <p:cNvPr id="14" name="Textfeld 13">
            <a:extLst>
              <a:ext uri="{FF2B5EF4-FFF2-40B4-BE49-F238E27FC236}">
                <a16:creationId xmlns:a16="http://schemas.microsoft.com/office/drawing/2014/main" id="{2C2FC41B-12E8-F2BD-0E98-9C7A1A67374A}"/>
              </a:ext>
            </a:extLst>
          </p:cNvPr>
          <p:cNvSpPr txBox="1"/>
          <p:nvPr/>
        </p:nvSpPr>
        <p:spPr>
          <a:xfrm>
            <a:off x="323867" y="4495570"/>
            <a:ext cx="3434919" cy="461665"/>
          </a:xfrm>
          <a:prstGeom prst="rect">
            <a:avLst/>
          </a:prstGeom>
          <a:noFill/>
        </p:spPr>
        <p:txBody>
          <a:bodyPr wrap="square" rtlCol="0">
            <a:spAutoFit/>
          </a:bodyPr>
          <a:lstStyle>
            <a:defPPr>
              <a:defRPr lang="de-DE"/>
            </a:defPPr>
            <a:lvl1pPr>
              <a:defRPr sz="2400" b="1"/>
            </a:lvl1pPr>
          </a:lstStyle>
          <a:p>
            <a:pPr algn="ctr"/>
            <a:r>
              <a:rPr lang="de-DE" b="0" dirty="0"/>
              <a:t>… a ROS Environment</a:t>
            </a:r>
            <a:endParaRPr lang="en-US" b="0" dirty="0"/>
          </a:p>
        </p:txBody>
      </p:sp>
      <p:sp>
        <p:nvSpPr>
          <p:cNvPr id="17" name="Textfeld 16">
            <a:extLst>
              <a:ext uri="{FF2B5EF4-FFF2-40B4-BE49-F238E27FC236}">
                <a16:creationId xmlns:a16="http://schemas.microsoft.com/office/drawing/2014/main" id="{E7CDD3B6-5646-B6E0-F58A-22376D92C662}"/>
              </a:ext>
            </a:extLst>
          </p:cNvPr>
          <p:cNvSpPr txBox="1"/>
          <p:nvPr/>
        </p:nvSpPr>
        <p:spPr>
          <a:xfrm>
            <a:off x="5660742" y="4382959"/>
            <a:ext cx="4941218" cy="830997"/>
          </a:xfrm>
          <a:prstGeom prst="rect">
            <a:avLst/>
          </a:prstGeom>
          <a:noFill/>
        </p:spPr>
        <p:txBody>
          <a:bodyPr wrap="square" rtlCol="0">
            <a:spAutoFit/>
          </a:bodyPr>
          <a:lstStyle>
            <a:defPPr>
              <a:defRPr lang="de-DE"/>
            </a:defPPr>
            <a:lvl1pPr>
              <a:defRPr sz="2400" b="1"/>
            </a:lvl1pPr>
          </a:lstStyle>
          <a:p>
            <a:pPr algn="ctr"/>
            <a:r>
              <a:rPr lang="en-US" b="0" dirty="0"/>
              <a:t>… </a:t>
            </a:r>
            <a:r>
              <a:rPr lang="en-US" dirty="0"/>
              <a:t>any device </a:t>
            </a:r>
            <a:r>
              <a:rPr lang="en-US" b="0" dirty="0"/>
              <a:t>to visualize the ROS Environment</a:t>
            </a:r>
          </a:p>
        </p:txBody>
      </p:sp>
      <p:sp>
        <p:nvSpPr>
          <p:cNvPr id="6" name="Textfeld 5">
            <a:extLst>
              <a:ext uri="{FF2B5EF4-FFF2-40B4-BE49-F238E27FC236}">
                <a16:creationId xmlns:a16="http://schemas.microsoft.com/office/drawing/2014/main" id="{BB5D731F-C27F-D9A9-FB90-1B7EC7E30186}"/>
              </a:ext>
            </a:extLst>
          </p:cNvPr>
          <p:cNvSpPr txBox="1"/>
          <p:nvPr/>
        </p:nvSpPr>
        <p:spPr>
          <a:xfrm>
            <a:off x="4209830" y="2148967"/>
            <a:ext cx="716863" cy="461665"/>
          </a:xfrm>
          <a:prstGeom prst="rect">
            <a:avLst/>
          </a:prstGeom>
          <a:noFill/>
        </p:spPr>
        <p:txBody>
          <a:bodyPr wrap="none" rtlCol="0">
            <a:spAutoFit/>
          </a:bodyPr>
          <a:lstStyle>
            <a:defPPr>
              <a:defRPr lang="de-DE"/>
            </a:defPPr>
            <a:lvl1pPr>
              <a:defRPr sz="2400" b="1"/>
            </a:lvl1pPr>
          </a:lstStyle>
          <a:p>
            <a:pPr algn="ctr"/>
            <a:r>
              <a:rPr lang="de-DE" b="0" dirty="0"/>
              <a:t>and</a:t>
            </a:r>
            <a:endParaRPr lang="en-US" b="0" dirty="0"/>
          </a:p>
        </p:txBody>
      </p:sp>
      <p:sp>
        <p:nvSpPr>
          <p:cNvPr id="7" name="Textfeld 6">
            <a:extLst>
              <a:ext uri="{FF2B5EF4-FFF2-40B4-BE49-F238E27FC236}">
                <a16:creationId xmlns:a16="http://schemas.microsoft.com/office/drawing/2014/main" id="{12053622-4949-697C-16E8-87E46050776E}"/>
              </a:ext>
            </a:extLst>
          </p:cNvPr>
          <p:cNvSpPr txBox="1"/>
          <p:nvPr/>
        </p:nvSpPr>
        <p:spPr>
          <a:xfrm>
            <a:off x="4209830" y="4495569"/>
            <a:ext cx="716863" cy="461665"/>
          </a:xfrm>
          <a:prstGeom prst="rect">
            <a:avLst/>
          </a:prstGeom>
          <a:noFill/>
        </p:spPr>
        <p:txBody>
          <a:bodyPr wrap="none" rtlCol="0">
            <a:spAutoFit/>
          </a:bodyPr>
          <a:lstStyle>
            <a:defPPr>
              <a:defRPr lang="de-DE"/>
            </a:defPPr>
            <a:lvl1pPr>
              <a:defRPr sz="2400" b="1"/>
            </a:lvl1pPr>
          </a:lstStyle>
          <a:p>
            <a:pPr algn="ctr"/>
            <a:r>
              <a:rPr lang="de-DE" dirty="0"/>
              <a:t>and</a:t>
            </a:r>
            <a:endParaRPr lang="en-US" dirty="0"/>
          </a:p>
        </p:txBody>
      </p:sp>
      <p:sp>
        <p:nvSpPr>
          <p:cNvPr id="8" name="Fußzeilenplatzhalter 7">
            <a:extLst>
              <a:ext uri="{FF2B5EF4-FFF2-40B4-BE49-F238E27FC236}">
                <a16:creationId xmlns:a16="http://schemas.microsoft.com/office/drawing/2014/main" id="{07668F7C-A503-3F5F-4C12-B5121DC2FB75}"/>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774391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Architecture of </a:t>
            </a:r>
            <a:br>
              <a:rPr lang="en-US" dirty="0"/>
            </a:br>
            <a:r>
              <a:rPr lang="en-US" dirty="0"/>
              <a:t>the New Approach</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smtClean="0"/>
              <a:t>35</a:t>
            </a:fld>
            <a:endParaRPr lang="en-US" dirty="0"/>
          </a:p>
        </p:txBody>
      </p:sp>
      <p:pic>
        <p:nvPicPr>
          <p:cNvPr id="8194" name="Picture 2" descr="Vector art pencil sketch with white background, two tall cranes">
            <a:extLst>
              <a:ext uri="{FF2B5EF4-FFF2-40B4-BE49-F238E27FC236}">
                <a16:creationId xmlns:a16="http://schemas.microsoft.com/office/drawing/2014/main" id="{4CAB151D-6D3B-4FEA-DEE7-24236B4F4FB2}"/>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3853" t="20444" r="8222" b="9407"/>
          <a:stretch/>
        </p:blipFill>
        <p:spPr bwMode="auto">
          <a:xfrm>
            <a:off x="4673600" y="250824"/>
            <a:ext cx="2844800" cy="2560862"/>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327FBAC-8A89-E2C7-EB2E-C28F011EDDA2}"/>
              </a:ext>
            </a:extLst>
          </p:cNvPr>
          <p:cNvSpPr>
            <a:spLocks noGrp="1"/>
          </p:cNvSpPr>
          <p:nvPr>
            <p:ph type="dt" sz="half" idx="10"/>
          </p:nvPr>
        </p:nvSpPr>
        <p:spPr>
          <a:xfrm>
            <a:off x="10559320" y="6356350"/>
            <a:ext cx="1561407" cy="365125"/>
          </a:xfrm>
        </p:spPr>
        <p:txBody>
          <a:bodyPr/>
          <a:lstStyle/>
          <a:p>
            <a:fld id="{5C6F0AC8-8221-45BA-BC77-4EE2837B2CFF}" type="datetime1">
              <a:rPr lang="de-DE" smtClean="0"/>
              <a:t>08.12.2024</a:t>
            </a:fld>
            <a:endParaRPr lang="de-DE" dirty="0"/>
          </a:p>
        </p:txBody>
      </p:sp>
      <p:sp>
        <p:nvSpPr>
          <p:cNvPr id="7" name="Fußzeilenplatzhalter 6">
            <a:extLst>
              <a:ext uri="{FF2B5EF4-FFF2-40B4-BE49-F238E27FC236}">
                <a16:creationId xmlns:a16="http://schemas.microsoft.com/office/drawing/2014/main" id="{D2FF6ADE-4EC8-BF97-42B4-995BD2D52E52}"/>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503552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6888479"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Architecture in </a:t>
            </a:r>
            <a:r>
              <a:rPr lang="en-US" dirty="0" err="1"/>
              <a:t>rqt_graph</a:t>
            </a:r>
            <a:endParaRPr lang="en-US" dirty="0"/>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3444E1A1-7011-4DAD-9573-9ACF476915AE}" type="datetime1">
              <a:rPr lang="de-DE" smtClean="0"/>
              <a:t>08.12.2024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36</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2495733"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2424613"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2353493"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2282373"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211314" y="4591925"/>
            <a:ext cx="1493459" cy="523220"/>
          </a:xfrm>
          <a:prstGeom prst="rect">
            <a:avLst/>
          </a:prstGeom>
          <a:noFill/>
        </p:spPr>
        <p:txBody>
          <a:bodyPr wrap="square" rtlCol="0">
            <a:spAutoFit/>
          </a:bodyPr>
          <a:lstStyle/>
          <a:p>
            <a:pPr algn="ctr"/>
            <a:r>
              <a:rPr lang="en-US" sz="140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4259641" y="252109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3406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dirty="0"/>
              <a:t>Desktop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4832494"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5584070" y="5923370"/>
            <a:ext cx="2211742" cy="276999"/>
          </a:xfrm>
          <a:prstGeom prst="rect">
            <a:avLst/>
          </a:prstGeom>
          <a:noFill/>
        </p:spPr>
        <p:txBody>
          <a:bodyPr wrap="square" rtlCol="0">
            <a:spAutoFit/>
          </a:bodyPr>
          <a:lstStyle/>
          <a:p>
            <a:r>
              <a:rPr lang="en-US" sz="1200" dirty="0"/>
              <a:t>== ROS-Nodes (Python/C++)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3850331"/>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3605532"/>
            <a:ext cx="1298785" cy="261610"/>
          </a:xfrm>
          <a:prstGeom prst="rect">
            <a:avLst/>
          </a:prstGeom>
          <a:noFill/>
        </p:spPr>
        <p:txBody>
          <a:bodyPr wrap="square" rtlCol="0">
            <a:spAutoFit/>
          </a:bodyPr>
          <a:lstStyle/>
          <a:p>
            <a:pPr algn="ctr"/>
            <a:r>
              <a:rPr lang="en-US" sz="110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360172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rqt_graph</a:t>
            </a:r>
            <a:endParaRPr lang="en-US" sz="1600" dirty="0">
              <a:solidFill>
                <a:schemeClr val="tx1"/>
              </a:solidFill>
            </a:endParaRP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3844131"/>
            <a:ext cx="2298374"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2535178B-F12B-77A5-37B1-7A7ECCD1FA2F}"/>
              </a:ext>
            </a:extLst>
          </p:cNvPr>
          <p:cNvSpPr txBox="1"/>
          <p:nvPr/>
        </p:nvSpPr>
        <p:spPr>
          <a:xfrm>
            <a:off x="3805082" y="3373734"/>
            <a:ext cx="2407797" cy="523220"/>
          </a:xfrm>
          <a:prstGeom prst="rect">
            <a:avLst/>
          </a:prstGeom>
          <a:noFill/>
        </p:spPr>
        <p:txBody>
          <a:bodyPr wrap="square" rtlCol="0">
            <a:spAutoFit/>
          </a:bodyPr>
          <a:lstStyle/>
          <a:p>
            <a:pPr algn="ctr"/>
            <a:r>
              <a:rPr lang="en-US" sz="1400" dirty="0"/>
              <a:t>Meta-info about the current nodes in the system</a:t>
            </a:r>
          </a:p>
        </p:txBody>
      </p:sp>
      <p:sp>
        <p:nvSpPr>
          <p:cNvPr id="14" name="Textfeld 13">
            <a:extLst>
              <a:ext uri="{FF2B5EF4-FFF2-40B4-BE49-F238E27FC236}">
                <a16:creationId xmlns:a16="http://schemas.microsoft.com/office/drawing/2014/main" id="{84890635-A09C-5CF7-14AD-C3EC17B2CFE5}"/>
              </a:ext>
            </a:extLst>
          </p:cNvPr>
          <p:cNvSpPr txBox="1"/>
          <p:nvPr/>
        </p:nvSpPr>
        <p:spPr>
          <a:xfrm>
            <a:off x="5946198" y="4547265"/>
            <a:ext cx="1884642" cy="523220"/>
          </a:xfrm>
          <a:prstGeom prst="rect">
            <a:avLst/>
          </a:prstGeom>
          <a:noFill/>
        </p:spPr>
        <p:txBody>
          <a:bodyPr wrap="square" rtlCol="0">
            <a:spAutoFit/>
          </a:bodyPr>
          <a:lstStyle/>
          <a:p>
            <a:pPr algn="ctr"/>
            <a:r>
              <a:rPr lang="en-US" sz="1400" dirty="0"/>
              <a:t>Qt-App and ROS-Node simultaneously </a:t>
            </a:r>
          </a:p>
        </p:txBody>
      </p:sp>
      <p:sp>
        <p:nvSpPr>
          <p:cNvPr id="17" name="Flussdiagramm: Zusammenführung 16">
            <a:extLst>
              <a:ext uri="{FF2B5EF4-FFF2-40B4-BE49-F238E27FC236}">
                <a16:creationId xmlns:a16="http://schemas.microsoft.com/office/drawing/2014/main" id="{48539DC3-B73C-09BD-C533-3AD2E0344F18}"/>
              </a:ext>
            </a:extLst>
          </p:cNvPr>
          <p:cNvSpPr/>
          <p:nvPr/>
        </p:nvSpPr>
        <p:spPr>
          <a:xfrm>
            <a:off x="5905504" y="3024821"/>
            <a:ext cx="1963740" cy="1963740"/>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ußzeilenplatzhalter 21">
            <a:extLst>
              <a:ext uri="{FF2B5EF4-FFF2-40B4-BE49-F238E27FC236}">
                <a16:creationId xmlns:a16="http://schemas.microsoft.com/office/drawing/2014/main" id="{A22314B9-0EE8-7FD7-0F80-04E4FF32D83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4422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System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704B1EB6-0EC1-44EE-BA0E-1A0D1E119805}" type="datetime1">
              <a:rPr lang="de-DE" smtClean="0"/>
              <a:t>08.12.2024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37</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SystemInfo</a:t>
            </a:r>
            <a:r>
              <a:rPr lang="en-US" sz="160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dirty="0">
                <a:solidFill>
                  <a:schemeClr val="bg1">
                    <a:lumMod val="50000"/>
                  </a:schemeClr>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dirty="0"/>
              <a:t>Generic </a:t>
            </a:r>
          </a:p>
          <a:p>
            <a:pPr algn="ctr"/>
            <a:r>
              <a:rPr lang="en-US" sz="120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601967"/>
            <a:ext cx="1517112" cy="261610"/>
          </a:xfrm>
          <a:prstGeom prst="rect">
            <a:avLst/>
          </a:prstGeom>
          <a:noFill/>
        </p:spPr>
        <p:txBody>
          <a:bodyPr wrap="square" rtlCol="0">
            <a:spAutoFit/>
          </a:bodyPr>
          <a:lstStyle/>
          <a:p>
            <a:pPr algn="ctr"/>
            <a:r>
              <a:rPr lang="en-US" sz="1050" dirty="0"/>
              <a:t>/</a:t>
            </a:r>
            <a:r>
              <a:rPr lang="en-US" sz="1050" dirty="0" err="1"/>
              <a:t>get_all_node_names</a:t>
            </a:r>
            <a:endParaRPr lang="en-US" sz="105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dirty="0"/>
              <a:t>/</a:t>
            </a:r>
            <a:r>
              <a:rPr lang="en-US" sz="1050" dirty="0" err="1"/>
              <a:t>get_publisher_by_node</a:t>
            </a:r>
            <a:endParaRPr lang="en-US" sz="105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dirty="0"/>
              <a:t>/</a:t>
            </a:r>
            <a:r>
              <a:rPr lang="en-US" sz="1050" dirty="0" err="1"/>
              <a:t>get_subscriber_by_node</a:t>
            </a:r>
            <a:endParaRPr lang="en-US" sz="105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732772"/>
            <a:ext cx="451946" cy="261588"/>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732772"/>
            <a:ext cx="451946" cy="261588"/>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99" name="Pfeil: nach links und rechts 1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600164"/>
          </a:xfrm>
          <a:prstGeom prst="rect">
            <a:avLst/>
          </a:prstGeom>
          <a:noFill/>
        </p:spPr>
        <p:txBody>
          <a:bodyPr wrap="square" rtlCol="0">
            <a:spAutoFit/>
          </a:bodyPr>
          <a:lstStyle/>
          <a:p>
            <a:pPr algn="ctr"/>
            <a:r>
              <a:rPr lang="en-US" sz="1100" dirty="0"/>
              <a:t>Request ROS data via </a:t>
            </a:r>
            <a:r>
              <a:rPr lang="en-US" sz="1100" dirty="0" err="1"/>
              <a:t>WebSockets</a:t>
            </a:r>
            <a:endParaRPr lang="en-US" sz="110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260310"/>
            <a:ext cx="1517112" cy="261610"/>
          </a:xfrm>
          <a:prstGeom prst="rect">
            <a:avLst/>
          </a:prstGeom>
          <a:noFill/>
        </p:spPr>
        <p:txBody>
          <a:bodyPr wrap="square" rtlCol="0">
            <a:spAutoFit/>
          </a:bodyPr>
          <a:lstStyle/>
          <a:p>
            <a:pPr algn="ctr"/>
            <a:r>
              <a:rPr lang="en-US" sz="1100" b="1"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Ellipse 22">
            <a:extLst>
              <a:ext uri="{FF2B5EF4-FFF2-40B4-BE49-F238E27FC236}">
                <a16:creationId xmlns:a16="http://schemas.microsoft.com/office/drawing/2014/main" id="{4CEB54C6-6465-63AF-EC2C-ECE233F42F9E}"/>
              </a:ext>
            </a:extLst>
          </p:cNvPr>
          <p:cNvSpPr/>
          <p:nvPr/>
        </p:nvSpPr>
        <p:spPr>
          <a:xfrm>
            <a:off x="7950389" y="3515035"/>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7" name="Grafik 46">
            <a:extLst>
              <a:ext uri="{FF2B5EF4-FFF2-40B4-BE49-F238E27FC236}">
                <a16:creationId xmlns:a16="http://schemas.microsoft.com/office/drawing/2014/main" id="{F5597446-4308-409A-0C67-BA387AFCB9B8}"/>
              </a:ext>
            </a:extLst>
          </p:cNvPr>
          <p:cNvPicPr>
            <a:picLocks noChangeAspect="1"/>
          </p:cNvPicPr>
          <p:nvPr/>
        </p:nvPicPr>
        <p:blipFill rotWithShape="1">
          <a:blip r:embed="rId2">
            <a:extLst>
              <a:ext uri="{28A0092B-C50C-407E-A947-70E740481C1C}">
                <a14:useLocalDpi xmlns:a14="http://schemas.microsoft.com/office/drawing/2010/main" val="0"/>
              </a:ext>
            </a:extLst>
          </a:blip>
          <a:srcRect l="4137" t="5601" r="7689" b="9454"/>
          <a:stretch/>
        </p:blipFill>
        <p:spPr>
          <a:xfrm>
            <a:off x="6843534" y="2431910"/>
            <a:ext cx="1272047" cy="1225445"/>
          </a:xfrm>
          <a:prstGeom prst="rect">
            <a:avLst/>
          </a:prstGeom>
        </p:spPr>
      </p:pic>
      <p:sp>
        <p:nvSpPr>
          <p:cNvPr id="38" name="Fußzeilenplatzhalter 37">
            <a:extLst>
              <a:ext uri="{FF2B5EF4-FFF2-40B4-BE49-F238E27FC236}">
                <a16:creationId xmlns:a16="http://schemas.microsoft.com/office/drawing/2014/main" id="{7409CBD6-4DA2-AD58-3C6C-95F6100518DF}"/>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9438976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7" grpId="0" animBg="1"/>
      <p:bldP spid="22" grpId="0"/>
      <p:bldP spid="27" grpId="0"/>
      <p:bldP spid="29" grpId="0"/>
      <p:bldP spid="30" grpId="0"/>
      <p:bldP spid="74" grpId="0" animBg="1"/>
      <p:bldP spid="76" grpId="0" animBg="1"/>
      <p:bldP spid="77" grpId="0"/>
      <p:bldP spid="99" grpId="0" animBg="1"/>
      <p:bldP spid="101" grpId="0"/>
      <p:bldP spid="106" grpId="0"/>
      <p:bldP spid="37"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dirty="0"/>
              <a:t>Technical Details</a:t>
            </a:r>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smtClean="0"/>
              <a:t>38</a:t>
            </a:fld>
            <a:endParaRPr lang="en-US" dirty="0"/>
          </a:p>
        </p:txBody>
      </p:sp>
      <p:sp>
        <p:nvSpPr>
          <p:cNvPr id="6" name="Rechteck 5">
            <a:extLst>
              <a:ext uri="{FF2B5EF4-FFF2-40B4-BE49-F238E27FC236}">
                <a16:creationId xmlns:a16="http://schemas.microsoft.com/office/drawing/2014/main" id="{F4CF97A7-F74F-27CA-C602-6C2933275066}"/>
              </a:ext>
            </a:extLst>
          </p:cNvPr>
          <p:cNvSpPr/>
          <p:nvPr/>
        </p:nvSpPr>
        <p:spPr>
          <a:xfrm>
            <a:off x="1711959" y="1377907"/>
            <a:ext cx="2723551" cy="445006"/>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solidFill>
                  <a:schemeClr val="bg1"/>
                </a:solidFill>
              </a:rPr>
              <a:t>ROS-System</a:t>
            </a:r>
          </a:p>
        </p:txBody>
      </p:sp>
      <p:sp>
        <p:nvSpPr>
          <p:cNvPr id="7" name="Rechteck 6">
            <a:extLst>
              <a:ext uri="{FF2B5EF4-FFF2-40B4-BE49-F238E27FC236}">
                <a16:creationId xmlns:a16="http://schemas.microsoft.com/office/drawing/2014/main" id="{EBB4169A-FD6D-8CC7-84F1-5FFF0F8122EE}"/>
              </a:ext>
            </a:extLst>
          </p:cNvPr>
          <p:cNvSpPr/>
          <p:nvPr/>
        </p:nvSpPr>
        <p:spPr>
          <a:xfrm>
            <a:off x="7756491" y="1409194"/>
            <a:ext cx="2723551" cy="44500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solidFill>
                  <a:schemeClr val="bg1"/>
                </a:solidFill>
              </a:rPr>
              <a:t>Visualization WebApp</a:t>
            </a:r>
          </a:p>
        </p:txBody>
      </p:sp>
      <p:cxnSp>
        <p:nvCxnSpPr>
          <p:cNvPr id="8" name="Gerade Verbindung mit Pfeil 7">
            <a:extLst>
              <a:ext uri="{FF2B5EF4-FFF2-40B4-BE49-F238E27FC236}">
                <a16:creationId xmlns:a16="http://schemas.microsoft.com/office/drawing/2014/main" id="{F1930465-950B-967F-C4A6-1DA97F0E2BCC}"/>
              </a:ext>
            </a:extLst>
          </p:cNvPr>
          <p:cNvCxnSpPr>
            <a:cxnSpLocks/>
          </p:cNvCxnSpPr>
          <p:nvPr/>
        </p:nvCxnSpPr>
        <p:spPr>
          <a:xfrm>
            <a:off x="6096000" y="1762760"/>
            <a:ext cx="0" cy="4593590"/>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sp>
        <p:nvSpPr>
          <p:cNvPr id="28" name="Textfeld 27">
            <a:extLst>
              <a:ext uri="{FF2B5EF4-FFF2-40B4-BE49-F238E27FC236}">
                <a16:creationId xmlns:a16="http://schemas.microsoft.com/office/drawing/2014/main" id="{548899F8-BB81-9B91-9809-C4D114646717}"/>
              </a:ext>
            </a:extLst>
          </p:cNvPr>
          <p:cNvSpPr txBox="1"/>
          <p:nvPr/>
        </p:nvSpPr>
        <p:spPr>
          <a:xfrm>
            <a:off x="2246030" y="1953362"/>
            <a:ext cx="1655410" cy="646331"/>
          </a:xfrm>
          <a:prstGeom prst="rect">
            <a:avLst/>
          </a:prstGeom>
          <a:noFill/>
        </p:spPr>
        <p:txBody>
          <a:bodyPr wrap="square" rtlCol="0">
            <a:spAutoFit/>
          </a:bodyPr>
          <a:lstStyle/>
          <a:p>
            <a:pPr algn="ctr"/>
            <a:r>
              <a:rPr lang="en-US" b="1" u="sng" dirty="0"/>
              <a:t>Platform</a:t>
            </a:r>
          </a:p>
          <a:p>
            <a:pPr algn="ctr"/>
            <a:r>
              <a:rPr lang="en-US" dirty="0"/>
              <a:t>Ubuntu 22.04</a:t>
            </a:r>
          </a:p>
        </p:txBody>
      </p:sp>
      <p:sp>
        <p:nvSpPr>
          <p:cNvPr id="34" name="Textfeld 33">
            <a:extLst>
              <a:ext uri="{FF2B5EF4-FFF2-40B4-BE49-F238E27FC236}">
                <a16:creationId xmlns:a16="http://schemas.microsoft.com/office/drawing/2014/main" id="{3F5D03DC-6046-BE79-EE51-5E2B5F953B5E}"/>
              </a:ext>
            </a:extLst>
          </p:cNvPr>
          <p:cNvSpPr txBox="1"/>
          <p:nvPr/>
        </p:nvSpPr>
        <p:spPr>
          <a:xfrm>
            <a:off x="1498600" y="2869947"/>
            <a:ext cx="3150270" cy="646331"/>
          </a:xfrm>
          <a:prstGeom prst="rect">
            <a:avLst/>
          </a:prstGeom>
          <a:noFill/>
        </p:spPr>
        <p:txBody>
          <a:bodyPr wrap="square" rtlCol="0">
            <a:spAutoFit/>
          </a:bodyPr>
          <a:lstStyle/>
          <a:p>
            <a:pPr algn="ctr"/>
            <a:r>
              <a:rPr lang="en-US" b="1" u="sng" dirty="0"/>
              <a:t>Framework</a:t>
            </a:r>
          </a:p>
          <a:p>
            <a:pPr algn="ctr"/>
            <a:r>
              <a:rPr lang="en-US" dirty="0"/>
              <a:t>ROS2 Humble (current LTS)</a:t>
            </a:r>
          </a:p>
        </p:txBody>
      </p:sp>
      <p:sp>
        <p:nvSpPr>
          <p:cNvPr id="35" name="Textfeld 34">
            <a:extLst>
              <a:ext uri="{FF2B5EF4-FFF2-40B4-BE49-F238E27FC236}">
                <a16:creationId xmlns:a16="http://schemas.microsoft.com/office/drawing/2014/main" id="{F4BFEB2A-9EA3-C6A8-EA92-D8D7183928B8}"/>
              </a:ext>
            </a:extLst>
          </p:cNvPr>
          <p:cNvSpPr txBox="1"/>
          <p:nvPr/>
        </p:nvSpPr>
        <p:spPr>
          <a:xfrm>
            <a:off x="1285240" y="3795240"/>
            <a:ext cx="3576990" cy="646331"/>
          </a:xfrm>
          <a:prstGeom prst="rect">
            <a:avLst/>
          </a:prstGeom>
          <a:noFill/>
        </p:spPr>
        <p:txBody>
          <a:bodyPr wrap="square" rtlCol="0">
            <a:spAutoFit/>
          </a:bodyPr>
          <a:lstStyle/>
          <a:p>
            <a:pPr algn="ctr"/>
            <a:r>
              <a:rPr lang="en-US" b="1" u="sng" dirty="0"/>
              <a:t>Languages</a:t>
            </a:r>
          </a:p>
          <a:p>
            <a:pPr algn="ctr"/>
            <a:r>
              <a:rPr lang="en-US" dirty="0"/>
              <a:t>Python for custom ROS-Nodes</a:t>
            </a:r>
          </a:p>
        </p:txBody>
      </p:sp>
      <p:cxnSp>
        <p:nvCxnSpPr>
          <p:cNvPr id="40" name="Gerade Verbindung mit Pfeil 39">
            <a:extLst>
              <a:ext uri="{FF2B5EF4-FFF2-40B4-BE49-F238E27FC236}">
                <a16:creationId xmlns:a16="http://schemas.microsoft.com/office/drawing/2014/main" id="{9325D8FC-81FF-86CC-7AD2-613A3BA1591F}"/>
              </a:ext>
            </a:extLst>
          </p:cNvPr>
          <p:cNvCxnSpPr>
            <a:cxnSpLocks/>
          </p:cNvCxnSpPr>
          <p:nvPr/>
        </p:nvCxnSpPr>
        <p:spPr>
          <a:xfrm>
            <a:off x="818213" y="2750989"/>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259EDD45-0D62-E586-1575-EB9291262CCB}"/>
              </a:ext>
            </a:extLst>
          </p:cNvPr>
          <p:cNvCxnSpPr>
            <a:cxnSpLocks/>
          </p:cNvCxnSpPr>
          <p:nvPr/>
        </p:nvCxnSpPr>
        <p:spPr>
          <a:xfrm>
            <a:off x="818213" y="3646063"/>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sp>
        <p:nvSpPr>
          <p:cNvPr id="50" name="Textfeld 49">
            <a:extLst>
              <a:ext uri="{FF2B5EF4-FFF2-40B4-BE49-F238E27FC236}">
                <a16:creationId xmlns:a16="http://schemas.microsoft.com/office/drawing/2014/main" id="{FEEC1DBC-F879-B7E0-BE12-EE31E93492F9}"/>
              </a:ext>
            </a:extLst>
          </p:cNvPr>
          <p:cNvSpPr txBox="1"/>
          <p:nvPr/>
        </p:nvSpPr>
        <p:spPr>
          <a:xfrm>
            <a:off x="6172201" y="1917011"/>
            <a:ext cx="5892130" cy="646331"/>
          </a:xfrm>
          <a:prstGeom prst="rect">
            <a:avLst/>
          </a:prstGeom>
          <a:noFill/>
        </p:spPr>
        <p:txBody>
          <a:bodyPr wrap="square" rtlCol="0">
            <a:spAutoFit/>
          </a:bodyPr>
          <a:lstStyle/>
          <a:p>
            <a:pPr algn="ctr"/>
            <a:r>
              <a:rPr lang="en-US" b="1" u="sng" dirty="0"/>
              <a:t>Platform</a:t>
            </a:r>
          </a:p>
          <a:p>
            <a:pPr algn="ctr"/>
            <a:r>
              <a:rPr lang="en-US" dirty="0"/>
              <a:t>theoretically any web browser platform  </a:t>
            </a:r>
          </a:p>
        </p:txBody>
      </p:sp>
      <p:sp>
        <p:nvSpPr>
          <p:cNvPr id="51" name="Textfeld 50">
            <a:extLst>
              <a:ext uri="{FF2B5EF4-FFF2-40B4-BE49-F238E27FC236}">
                <a16:creationId xmlns:a16="http://schemas.microsoft.com/office/drawing/2014/main" id="{A6887E5B-24EB-0165-8599-AA5D586E38D1}"/>
              </a:ext>
            </a:extLst>
          </p:cNvPr>
          <p:cNvSpPr txBox="1"/>
          <p:nvPr/>
        </p:nvSpPr>
        <p:spPr>
          <a:xfrm>
            <a:off x="6172201" y="2814746"/>
            <a:ext cx="5892130" cy="1477328"/>
          </a:xfrm>
          <a:prstGeom prst="rect">
            <a:avLst/>
          </a:prstGeom>
          <a:noFill/>
        </p:spPr>
        <p:txBody>
          <a:bodyPr wrap="square" rtlCol="0">
            <a:spAutoFit/>
          </a:bodyPr>
          <a:lstStyle/>
          <a:p>
            <a:pPr algn="ctr"/>
            <a:r>
              <a:rPr lang="en-US" b="1" u="sng" dirty="0"/>
              <a:t>Framework</a:t>
            </a:r>
          </a:p>
          <a:p>
            <a:pPr algn="ctr"/>
            <a:r>
              <a:rPr lang="en-US" dirty="0"/>
              <a:t>Node.js</a:t>
            </a:r>
          </a:p>
          <a:p>
            <a:pPr algn="ctr"/>
            <a:r>
              <a:rPr lang="en-US" dirty="0"/>
              <a:t>Vue.js</a:t>
            </a:r>
          </a:p>
          <a:p>
            <a:pPr algn="ctr"/>
            <a:r>
              <a:rPr lang="en-US" b="1" dirty="0"/>
              <a:t>D3.js</a:t>
            </a:r>
          </a:p>
          <a:p>
            <a:pPr algn="ctr"/>
            <a:r>
              <a:rPr lang="en-US" dirty="0"/>
              <a:t>Quasar (CSS-Framework)</a:t>
            </a:r>
          </a:p>
        </p:txBody>
      </p:sp>
      <p:sp>
        <p:nvSpPr>
          <p:cNvPr id="52" name="Textfeld 51">
            <a:extLst>
              <a:ext uri="{FF2B5EF4-FFF2-40B4-BE49-F238E27FC236}">
                <a16:creationId xmlns:a16="http://schemas.microsoft.com/office/drawing/2014/main" id="{472AD122-82F2-5564-C58F-56C13F5FE0EA}"/>
              </a:ext>
            </a:extLst>
          </p:cNvPr>
          <p:cNvSpPr txBox="1"/>
          <p:nvPr/>
        </p:nvSpPr>
        <p:spPr>
          <a:xfrm>
            <a:off x="6172201" y="4380962"/>
            <a:ext cx="5892130" cy="646331"/>
          </a:xfrm>
          <a:prstGeom prst="rect">
            <a:avLst/>
          </a:prstGeom>
          <a:noFill/>
        </p:spPr>
        <p:txBody>
          <a:bodyPr wrap="square" rtlCol="0">
            <a:spAutoFit/>
          </a:bodyPr>
          <a:lstStyle/>
          <a:p>
            <a:pPr algn="ctr"/>
            <a:r>
              <a:rPr lang="en-US" b="1" u="sng" dirty="0"/>
              <a:t>Languages</a:t>
            </a:r>
          </a:p>
          <a:p>
            <a:pPr algn="ctr"/>
            <a:r>
              <a:rPr lang="en-US" dirty="0"/>
              <a:t>TypeScript</a:t>
            </a:r>
          </a:p>
        </p:txBody>
      </p:sp>
      <p:cxnSp>
        <p:nvCxnSpPr>
          <p:cNvPr id="53" name="Gerade Verbindung mit Pfeil 52">
            <a:extLst>
              <a:ext uri="{FF2B5EF4-FFF2-40B4-BE49-F238E27FC236}">
                <a16:creationId xmlns:a16="http://schemas.microsoft.com/office/drawing/2014/main" id="{01D827D2-CF00-6C4E-3CBD-6CD97CD1441F}"/>
              </a:ext>
            </a:extLst>
          </p:cNvPr>
          <p:cNvCxnSpPr>
            <a:cxnSpLocks/>
          </p:cNvCxnSpPr>
          <p:nvPr/>
        </p:nvCxnSpPr>
        <p:spPr>
          <a:xfrm>
            <a:off x="6862744" y="2750989"/>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47528CC9-025E-2150-2AF6-5C747566D67C}"/>
              </a:ext>
            </a:extLst>
          </p:cNvPr>
          <p:cNvCxnSpPr>
            <a:cxnSpLocks/>
          </p:cNvCxnSpPr>
          <p:nvPr/>
        </p:nvCxnSpPr>
        <p:spPr>
          <a:xfrm>
            <a:off x="6862744" y="4316623"/>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47044DF8-6910-695F-A085-4E8B4622124C}"/>
              </a:ext>
            </a:extLst>
          </p:cNvPr>
          <p:cNvCxnSpPr>
            <a:cxnSpLocks/>
          </p:cNvCxnSpPr>
          <p:nvPr/>
        </p:nvCxnSpPr>
        <p:spPr>
          <a:xfrm>
            <a:off x="6862744" y="509485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58" name="Picture 2">
            <a:extLst>
              <a:ext uri="{FF2B5EF4-FFF2-40B4-BE49-F238E27FC236}">
                <a16:creationId xmlns:a16="http://schemas.microsoft.com/office/drawing/2014/main" id="{C764B7FD-F45D-0ECF-47FE-B479C6E14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2" y="3056737"/>
            <a:ext cx="1026822" cy="2727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66A38F22-3871-1AEA-6A20-5EC0921467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97" y="3894161"/>
            <a:ext cx="407967" cy="44708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BF87BF2B-D7C6-F256-224B-CCB66DF3E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737" y="4458533"/>
            <a:ext cx="894970" cy="54747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GitHub - d3/d3-logo: D3 brand assets.">
            <a:extLst>
              <a:ext uri="{FF2B5EF4-FFF2-40B4-BE49-F238E27FC236}">
                <a16:creationId xmlns:a16="http://schemas.microsoft.com/office/drawing/2014/main" id="{36261DB2-5F6F-6938-77F8-AD6B0DC8FA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7136" y="3385126"/>
            <a:ext cx="686058" cy="686058"/>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AB068684-332D-49E4-169F-AC3E13E28B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4403" y="2991770"/>
            <a:ext cx="613794" cy="5318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D8401C0-E36F-FAE0-F259-B0E509182F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788" y="1887187"/>
            <a:ext cx="712506" cy="712506"/>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a:extLst>
              <a:ext uri="{FF2B5EF4-FFF2-40B4-BE49-F238E27FC236}">
                <a16:creationId xmlns:a16="http://schemas.microsoft.com/office/drawing/2014/main" id="{29D3E6A6-88D0-CDB6-87F2-5E0D8262C405}"/>
              </a:ext>
            </a:extLst>
          </p:cNvPr>
          <p:cNvSpPr/>
          <p:nvPr/>
        </p:nvSpPr>
        <p:spPr>
          <a:xfrm>
            <a:off x="1214120" y="4651388"/>
            <a:ext cx="1280160" cy="470034"/>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SystemInfo</a:t>
            </a:r>
            <a:r>
              <a:rPr lang="en-US" sz="1600" dirty="0">
                <a:solidFill>
                  <a:schemeClr val="tx1"/>
                </a:solidFill>
              </a:rPr>
              <a:t> Node</a:t>
            </a:r>
          </a:p>
        </p:txBody>
      </p:sp>
      <p:sp>
        <p:nvSpPr>
          <p:cNvPr id="11" name="Rechteck 10">
            <a:extLst>
              <a:ext uri="{FF2B5EF4-FFF2-40B4-BE49-F238E27FC236}">
                <a16:creationId xmlns:a16="http://schemas.microsoft.com/office/drawing/2014/main" id="{608BDEFA-0BF5-48C8-DB45-EDDA94CDC28C}"/>
              </a:ext>
            </a:extLst>
          </p:cNvPr>
          <p:cNvSpPr/>
          <p:nvPr/>
        </p:nvSpPr>
        <p:spPr>
          <a:xfrm>
            <a:off x="1214120" y="5237555"/>
            <a:ext cx="1280160" cy="470034"/>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12" name="Textfeld 11">
            <a:extLst>
              <a:ext uri="{FF2B5EF4-FFF2-40B4-BE49-F238E27FC236}">
                <a16:creationId xmlns:a16="http://schemas.microsoft.com/office/drawing/2014/main" id="{DB4763FF-2AEC-5BDD-1C9B-1E2B6BBC9873}"/>
              </a:ext>
            </a:extLst>
          </p:cNvPr>
          <p:cNvSpPr txBox="1"/>
          <p:nvPr/>
        </p:nvSpPr>
        <p:spPr>
          <a:xfrm>
            <a:off x="2510190" y="4704127"/>
            <a:ext cx="1787490" cy="369332"/>
          </a:xfrm>
          <a:prstGeom prst="rect">
            <a:avLst/>
          </a:prstGeom>
          <a:noFill/>
        </p:spPr>
        <p:txBody>
          <a:bodyPr wrap="square" rtlCol="0">
            <a:spAutoFit/>
          </a:bodyPr>
          <a:lstStyle/>
          <a:p>
            <a:pPr algn="ctr"/>
            <a:r>
              <a:rPr lang="en-US" dirty="0"/>
              <a:t>ROS </a:t>
            </a:r>
            <a:r>
              <a:rPr lang="en-US" dirty="0" err="1"/>
              <a:t>Intrinsics</a:t>
            </a:r>
            <a:endParaRPr lang="en-US" dirty="0"/>
          </a:p>
        </p:txBody>
      </p:sp>
      <p:sp>
        <p:nvSpPr>
          <p:cNvPr id="13" name="Textfeld 12">
            <a:extLst>
              <a:ext uri="{FF2B5EF4-FFF2-40B4-BE49-F238E27FC236}">
                <a16:creationId xmlns:a16="http://schemas.microsoft.com/office/drawing/2014/main" id="{5458AB0F-2FD6-B021-8BEF-738E99FF5A8F}"/>
              </a:ext>
            </a:extLst>
          </p:cNvPr>
          <p:cNvSpPr txBox="1"/>
          <p:nvPr/>
        </p:nvSpPr>
        <p:spPr>
          <a:xfrm>
            <a:off x="2510190" y="5287906"/>
            <a:ext cx="2463130" cy="369332"/>
          </a:xfrm>
          <a:prstGeom prst="rect">
            <a:avLst/>
          </a:prstGeom>
          <a:noFill/>
        </p:spPr>
        <p:txBody>
          <a:bodyPr wrap="square" rtlCol="0">
            <a:spAutoFit/>
          </a:bodyPr>
          <a:lstStyle/>
          <a:p>
            <a:pPr algn="ctr"/>
            <a:r>
              <a:rPr lang="en-US" dirty="0"/>
              <a:t>Python </a:t>
            </a:r>
            <a:r>
              <a:rPr lang="en-US" dirty="0" err="1"/>
              <a:t>Websockets</a:t>
            </a:r>
            <a:endParaRPr lang="en-US" dirty="0"/>
          </a:p>
        </p:txBody>
      </p:sp>
      <p:sp>
        <p:nvSpPr>
          <p:cNvPr id="17" name="Textfeld 16">
            <a:extLst>
              <a:ext uri="{FF2B5EF4-FFF2-40B4-BE49-F238E27FC236}">
                <a16:creationId xmlns:a16="http://schemas.microsoft.com/office/drawing/2014/main" id="{34336F05-DDC7-4E25-AD53-B7F263D2F42A}"/>
              </a:ext>
            </a:extLst>
          </p:cNvPr>
          <p:cNvSpPr txBox="1"/>
          <p:nvPr/>
        </p:nvSpPr>
        <p:spPr>
          <a:xfrm>
            <a:off x="6172201" y="5186496"/>
            <a:ext cx="5892130" cy="1077218"/>
          </a:xfrm>
          <a:prstGeom prst="rect">
            <a:avLst/>
          </a:prstGeom>
          <a:noFill/>
        </p:spPr>
        <p:txBody>
          <a:bodyPr wrap="square" rtlCol="0">
            <a:spAutoFit/>
          </a:bodyPr>
          <a:lstStyle/>
          <a:p>
            <a:pPr algn="ctr"/>
            <a:r>
              <a:rPr lang="en-US" b="1" u="sng" dirty="0"/>
              <a:t>Libraries</a:t>
            </a:r>
          </a:p>
          <a:p>
            <a:pPr algn="ctr"/>
            <a:r>
              <a:rPr lang="en-US" dirty="0"/>
              <a:t>TypeScript Reimplementation of </a:t>
            </a:r>
            <a:br>
              <a:rPr lang="en-US" dirty="0"/>
            </a:br>
            <a:r>
              <a:rPr lang="en-US" sz="1400" dirty="0" err="1">
                <a:hlinkClick r:id="rId9"/>
              </a:rPr>
              <a:t>RobotWebTools</a:t>
            </a:r>
            <a:r>
              <a:rPr lang="en-US" sz="1400" dirty="0">
                <a:hlinkClick r:id="rId9"/>
              </a:rPr>
              <a:t>/</a:t>
            </a:r>
            <a:r>
              <a:rPr lang="en-US" sz="1400" dirty="0" err="1">
                <a:hlinkClick r:id="rId9"/>
              </a:rPr>
              <a:t>roslibjs</a:t>
            </a:r>
            <a:r>
              <a:rPr lang="en-US" sz="1400" dirty="0">
                <a:hlinkClick r:id="rId9"/>
              </a:rPr>
              <a:t>: The Standard ROS JavaScript Library (github.com)</a:t>
            </a:r>
            <a:endParaRPr lang="en-US" dirty="0"/>
          </a:p>
        </p:txBody>
      </p:sp>
      <p:sp>
        <p:nvSpPr>
          <p:cNvPr id="20" name="Textfeld 19">
            <a:extLst>
              <a:ext uri="{FF2B5EF4-FFF2-40B4-BE49-F238E27FC236}">
                <a16:creationId xmlns:a16="http://schemas.microsoft.com/office/drawing/2014/main" id="{30227E85-4868-E74D-AB04-2742CDA3EAA0}"/>
              </a:ext>
            </a:extLst>
          </p:cNvPr>
          <p:cNvSpPr txBox="1"/>
          <p:nvPr/>
        </p:nvSpPr>
        <p:spPr>
          <a:xfrm>
            <a:off x="159724" y="5820534"/>
            <a:ext cx="5825516" cy="523220"/>
          </a:xfrm>
          <a:prstGeom prst="rect">
            <a:avLst/>
          </a:prstGeom>
          <a:noFill/>
        </p:spPr>
        <p:txBody>
          <a:bodyPr wrap="square" rtlCol="0">
            <a:spAutoFit/>
          </a:bodyPr>
          <a:lstStyle/>
          <a:p>
            <a:pPr algn="ctr"/>
            <a:r>
              <a:rPr lang="en-US" sz="1400" dirty="0"/>
              <a:t>Python reimplementation of </a:t>
            </a:r>
            <a:r>
              <a:rPr lang="en-US" sz="1400" dirty="0" err="1">
                <a:hlinkClick r:id="rId10"/>
              </a:rPr>
              <a:t>RobotWebTools</a:t>
            </a:r>
            <a:r>
              <a:rPr lang="en-US" sz="1400" dirty="0">
                <a:hlinkClick r:id="rId10"/>
              </a:rPr>
              <a:t>/</a:t>
            </a:r>
            <a:r>
              <a:rPr lang="en-US" sz="1400" dirty="0" err="1">
                <a:hlinkClick r:id="rId10"/>
              </a:rPr>
              <a:t>rosbridge_suite</a:t>
            </a:r>
            <a:r>
              <a:rPr lang="en-US" sz="1400" dirty="0">
                <a:hlinkClick r:id="rId10"/>
              </a:rPr>
              <a:t>: Server Implementations of the </a:t>
            </a:r>
            <a:r>
              <a:rPr lang="en-US" sz="1400" dirty="0" err="1">
                <a:hlinkClick r:id="rId10"/>
              </a:rPr>
              <a:t>rosbridge</a:t>
            </a:r>
            <a:r>
              <a:rPr lang="en-US" sz="1400" dirty="0">
                <a:hlinkClick r:id="rId10"/>
              </a:rPr>
              <a:t> v2 Protocol (github.com)</a:t>
            </a:r>
            <a:endParaRPr lang="en-US" sz="1400" dirty="0"/>
          </a:p>
        </p:txBody>
      </p:sp>
      <p:pic>
        <p:nvPicPr>
          <p:cNvPr id="3078" name="Picture 6">
            <a:extLst>
              <a:ext uri="{FF2B5EF4-FFF2-40B4-BE49-F238E27FC236}">
                <a16:creationId xmlns:a16="http://schemas.microsoft.com/office/drawing/2014/main" id="{5581B086-0401-535E-0163-8A8DBA17989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13881" y="4387396"/>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Datumsplatzhalter 3">
            <a:extLst>
              <a:ext uri="{FF2B5EF4-FFF2-40B4-BE49-F238E27FC236}">
                <a16:creationId xmlns:a16="http://schemas.microsoft.com/office/drawing/2014/main" id="{6517E5E1-BAC8-E1C6-A179-E2F4212FFDC1}"/>
              </a:ext>
            </a:extLst>
          </p:cNvPr>
          <p:cNvSpPr>
            <a:spLocks noGrp="1"/>
          </p:cNvSpPr>
          <p:nvPr>
            <p:ph type="dt" sz="half" idx="10"/>
          </p:nvPr>
        </p:nvSpPr>
        <p:spPr>
          <a:xfrm>
            <a:off x="10559320" y="6356350"/>
            <a:ext cx="1561407" cy="365125"/>
          </a:xfrm>
        </p:spPr>
        <p:txBody>
          <a:bodyPr/>
          <a:lstStyle/>
          <a:p>
            <a:fld id="{711915DB-4DF2-44C8-897D-B94116C4B8EE}" type="datetime1">
              <a:rPr lang="de-DE" smtClean="0"/>
              <a:t>08.12.2024</a:t>
            </a:fld>
            <a:endParaRPr lang="de-DE" dirty="0"/>
          </a:p>
        </p:txBody>
      </p:sp>
      <p:sp>
        <p:nvSpPr>
          <p:cNvPr id="14" name="Fußzeilenplatzhalter 13">
            <a:extLst>
              <a:ext uri="{FF2B5EF4-FFF2-40B4-BE49-F238E27FC236}">
                <a16:creationId xmlns:a16="http://schemas.microsoft.com/office/drawing/2014/main" id="{46BC47A7-7DDD-3615-CECE-40B9BB1EC4AE}"/>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266538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a:xfrm>
            <a:off x="214086" y="319825"/>
            <a:ext cx="9425214" cy="931460"/>
          </a:xfrm>
        </p:spPr>
        <p:txBody>
          <a:bodyPr wrap="square">
            <a:normAutofit/>
          </a:bodyPr>
          <a:lstStyle/>
          <a:p>
            <a:r>
              <a:rPr lang="en-US" dirty="0"/>
              <a:t>Restrictions With the Architecture</a:t>
            </a:r>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smtClean="0"/>
              <a:t>39</a:t>
            </a:fld>
            <a:endParaRPr lang="en-US" dirty="0"/>
          </a:p>
        </p:txBody>
      </p:sp>
      <p:sp>
        <p:nvSpPr>
          <p:cNvPr id="6" name="Textfeld 5">
            <a:extLst>
              <a:ext uri="{FF2B5EF4-FFF2-40B4-BE49-F238E27FC236}">
                <a16:creationId xmlns:a16="http://schemas.microsoft.com/office/drawing/2014/main" id="{125DEF5A-E7E8-BA98-197C-1927D0243740}"/>
              </a:ext>
            </a:extLst>
          </p:cNvPr>
          <p:cNvSpPr txBox="1"/>
          <p:nvPr/>
        </p:nvSpPr>
        <p:spPr>
          <a:xfrm>
            <a:off x="5328745" y="1522726"/>
            <a:ext cx="3162992" cy="646331"/>
          </a:xfrm>
          <a:prstGeom prst="rect">
            <a:avLst/>
          </a:prstGeom>
          <a:noFill/>
        </p:spPr>
        <p:txBody>
          <a:bodyPr wrap="square" rtlCol="0">
            <a:spAutoFit/>
          </a:bodyPr>
          <a:lstStyle/>
          <a:p>
            <a:pPr algn="ctr"/>
            <a:r>
              <a:rPr lang="en-US" dirty="0"/>
              <a:t>SVG Rendering may depend on specific browser</a:t>
            </a:r>
          </a:p>
        </p:txBody>
      </p:sp>
      <p:pic>
        <p:nvPicPr>
          <p:cNvPr id="16" name="Grafik 15">
            <a:extLst>
              <a:ext uri="{FF2B5EF4-FFF2-40B4-BE49-F238E27FC236}">
                <a16:creationId xmlns:a16="http://schemas.microsoft.com/office/drawing/2014/main" id="{4527BBDE-35D3-CC20-DDCC-BBD84D7A3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73" y="2498975"/>
            <a:ext cx="2517776" cy="2517776"/>
          </a:xfrm>
          <a:prstGeom prst="rect">
            <a:avLst/>
          </a:prstGeom>
        </p:spPr>
      </p:pic>
      <p:sp>
        <p:nvSpPr>
          <p:cNvPr id="17" name="Textfeld 16">
            <a:extLst>
              <a:ext uri="{FF2B5EF4-FFF2-40B4-BE49-F238E27FC236}">
                <a16:creationId xmlns:a16="http://schemas.microsoft.com/office/drawing/2014/main" id="{4AEB98E1-C9C6-081A-6B16-AC1259DAC35F}"/>
              </a:ext>
            </a:extLst>
          </p:cNvPr>
          <p:cNvSpPr txBox="1"/>
          <p:nvPr/>
        </p:nvSpPr>
        <p:spPr>
          <a:xfrm>
            <a:off x="874860" y="1491925"/>
            <a:ext cx="3481210" cy="707886"/>
          </a:xfrm>
          <a:prstGeom prst="rect">
            <a:avLst/>
          </a:prstGeom>
          <a:noFill/>
        </p:spPr>
        <p:txBody>
          <a:bodyPr wrap="square" rtlCol="0">
            <a:spAutoFit/>
          </a:bodyPr>
          <a:lstStyle/>
          <a:p>
            <a:pPr algn="ctr"/>
            <a:r>
              <a:rPr lang="en-US" sz="2000" dirty="0"/>
              <a:t>WebApp enables use on theoretically any platform</a:t>
            </a:r>
          </a:p>
        </p:txBody>
      </p:sp>
      <p:grpSp>
        <p:nvGrpSpPr>
          <p:cNvPr id="19" name="Gruppieren 18">
            <a:extLst>
              <a:ext uri="{FF2B5EF4-FFF2-40B4-BE49-F238E27FC236}">
                <a16:creationId xmlns:a16="http://schemas.microsoft.com/office/drawing/2014/main" id="{6DEDDA6A-284D-B8E7-506B-109A0179F419}"/>
              </a:ext>
            </a:extLst>
          </p:cNvPr>
          <p:cNvGrpSpPr/>
          <p:nvPr/>
        </p:nvGrpSpPr>
        <p:grpSpPr>
          <a:xfrm>
            <a:off x="1463241" y="3041997"/>
            <a:ext cx="2517776" cy="2517776"/>
            <a:chOff x="3347289" y="2945387"/>
            <a:chExt cx="2517776" cy="2517776"/>
          </a:xfrm>
        </p:grpSpPr>
        <p:sp>
          <p:nvSpPr>
            <p:cNvPr id="18" name="Rechteck 17">
              <a:extLst>
                <a:ext uri="{FF2B5EF4-FFF2-40B4-BE49-F238E27FC236}">
                  <a16:creationId xmlns:a16="http://schemas.microsoft.com/office/drawing/2014/main" id="{65EFD473-21B1-84BA-569D-E2EBCFBD1DF2}"/>
                </a:ext>
              </a:extLst>
            </p:cNvPr>
            <p:cNvSpPr/>
            <p:nvPr/>
          </p:nvSpPr>
          <p:spPr>
            <a:xfrm>
              <a:off x="3672840" y="3535680"/>
              <a:ext cx="1869440" cy="1183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fik 11">
              <a:extLst>
                <a:ext uri="{FF2B5EF4-FFF2-40B4-BE49-F238E27FC236}">
                  <a16:creationId xmlns:a16="http://schemas.microsoft.com/office/drawing/2014/main" id="{ADBA34C7-5ECF-E450-D4A9-C165F38E5626}"/>
                </a:ext>
              </a:extLst>
            </p:cNvPr>
            <p:cNvPicPr>
              <a:picLocks noChangeAspect="1"/>
            </p:cNvPicPr>
            <p:nvPr/>
          </p:nvPicPr>
          <p:blipFill>
            <a:blip r:embed="rId3"/>
            <a:stretch>
              <a:fillRect/>
            </a:stretch>
          </p:blipFill>
          <p:spPr>
            <a:xfrm>
              <a:off x="3347289" y="2945387"/>
              <a:ext cx="2517776" cy="2517776"/>
            </a:xfrm>
            <a:prstGeom prst="rect">
              <a:avLst/>
            </a:prstGeom>
            <a:noFill/>
          </p:spPr>
        </p:pic>
      </p:grpSp>
      <p:grpSp>
        <p:nvGrpSpPr>
          <p:cNvPr id="22" name="Gruppieren 21">
            <a:extLst>
              <a:ext uri="{FF2B5EF4-FFF2-40B4-BE49-F238E27FC236}">
                <a16:creationId xmlns:a16="http://schemas.microsoft.com/office/drawing/2014/main" id="{F86086CD-1F96-A40B-1B06-9DE3DAD25F89}"/>
              </a:ext>
            </a:extLst>
          </p:cNvPr>
          <p:cNvGrpSpPr/>
          <p:nvPr/>
        </p:nvGrpSpPr>
        <p:grpSpPr>
          <a:xfrm>
            <a:off x="3007360" y="3801122"/>
            <a:ext cx="1280160" cy="1280160"/>
            <a:chOff x="6206693" y="3707147"/>
            <a:chExt cx="1280160" cy="1280160"/>
          </a:xfrm>
        </p:grpSpPr>
        <p:sp>
          <p:nvSpPr>
            <p:cNvPr id="20" name="Rechteck 19">
              <a:extLst>
                <a:ext uri="{FF2B5EF4-FFF2-40B4-BE49-F238E27FC236}">
                  <a16:creationId xmlns:a16="http://schemas.microsoft.com/office/drawing/2014/main" id="{CBF955AD-8D12-106C-9F31-8D37A55470F1}"/>
                </a:ext>
              </a:extLst>
            </p:cNvPr>
            <p:cNvSpPr/>
            <p:nvPr/>
          </p:nvSpPr>
          <p:spPr>
            <a:xfrm>
              <a:off x="6426200" y="3743959"/>
              <a:ext cx="838200" cy="1218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fik 9">
              <a:extLst>
                <a:ext uri="{FF2B5EF4-FFF2-40B4-BE49-F238E27FC236}">
                  <a16:creationId xmlns:a16="http://schemas.microsoft.com/office/drawing/2014/main" id="{2F2125DC-4C6D-BBA3-89EF-C1A9AD076DB2}"/>
                </a:ext>
              </a:extLst>
            </p:cNvPr>
            <p:cNvPicPr>
              <a:picLocks noChangeAspect="1"/>
            </p:cNvPicPr>
            <p:nvPr/>
          </p:nvPicPr>
          <p:blipFill>
            <a:blip r:embed="rId4"/>
            <a:stretch>
              <a:fillRect/>
            </a:stretch>
          </p:blipFill>
          <p:spPr>
            <a:xfrm>
              <a:off x="6206693" y="3707147"/>
              <a:ext cx="1280160" cy="1280160"/>
            </a:xfrm>
            <a:prstGeom prst="rect">
              <a:avLst/>
            </a:prstGeom>
          </p:spPr>
        </p:pic>
      </p:grpSp>
      <p:grpSp>
        <p:nvGrpSpPr>
          <p:cNvPr id="23" name="Gruppieren 22">
            <a:extLst>
              <a:ext uri="{FF2B5EF4-FFF2-40B4-BE49-F238E27FC236}">
                <a16:creationId xmlns:a16="http://schemas.microsoft.com/office/drawing/2014/main" id="{A81A5216-0DDD-E8C6-ACEC-904C533176DE}"/>
              </a:ext>
            </a:extLst>
          </p:cNvPr>
          <p:cNvGrpSpPr/>
          <p:nvPr/>
        </p:nvGrpSpPr>
        <p:grpSpPr>
          <a:xfrm>
            <a:off x="3599337" y="4194848"/>
            <a:ext cx="931460" cy="931460"/>
            <a:chOff x="9087369" y="4204275"/>
            <a:chExt cx="931460" cy="931460"/>
          </a:xfrm>
        </p:grpSpPr>
        <p:sp>
          <p:nvSpPr>
            <p:cNvPr id="21" name="Rechteck 20">
              <a:extLst>
                <a:ext uri="{FF2B5EF4-FFF2-40B4-BE49-F238E27FC236}">
                  <a16:creationId xmlns:a16="http://schemas.microsoft.com/office/drawing/2014/main" id="{9A6DFA3A-3AFB-9462-C0F6-32BABFA71F7A}"/>
                </a:ext>
              </a:extLst>
            </p:cNvPr>
            <p:cNvSpPr/>
            <p:nvPr/>
          </p:nvSpPr>
          <p:spPr>
            <a:xfrm>
              <a:off x="9326880" y="4229100"/>
              <a:ext cx="452120" cy="888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fik 7">
              <a:extLst>
                <a:ext uri="{FF2B5EF4-FFF2-40B4-BE49-F238E27FC236}">
                  <a16:creationId xmlns:a16="http://schemas.microsoft.com/office/drawing/2014/main" id="{55537150-AB5A-DCCF-CEE6-0301D18F45D2}"/>
                </a:ext>
              </a:extLst>
            </p:cNvPr>
            <p:cNvPicPr>
              <a:picLocks noChangeAspect="1"/>
            </p:cNvPicPr>
            <p:nvPr/>
          </p:nvPicPr>
          <p:blipFill>
            <a:blip r:embed="rId5"/>
            <a:stretch>
              <a:fillRect/>
            </a:stretch>
          </p:blipFill>
          <p:spPr>
            <a:xfrm>
              <a:off x="9087369" y="4204275"/>
              <a:ext cx="931460" cy="931460"/>
            </a:xfrm>
            <a:prstGeom prst="rect">
              <a:avLst/>
            </a:prstGeom>
          </p:spPr>
        </p:pic>
      </p:grpSp>
      <p:pic>
        <p:nvPicPr>
          <p:cNvPr id="4100" name="Picture 4">
            <a:extLst>
              <a:ext uri="{FF2B5EF4-FFF2-40B4-BE49-F238E27FC236}">
                <a16:creationId xmlns:a16="http://schemas.microsoft.com/office/drawing/2014/main" id="{4616ACB5-1F05-F473-7B6D-4C9E84A809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3408" y="2220992"/>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DC634F4-73DB-44F2-18FA-AF02E98D38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3569" y="2990434"/>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undefined">
            <a:extLst>
              <a:ext uri="{FF2B5EF4-FFF2-40B4-BE49-F238E27FC236}">
                <a16:creationId xmlns:a16="http://schemas.microsoft.com/office/drawing/2014/main" id="{ADC03E5E-64A3-0899-ADFC-8FA95B6723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3569" y="4572581"/>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undefined">
            <a:extLst>
              <a:ext uri="{FF2B5EF4-FFF2-40B4-BE49-F238E27FC236}">
                <a16:creationId xmlns:a16="http://schemas.microsoft.com/office/drawing/2014/main" id="{6CFBAC97-0FB5-C0CC-CC9D-324239564F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33407" y="3775712"/>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Mozilla Firefox – Wikipedia">
            <a:extLst>
              <a:ext uri="{FF2B5EF4-FFF2-40B4-BE49-F238E27FC236}">
                <a16:creationId xmlns:a16="http://schemas.microsoft.com/office/drawing/2014/main" id="{D189BC3D-1A7C-0077-5448-827B2BEE4F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33407" y="5353613"/>
            <a:ext cx="733342" cy="76209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25" descr="Häkchen mit einfarbiger Füllung">
            <a:extLst>
              <a:ext uri="{FF2B5EF4-FFF2-40B4-BE49-F238E27FC236}">
                <a16:creationId xmlns:a16="http://schemas.microsoft.com/office/drawing/2014/main" id="{4C98D79C-E0BE-C999-DAA0-9C8EDAB448E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2220991"/>
            <a:ext cx="733343" cy="733343"/>
          </a:xfrm>
          <a:prstGeom prst="rect">
            <a:avLst/>
          </a:prstGeom>
        </p:spPr>
      </p:pic>
      <p:pic>
        <p:nvPicPr>
          <p:cNvPr id="27" name="Grafik 26" descr="Häkchen mit einfarbiger Füllung">
            <a:extLst>
              <a:ext uri="{FF2B5EF4-FFF2-40B4-BE49-F238E27FC236}">
                <a16:creationId xmlns:a16="http://schemas.microsoft.com/office/drawing/2014/main" id="{3B28BFB0-C762-7801-C651-5E9D7099E3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2990433"/>
            <a:ext cx="733343" cy="733343"/>
          </a:xfrm>
          <a:prstGeom prst="rect">
            <a:avLst/>
          </a:prstGeom>
        </p:spPr>
      </p:pic>
      <p:pic>
        <p:nvPicPr>
          <p:cNvPr id="28" name="Grafik 27" descr="Häkchen mit einfarbiger Füllung">
            <a:extLst>
              <a:ext uri="{FF2B5EF4-FFF2-40B4-BE49-F238E27FC236}">
                <a16:creationId xmlns:a16="http://schemas.microsoft.com/office/drawing/2014/main" id="{A0F7CDB6-D00A-81DF-3249-920DF3856F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3773954"/>
            <a:ext cx="733343" cy="733343"/>
          </a:xfrm>
          <a:prstGeom prst="rect">
            <a:avLst/>
          </a:prstGeom>
        </p:spPr>
      </p:pic>
      <p:pic>
        <p:nvPicPr>
          <p:cNvPr id="29" name="Grafik 28" descr="Häkchen mit einfarbiger Füllung">
            <a:extLst>
              <a:ext uri="{FF2B5EF4-FFF2-40B4-BE49-F238E27FC236}">
                <a16:creationId xmlns:a16="http://schemas.microsoft.com/office/drawing/2014/main" id="{8DB43297-6FA1-0058-0CFC-98AF3CFE6F6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4571702"/>
            <a:ext cx="733343" cy="733343"/>
          </a:xfrm>
          <a:prstGeom prst="rect">
            <a:avLst/>
          </a:prstGeom>
        </p:spPr>
      </p:pic>
      <p:sp>
        <p:nvSpPr>
          <p:cNvPr id="31" name="Textfeld 30">
            <a:extLst>
              <a:ext uri="{FF2B5EF4-FFF2-40B4-BE49-F238E27FC236}">
                <a16:creationId xmlns:a16="http://schemas.microsoft.com/office/drawing/2014/main" id="{53CF7AB1-73A1-C7C4-49B6-09A948B22EF4}"/>
              </a:ext>
            </a:extLst>
          </p:cNvPr>
          <p:cNvSpPr txBox="1"/>
          <p:nvPr/>
        </p:nvSpPr>
        <p:spPr>
          <a:xfrm>
            <a:off x="7345680" y="5490388"/>
            <a:ext cx="3337560" cy="584775"/>
          </a:xfrm>
          <a:prstGeom prst="rect">
            <a:avLst/>
          </a:prstGeom>
          <a:noFill/>
        </p:spPr>
        <p:txBody>
          <a:bodyPr wrap="square" rtlCol="0">
            <a:spAutoFit/>
          </a:bodyPr>
          <a:lstStyle/>
          <a:p>
            <a:pPr algn="ctr"/>
            <a:r>
              <a:rPr lang="en-US" sz="1600" dirty="0"/>
              <a:t>… needed some workarounds for SVG-Text-Rendering</a:t>
            </a:r>
          </a:p>
        </p:txBody>
      </p:sp>
      <p:sp>
        <p:nvSpPr>
          <p:cNvPr id="7" name="Textfeld 6">
            <a:extLst>
              <a:ext uri="{FF2B5EF4-FFF2-40B4-BE49-F238E27FC236}">
                <a16:creationId xmlns:a16="http://schemas.microsoft.com/office/drawing/2014/main" id="{5ADA8722-2DD9-02BA-76D9-1869E816CBD1}"/>
              </a:ext>
            </a:extLst>
          </p:cNvPr>
          <p:cNvSpPr txBox="1"/>
          <p:nvPr/>
        </p:nvSpPr>
        <p:spPr>
          <a:xfrm>
            <a:off x="8634956" y="3571501"/>
            <a:ext cx="2969998" cy="369332"/>
          </a:xfrm>
          <a:prstGeom prst="rect">
            <a:avLst/>
          </a:prstGeom>
          <a:noFill/>
        </p:spPr>
        <p:txBody>
          <a:bodyPr wrap="square" rtlCol="0">
            <a:spAutoFit/>
          </a:bodyPr>
          <a:lstStyle/>
          <a:p>
            <a:pPr algn="ctr"/>
            <a:r>
              <a:rPr lang="en-US" dirty="0"/>
              <a:t>Chromium-based</a:t>
            </a:r>
          </a:p>
        </p:txBody>
      </p:sp>
      <p:sp>
        <p:nvSpPr>
          <p:cNvPr id="9" name="Geschweifte Klammer rechts 8">
            <a:extLst>
              <a:ext uri="{FF2B5EF4-FFF2-40B4-BE49-F238E27FC236}">
                <a16:creationId xmlns:a16="http://schemas.microsoft.com/office/drawing/2014/main" id="{6964C99F-E5B2-DB7D-5D61-4CC49A1AFAE3}"/>
              </a:ext>
            </a:extLst>
          </p:cNvPr>
          <p:cNvSpPr/>
          <p:nvPr/>
        </p:nvSpPr>
        <p:spPr>
          <a:xfrm>
            <a:off x="8491737" y="2220992"/>
            <a:ext cx="522723" cy="3084054"/>
          </a:xfrm>
          <a:prstGeom prst="rightBrace">
            <a:avLst>
              <a:gd name="adj1" fmla="val 83439"/>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pic>
        <p:nvPicPr>
          <p:cNvPr id="11" name="Grafik 10" descr="Häkchen mit einfarbiger Füllung">
            <a:extLst>
              <a:ext uri="{FF2B5EF4-FFF2-40B4-BE49-F238E27FC236}">
                <a16:creationId xmlns:a16="http://schemas.microsoft.com/office/drawing/2014/main" id="{42B25A4C-5C73-200A-9144-2B6C0C1F2B0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1798" y="3517198"/>
            <a:ext cx="413156" cy="413156"/>
          </a:xfrm>
          <a:prstGeom prst="rect">
            <a:avLst/>
          </a:prstGeom>
        </p:spPr>
      </p:pic>
      <p:sp>
        <p:nvSpPr>
          <p:cNvPr id="13" name="Datumsplatzhalter 3">
            <a:extLst>
              <a:ext uri="{FF2B5EF4-FFF2-40B4-BE49-F238E27FC236}">
                <a16:creationId xmlns:a16="http://schemas.microsoft.com/office/drawing/2014/main" id="{CADBBF60-BBBD-CB3F-E33B-9D08169A2292}"/>
              </a:ext>
            </a:extLst>
          </p:cNvPr>
          <p:cNvSpPr>
            <a:spLocks noGrp="1"/>
          </p:cNvSpPr>
          <p:nvPr>
            <p:ph type="dt" sz="half" idx="10"/>
          </p:nvPr>
        </p:nvSpPr>
        <p:spPr>
          <a:xfrm>
            <a:off x="10559320" y="6356350"/>
            <a:ext cx="1561407" cy="365125"/>
          </a:xfrm>
        </p:spPr>
        <p:txBody>
          <a:bodyPr/>
          <a:lstStyle/>
          <a:p>
            <a:fld id="{356C34A7-D50F-4CEA-B5E8-AA5A85415D1D}" type="datetime1">
              <a:rPr lang="de-DE" smtClean="0"/>
              <a:t>08.12.2024</a:t>
            </a:fld>
            <a:endParaRPr lang="de-DE" dirty="0"/>
          </a:p>
        </p:txBody>
      </p:sp>
      <p:sp>
        <p:nvSpPr>
          <p:cNvPr id="14" name="Fußzeilenplatzhalter 13">
            <a:extLst>
              <a:ext uri="{FF2B5EF4-FFF2-40B4-BE49-F238E27FC236}">
                <a16:creationId xmlns:a16="http://schemas.microsoft.com/office/drawing/2014/main" id="{5AB59CBF-722F-3C83-D0E3-D7DF28C6DB3E}"/>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832599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889AB1-542B-6C10-E6A9-32072F96ACB9}"/>
              </a:ext>
            </a:extLst>
          </p:cNvPr>
          <p:cNvSpPr>
            <a:spLocks noGrp="1"/>
          </p:cNvSpPr>
          <p:nvPr>
            <p:ph type="title"/>
          </p:nvPr>
        </p:nvSpPr>
        <p:spPr/>
        <p:txBody>
          <a:bodyPr/>
          <a:lstStyle/>
          <a:p>
            <a:r>
              <a:rPr lang="en-US" dirty="0"/>
              <a:t>Directed Cyclic Message Graphs</a:t>
            </a:r>
          </a:p>
        </p:txBody>
      </p:sp>
      <p:sp>
        <p:nvSpPr>
          <p:cNvPr id="3" name="Datumsplatzhalter 2">
            <a:extLst>
              <a:ext uri="{FF2B5EF4-FFF2-40B4-BE49-F238E27FC236}">
                <a16:creationId xmlns:a16="http://schemas.microsoft.com/office/drawing/2014/main" id="{A9D4C928-8DBC-E7E4-BE07-80E446E4C205}"/>
              </a:ext>
            </a:extLst>
          </p:cNvPr>
          <p:cNvSpPr>
            <a:spLocks noGrp="1"/>
          </p:cNvSpPr>
          <p:nvPr>
            <p:ph type="dt" sz="half" idx="10"/>
          </p:nvPr>
        </p:nvSpPr>
        <p:spPr/>
        <p:txBody>
          <a:bodyPr/>
          <a:lstStyle/>
          <a:p>
            <a:fld id="{2F964898-4200-4B95-B6D6-71DEF2E6093C}" type="datetime1">
              <a:rPr lang="de-DE" smtClean="0"/>
              <a:t>08.12.2024</a:t>
            </a:fld>
            <a:endParaRPr lang="de-DE"/>
          </a:p>
        </p:txBody>
      </p:sp>
      <p:sp>
        <p:nvSpPr>
          <p:cNvPr id="4" name="Fußzeilenplatzhalter 3">
            <a:extLst>
              <a:ext uri="{FF2B5EF4-FFF2-40B4-BE49-F238E27FC236}">
                <a16:creationId xmlns:a16="http://schemas.microsoft.com/office/drawing/2014/main" id="{CCA53515-DA07-A50E-3B7E-3646E1B9F692}"/>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AA7F46DA-96F0-80AD-8D0B-E82616BC1A33}"/>
              </a:ext>
            </a:extLst>
          </p:cNvPr>
          <p:cNvSpPr>
            <a:spLocks noGrp="1"/>
          </p:cNvSpPr>
          <p:nvPr>
            <p:ph type="sldNum" sz="quarter" idx="12"/>
          </p:nvPr>
        </p:nvSpPr>
        <p:spPr/>
        <p:txBody>
          <a:bodyPr/>
          <a:lstStyle/>
          <a:p>
            <a:fld id="{107AFDAB-D1F3-4178-9F69-235A4A98E3C7}" type="slidenum">
              <a:rPr lang="de-DE" smtClean="0"/>
              <a:t>4</a:t>
            </a:fld>
            <a:endParaRPr lang="de-DE"/>
          </a:p>
        </p:txBody>
      </p:sp>
      <p:sp>
        <p:nvSpPr>
          <p:cNvPr id="6" name="Textfeld 5">
            <a:extLst>
              <a:ext uri="{FF2B5EF4-FFF2-40B4-BE49-F238E27FC236}">
                <a16:creationId xmlns:a16="http://schemas.microsoft.com/office/drawing/2014/main" id="{3D92398E-8E04-455F-31C4-6E7CEA3CDFBC}"/>
              </a:ext>
            </a:extLst>
          </p:cNvPr>
          <p:cNvSpPr txBox="1"/>
          <p:nvPr/>
        </p:nvSpPr>
        <p:spPr>
          <a:xfrm>
            <a:off x="77765" y="3261985"/>
            <a:ext cx="2894035" cy="923330"/>
          </a:xfrm>
          <a:prstGeom prst="rect">
            <a:avLst/>
          </a:prstGeom>
          <a:noFill/>
        </p:spPr>
        <p:txBody>
          <a:bodyPr wrap="square" rtlCol="0">
            <a:spAutoFit/>
          </a:bodyPr>
          <a:lstStyle>
            <a:defPPr>
              <a:defRPr lang="de-DE"/>
            </a:defPPr>
            <a:lvl1pPr algn="ctr"/>
          </a:lstStyle>
          <a:p>
            <a:r>
              <a:rPr lang="en-US" b="1" dirty="0">
                <a:sym typeface="Wingdings" panose="05000000000000000000" pitchFamily="2" charset="2"/>
              </a:rPr>
              <a:t>Characteristics</a:t>
            </a:r>
            <a:r>
              <a:rPr lang="en-US" dirty="0">
                <a:sym typeface="Wingdings" panose="05000000000000000000" pitchFamily="2" charset="2"/>
              </a:rPr>
              <a:t> of</a:t>
            </a:r>
            <a:endParaRPr lang="en-US" b="1" dirty="0">
              <a:sym typeface="Wingdings" panose="05000000000000000000" pitchFamily="2" charset="2"/>
            </a:endParaRPr>
          </a:p>
          <a:p>
            <a:r>
              <a:rPr lang="en-US" dirty="0">
                <a:sym typeface="Wingdings" panose="05000000000000000000" pitchFamily="2" charset="2"/>
              </a:rPr>
              <a:t>Node-Based Communication Networks</a:t>
            </a:r>
            <a:endParaRPr lang="en-US" dirty="0"/>
          </a:p>
        </p:txBody>
      </p:sp>
      <p:sp>
        <p:nvSpPr>
          <p:cNvPr id="7" name="Textfeld 6">
            <a:extLst>
              <a:ext uri="{FF2B5EF4-FFF2-40B4-BE49-F238E27FC236}">
                <a16:creationId xmlns:a16="http://schemas.microsoft.com/office/drawing/2014/main" id="{B4DC98E8-36B3-4358-6484-EDDD979B5134}"/>
              </a:ext>
            </a:extLst>
          </p:cNvPr>
          <p:cNvSpPr txBox="1"/>
          <p:nvPr/>
        </p:nvSpPr>
        <p:spPr>
          <a:xfrm>
            <a:off x="3867445" y="5564056"/>
            <a:ext cx="2894035" cy="369332"/>
          </a:xfrm>
          <a:prstGeom prst="rect">
            <a:avLst/>
          </a:prstGeom>
          <a:noFill/>
        </p:spPr>
        <p:txBody>
          <a:bodyPr wrap="square" rtlCol="0">
            <a:spAutoFit/>
          </a:bodyPr>
          <a:lstStyle>
            <a:defPPr>
              <a:defRPr lang="de-DE"/>
            </a:defPPr>
            <a:lvl1pPr algn="ctr"/>
          </a:lstStyle>
          <a:p>
            <a:r>
              <a:rPr lang="en-US" noProof="0" dirty="0"/>
              <a:t>no explicit hierarchies</a:t>
            </a:r>
          </a:p>
        </p:txBody>
      </p:sp>
      <p:sp>
        <p:nvSpPr>
          <p:cNvPr id="8" name="Textfeld 7">
            <a:extLst>
              <a:ext uri="{FF2B5EF4-FFF2-40B4-BE49-F238E27FC236}">
                <a16:creationId xmlns:a16="http://schemas.microsoft.com/office/drawing/2014/main" id="{7919992D-C38A-02D6-4EE8-DFA60F6D2DB6}"/>
              </a:ext>
            </a:extLst>
          </p:cNvPr>
          <p:cNvSpPr txBox="1"/>
          <p:nvPr/>
        </p:nvSpPr>
        <p:spPr>
          <a:xfrm>
            <a:off x="4035085" y="1939661"/>
            <a:ext cx="2894035" cy="923330"/>
          </a:xfrm>
          <a:prstGeom prst="rect">
            <a:avLst/>
          </a:prstGeom>
          <a:noFill/>
        </p:spPr>
        <p:txBody>
          <a:bodyPr wrap="square" rtlCol="0">
            <a:spAutoFit/>
          </a:bodyPr>
          <a:lstStyle>
            <a:defPPr>
              <a:defRPr lang="de-DE"/>
            </a:defPPr>
            <a:lvl1pPr algn="ctr"/>
          </a:lstStyle>
          <a:p>
            <a:r>
              <a:rPr lang="en-US" noProof="0" dirty="0"/>
              <a:t>each node having lots of connections on different channels</a:t>
            </a:r>
          </a:p>
        </p:txBody>
      </p:sp>
      <p:sp>
        <p:nvSpPr>
          <p:cNvPr id="9" name="Textfeld 8">
            <a:extLst>
              <a:ext uri="{FF2B5EF4-FFF2-40B4-BE49-F238E27FC236}">
                <a16:creationId xmlns:a16="http://schemas.microsoft.com/office/drawing/2014/main" id="{9E6B8C63-4042-9ED0-14F4-160FF96CE073}"/>
              </a:ext>
            </a:extLst>
          </p:cNvPr>
          <p:cNvSpPr txBox="1"/>
          <p:nvPr/>
        </p:nvSpPr>
        <p:spPr>
          <a:xfrm>
            <a:off x="4019845" y="3173735"/>
            <a:ext cx="2894035" cy="646331"/>
          </a:xfrm>
          <a:prstGeom prst="rect">
            <a:avLst/>
          </a:prstGeom>
          <a:noFill/>
        </p:spPr>
        <p:txBody>
          <a:bodyPr wrap="square" rtlCol="0">
            <a:spAutoFit/>
          </a:bodyPr>
          <a:lstStyle>
            <a:defPPr>
              <a:defRPr lang="de-DE"/>
            </a:defPPr>
            <a:lvl1pPr algn="ctr"/>
          </a:lstStyle>
          <a:p>
            <a:r>
              <a:rPr lang="en-US" noProof="0" dirty="0"/>
              <a:t>fully connected graph / subparts of the graph</a:t>
            </a:r>
          </a:p>
        </p:txBody>
      </p:sp>
      <p:sp>
        <p:nvSpPr>
          <p:cNvPr id="10" name="Textfeld 9">
            <a:extLst>
              <a:ext uri="{FF2B5EF4-FFF2-40B4-BE49-F238E27FC236}">
                <a16:creationId xmlns:a16="http://schemas.microsoft.com/office/drawing/2014/main" id="{ACC6E08D-2845-DC3C-FAB9-0A4950118BFB}"/>
              </a:ext>
            </a:extLst>
          </p:cNvPr>
          <p:cNvSpPr txBox="1"/>
          <p:nvPr/>
        </p:nvSpPr>
        <p:spPr>
          <a:xfrm>
            <a:off x="4035085" y="4118244"/>
            <a:ext cx="2894035" cy="1200329"/>
          </a:xfrm>
          <a:prstGeom prst="rect">
            <a:avLst/>
          </a:prstGeom>
          <a:noFill/>
        </p:spPr>
        <p:txBody>
          <a:bodyPr wrap="square" rtlCol="0">
            <a:spAutoFit/>
          </a:bodyPr>
          <a:lstStyle>
            <a:defPPr>
              <a:defRPr lang="de-DE"/>
            </a:defPPr>
            <a:lvl1pPr algn="ctr"/>
          </a:lstStyle>
          <a:p>
            <a:r>
              <a:rPr lang="en-US" noProof="0" dirty="0"/>
              <a:t>arbitrary graph structure with cycles and bidirectional communication</a:t>
            </a:r>
          </a:p>
        </p:txBody>
      </p:sp>
      <p:sp>
        <p:nvSpPr>
          <p:cNvPr id="11" name="Textfeld 10">
            <a:extLst>
              <a:ext uri="{FF2B5EF4-FFF2-40B4-BE49-F238E27FC236}">
                <a16:creationId xmlns:a16="http://schemas.microsoft.com/office/drawing/2014/main" id="{914493A5-7267-133E-1926-966DD64750C8}"/>
              </a:ext>
            </a:extLst>
          </p:cNvPr>
          <p:cNvSpPr txBox="1"/>
          <p:nvPr/>
        </p:nvSpPr>
        <p:spPr>
          <a:xfrm>
            <a:off x="8378485" y="3471913"/>
            <a:ext cx="2894035" cy="369332"/>
          </a:xfrm>
          <a:prstGeom prst="rect">
            <a:avLst/>
          </a:prstGeom>
          <a:noFill/>
        </p:spPr>
        <p:txBody>
          <a:bodyPr wrap="square" rtlCol="0">
            <a:spAutoFit/>
          </a:bodyPr>
          <a:lstStyle>
            <a:defPPr>
              <a:defRPr lang="de-DE"/>
            </a:defPPr>
            <a:lvl1pPr algn="ctr"/>
          </a:lstStyle>
          <a:p>
            <a:r>
              <a:rPr lang="en-US" noProof="0" dirty="0"/>
              <a:t>large and complex graphs</a:t>
            </a:r>
          </a:p>
        </p:txBody>
      </p:sp>
      <p:sp>
        <p:nvSpPr>
          <p:cNvPr id="12" name="Textfeld 11">
            <a:extLst>
              <a:ext uri="{FF2B5EF4-FFF2-40B4-BE49-F238E27FC236}">
                <a16:creationId xmlns:a16="http://schemas.microsoft.com/office/drawing/2014/main" id="{A6B4828B-4CB3-0A00-C0F7-07D18579F684}"/>
              </a:ext>
            </a:extLst>
          </p:cNvPr>
          <p:cNvSpPr txBox="1"/>
          <p:nvPr/>
        </p:nvSpPr>
        <p:spPr>
          <a:xfrm>
            <a:off x="6600484" y="4886568"/>
            <a:ext cx="3381715" cy="1200329"/>
          </a:xfrm>
          <a:prstGeom prst="rect">
            <a:avLst/>
          </a:prstGeom>
          <a:noFill/>
        </p:spPr>
        <p:txBody>
          <a:bodyPr wrap="square" rtlCol="0">
            <a:spAutoFit/>
          </a:bodyPr>
          <a:lstStyle>
            <a:defPPr>
              <a:defRPr lang="de-DE"/>
            </a:defPPr>
            <a:lvl1pPr algn="ctr"/>
          </a:lstStyle>
          <a:p>
            <a:r>
              <a:rPr lang="en-US" noProof="0" dirty="0"/>
              <a:t>arbitrary graph structure with: </a:t>
            </a:r>
            <a:r>
              <a:rPr lang="en-US" dirty="0"/>
              <a:t>1.) </a:t>
            </a:r>
            <a:r>
              <a:rPr lang="en-US" noProof="0" dirty="0"/>
              <a:t>cycles and bidirectional communication</a:t>
            </a:r>
          </a:p>
          <a:p>
            <a:r>
              <a:rPr lang="en-US" dirty="0"/>
              <a:t>2.) </a:t>
            </a:r>
            <a:r>
              <a:rPr lang="en-US" noProof="0" dirty="0"/>
              <a:t>no explicit hierarchies</a:t>
            </a:r>
          </a:p>
        </p:txBody>
      </p:sp>
    </p:spTree>
    <p:extLst>
      <p:ext uri="{BB962C8B-B14F-4D97-AF65-F5344CB8AC3E}">
        <p14:creationId xmlns:p14="http://schemas.microsoft.com/office/powerpoint/2010/main" val="853744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The Visualization</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46E4C547-F87C-429D-9FBB-25678D4B8DD9}" type="datetime1">
              <a:rPr lang="de-DE" smtClean="0"/>
              <a:t>08.12.2024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40</a:t>
            </a:fld>
            <a:endParaRPr lang="de-DE"/>
          </a:p>
        </p:txBody>
      </p:sp>
      <p:pic>
        <p:nvPicPr>
          <p:cNvPr id="12" name="Grafik 11">
            <a:extLst>
              <a:ext uri="{FF2B5EF4-FFF2-40B4-BE49-F238E27FC236}">
                <a16:creationId xmlns:a16="http://schemas.microsoft.com/office/drawing/2014/main" id="{781D7D1E-1849-426D-A8EF-01F59D1F1D99}"/>
              </a:ext>
            </a:extLst>
          </p:cNvPr>
          <p:cNvPicPr>
            <a:picLocks noChangeAspect="1"/>
          </p:cNvPicPr>
          <p:nvPr/>
        </p:nvPicPr>
        <p:blipFill rotWithShape="1">
          <a:blip r:embed="rId2">
            <a:extLst>
              <a:ext uri="{28A0092B-C50C-407E-A947-70E740481C1C}">
                <a14:useLocalDpi xmlns:a14="http://schemas.microsoft.com/office/drawing/2010/main" val="0"/>
              </a:ext>
            </a:extLst>
          </a:blip>
          <a:srcRect l="12740" t="12667" r="13185" b="16000"/>
          <a:stretch/>
        </p:blipFill>
        <p:spPr>
          <a:xfrm>
            <a:off x="4318000" y="136525"/>
            <a:ext cx="3556000" cy="3424428"/>
          </a:xfrm>
          <a:prstGeom prst="rect">
            <a:avLst/>
          </a:prstGeom>
        </p:spPr>
      </p:pic>
      <p:sp>
        <p:nvSpPr>
          <p:cNvPr id="3" name="Fußzeilenplatzhalter 2">
            <a:extLst>
              <a:ext uri="{FF2B5EF4-FFF2-40B4-BE49-F238E27FC236}">
                <a16:creationId xmlns:a16="http://schemas.microsoft.com/office/drawing/2014/main" id="{6DE536A2-ACE3-E37A-0AF7-BACC6F655C8E}"/>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168219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Visualization of the </a:t>
            </a:r>
            <a:r>
              <a:rPr lang="en-US" b="1" dirty="0"/>
              <a:t>Overview</a:t>
            </a:r>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41</a:t>
            </a:fld>
            <a:endParaRPr lang="en-US"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6097344" y="2156052"/>
            <a:ext cx="1899125" cy="923330"/>
          </a:xfrm>
          <a:prstGeom prst="rect">
            <a:avLst/>
          </a:prstGeom>
          <a:noFill/>
        </p:spPr>
        <p:txBody>
          <a:bodyPr wrap="square" rtlCol="0">
            <a:spAutoFit/>
          </a:bodyPr>
          <a:lstStyle/>
          <a:p>
            <a:pPr algn="r"/>
            <a:r>
              <a:rPr lang="en-US" dirty="0"/>
              <a:t>… which </a:t>
            </a:r>
            <a:r>
              <a:rPr lang="en-US" b="1" dirty="0"/>
              <a:t>nodes</a:t>
            </a:r>
            <a:r>
              <a:rPr lang="en-US" dirty="0"/>
              <a:t> </a:t>
            </a:r>
            <a:r>
              <a:rPr lang="en-US" b="1" dirty="0"/>
              <a:t>exist</a:t>
            </a:r>
            <a:r>
              <a:rPr lang="en-US"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5499628" y="4624177"/>
            <a:ext cx="2323837" cy="923330"/>
          </a:xfrm>
          <a:prstGeom prst="rect">
            <a:avLst/>
          </a:prstGeom>
          <a:noFill/>
        </p:spPr>
        <p:txBody>
          <a:bodyPr wrap="square" rtlCol="0">
            <a:spAutoFit/>
          </a:bodyPr>
          <a:lstStyle/>
          <a:p>
            <a:pPr algn="r"/>
            <a:r>
              <a:rPr lang="en-US" dirty="0"/>
              <a:t>… which </a:t>
            </a:r>
            <a:r>
              <a:rPr lang="en-US" b="1" dirty="0"/>
              <a:t>nodes</a:t>
            </a:r>
            <a:r>
              <a:rPr lang="en-US" dirty="0"/>
              <a:t> are central / </a:t>
            </a:r>
            <a:r>
              <a:rPr lang="en-US" b="1" dirty="0"/>
              <a:t>important</a:t>
            </a:r>
            <a:r>
              <a:rPr lang="en-US"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5630882" y="3539369"/>
            <a:ext cx="2240478" cy="646331"/>
          </a:xfrm>
          <a:prstGeom prst="rect">
            <a:avLst/>
          </a:prstGeom>
          <a:noFill/>
        </p:spPr>
        <p:txBody>
          <a:bodyPr wrap="square" rtlCol="0">
            <a:spAutoFit/>
          </a:bodyPr>
          <a:lstStyle/>
          <a:p>
            <a:pPr algn="r"/>
            <a:r>
              <a:rPr lang="en-US" dirty="0"/>
              <a:t>… how the </a:t>
            </a:r>
            <a:r>
              <a:rPr lang="en-US" b="1" dirty="0"/>
              <a:t>nodes</a:t>
            </a:r>
            <a:r>
              <a:rPr lang="en-US" dirty="0"/>
              <a:t> are </a:t>
            </a:r>
            <a:r>
              <a:rPr lang="en-US" b="1" dirty="0"/>
              <a:t>connected</a:t>
            </a:r>
            <a:r>
              <a:rPr lang="en-US"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6596885" y="1553293"/>
            <a:ext cx="2240478" cy="461665"/>
          </a:xfrm>
          <a:prstGeom prst="rect">
            <a:avLst/>
          </a:prstGeom>
          <a:noFill/>
        </p:spPr>
        <p:txBody>
          <a:bodyPr wrap="square" rtlCol="0">
            <a:spAutoFit/>
          </a:bodyPr>
          <a:lstStyle/>
          <a:p>
            <a:pPr algn="ctr"/>
            <a:r>
              <a:rPr lang="en-US" sz="2400" b="1" dirty="0"/>
              <a:t>Overview</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8727012"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8267700"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Ellipse 16">
            <a:extLst>
              <a:ext uri="{FF2B5EF4-FFF2-40B4-BE49-F238E27FC236}">
                <a16:creationId xmlns:a16="http://schemas.microsoft.com/office/drawing/2014/main" id="{5BC0DE7D-9CD8-97A8-121C-FC6EE2A0DF67}"/>
              </a:ext>
            </a:extLst>
          </p:cNvPr>
          <p:cNvSpPr/>
          <p:nvPr/>
        </p:nvSpPr>
        <p:spPr>
          <a:xfrm>
            <a:off x="8233459"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8" name="Ellipse 17">
            <a:extLst>
              <a:ext uri="{FF2B5EF4-FFF2-40B4-BE49-F238E27FC236}">
                <a16:creationId xmlns:a16="http://schemas.microsoft.com/office/drawing/2014/main" id="{43E44DD6-91C9-4BF6-43D7-684D026DA10F}"/>
              </a:ext>
            </a:extLst>
          </p:cNvPr>
          <p:cNvSpPr/>
          <p:nvPr/>
        </p:nvSpPr>
        <p:spPr>
          <a:xfrm>
            <a:off x="8006103"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9" name="Ellipse 18">
            <a:extLst>
              <a:ext uri="{FF2B5EF4-FFF2-40B4-BE49-F238E27FC236}">
                <a16:creationId xmlns:a16="http://schemas.microsoft.com/office/drawing/2014/main" id="{716D1727-68C2-998A-4748-82F9AA0CCCCF}"/>
              </a:ext>
            </a:extLst>
          </p:cNvPr>
          <p:cNvSpPr/>
          <p:nvPr/>
        </p:nvSpPr>
        <p:spPr>
          <a:xfrm>
            <a:off x="8118509"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3" name="Ellipse 12">
            <a:extLst>
              <a:ext uri="{FF2B5EF4-FFF2-40B4-BE49-F238E27FC236}">
                <a16:creationId xmlns:a16="http://schemas.microsoft.com/office/drawing/2014/main" id="{9CBBD53D-A245-9A61-4DD5-16A1BEA82165}"/>
              </a:ext>
            </a:extLst>
          </p:cNvPr>
          <p:cNvSpPr/>
          <p:nvPr/>
        </p:nvSpPr>
        <p:spPr>
          <a:xfrm>
            <a:off x="2321560" y="235915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Ellipse 19">
            <a:extLst>
              <a:ext uri="{FF2B5EF4-FFF2-40B4-BE49-F238E27FC236}">
                <a16:creationId xmlns:a16="http://schemas.microsoft.com/office/drawing/2014/main" id="{7B50FF07-A246-1CA8-2552-C9329C2473E1}"/>
              </a:ext>
            </a:extLst>
          </p:cNvPr>
          <p:cNvSpPr/>
          <p:nvPr/>
        </p:nvSpPr>
        <p:spPr>
          <a:xfrm>
            <a:off x="3579332" y="2359149"/>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7" name="Ellipse 26">
            <a:extLst>
              <a:ext uri="{FF2B5EF4-FFF2-40B4-BE49-F238E27FC236}">
                <a16:creationId xmlns:a16="http://schemas.microsoft.com/office/drawing/2014/main" id="{B8638E7F-0766-DEF4-488C-3FC676AEB0FA}"/>
              </a:ext>
            </a:extLst>
          </p:cNvPr>
          <p:cNvSpPr/>
          <p:nvPr/>
        </p:nvSpPr>
        <p:spPr>
          <a:xfrm>
            <a:off x="3001286" y="285870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8" name="Textfeld 27">
            <a:extLst>
              <a:ext uri="{FF2B5EF4-FFF2-40B4-BE49-F238E27FC236}">
                <a16:creationId xmlns:a16="http://schemas.microsoft.com/office/drawing/2014/main" id="{DFD01C7E-275B-A04D-8C95-818B1CF609B3}"/>
              </a:ext>
            </a:extLst>
          </p:cNvPr>
          <p:cNvSpPr txBox="1"/>
          <p:nvPr/>
        </p:nvSpPr>
        <p:spPr>
          <a:xfrm>
            <a:off x="1971040" y="1553293"/>
            <a:ext cx="2240478" cy="461665"/>
          </a:xfrm>
          <a:prstGeom prst="rect">
            <a:avLst/>
          </a:prstGeom>
          <a:noFill/>
        </p:spPr>
        <p:txBody>
          <a:bodyPr wrap="square" rtlCol="0">
            <a:spAutoFit/>
          </a:bodyPr>
          <a:lstStyle/>
          <a:p>
            <a:pPr algn="ctr"/>
            <a:r>
              <a:rPr lang="en-US" sz="2400" b="1" dirty="0"/>
              <a:t>Nodes</a:t>
            </a:r>
          </a:p>
        </p:txBody>
      </p:sp>
      <p:sp>
        <p:nvSpPr>
          <p:cNvPr id="29" name="Textfeld 28">
            <a:extLst>
              <a:ext uri="{FF2B5EF4-FFF2-40B4-BE49-F238E27FC236}">
                <a16:creationId xmlns:a16="http://schemas.microsoft.com/office/drawing/2014/main" id="{FE6B9BD9-3AB7-1A80-012B-DF152923B554}"/>
              </a:ext>
            </a:extLst>
          </p:cNvPr>
          <p:cNvSpPr txBox="1"/>
          <p:nvPr/>
        </p:nvSpPr>
        <p:spPr>
          <a:xfrm>
            <a:off x="1971040" y="4200188"/>
            <a:ext cx="2240478" cy="461665"/>
          </a:xfrm>
          <a:prstGeom prst="rect">
            <a:avLst/>
          </a:prstGeom>
          <a:noFill/>
        </p:spPr>
        <p:txBody>
          <a:bodyPr wrap="square" rtlCol="0">
            <a:spAutoFit/>
          </a:bodyPr>
          <a:lstStyle/>
          <a:p>
            <a:pPr algn="ctr"/>
            <a:r>
              <a:rPr lang="en-US" sz="2400" b="1" dirty="0"/>
              <a:t>Connections</a:t>
            </a:r>
          </a:p>
        </p:txBody>
      </p:sp>
      <p:cxnSp>
        <p:nvCxnSpPr>
          <p:cNvPr id="31" name="Gerader Verbinder 30">
            <a:extLst>
              <a:ext uri="{FF2B5EF4-FFF2-40B4-BE49-F238E27FC236}">
                <a16:creationId xmlns:a16="http://schemas.microsoft.com/office/drawing/2014/main" id="{CF387E49-0CC4-6DA2-DFD1-F84465024D64}"/>
              </a:ext>
            </a:extLst>
          </p:cNvPr>
          <p:cNvCxnSpPr/>
          <p:nvPr/>
        </p:nvCxnSpPr>
        <p:spPr>
          <a:xfrm>
            <a:off x="1854200" y="5064760"/>
            <a:ext cx="2306320" cy="0"/>
          </a:xfrm>
          <a:prstGeom prst="line">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Gerader Verbinder 33">
            <a:extLst>
              <a:ext uri="{FF2B5EF4-FFF2-40B4-BE49-F238E27FC236}">
                <a16:creationId xmlns:a16="http://schemas.microsoft.com/office/drawing/2014/main" id="{9C4B6EF8-D591-94D6-1A13-5656F6ECA9E6}"/>
              </a:ext>
            </a:extLst>
          </p:cNvPr>
          <p:cNvCxnSpPr/>
          <p:nvPr/>
        </p:nvCxnSpPr>
        <p:spPr>
          <a:xfrm>
            <a:off x="1854200" y="5344160"/>
            <a:ext cx="2306320" cy="0"/>
          </a:xfrm>
          <a:prstGeom prst="line">
            <a:avLst/>
          </a:prstGeom>
          <a:ln>
            <a:headEnd type="triangle"/>
          </a:ln>
        </p:spPr>
        <p:style>
          <a:lnRef idx="3">
            <a:schemeClr val="accent5"/>
          </a:lnRef>
          <a:fillRef idx="0">
            <a:schemeClr val="accent5"/>
          </a:fillRef>
          <a:effectRef idx="2">
            <a:schemeClr val="accent5"/>
          </a:effectRef>
          <a:fontRef idx="minor">
            <a:schemeClr val="tx1"/>
          </a:fontRef>
        </p:style>
      </p:cxnSp>
      <p:cxnSp>
        <p:nvCxnSpPr>
          <p:cNvPr id="35" name="Gerader Verbinder 34">
            <a:extLst>
              <a:ext uri="{FF2B5EF4-FFF2-40B4-BE49-F238E27FC236}">
                <a16:creationId xmlns:a16="http://schemas.microsoft.com/office/drawing/2014/main" id="{7F6584FF-8375-1FE7-12B2-5A6B342390BB}"/>
              </a:ext>
            </a:extLst>
          </p:cNvPr>
          <p:cNvCxnSpPr/>
          <p:nvPr/>
        </p:nvCxnSpPr>
        <p:spPr>
          <a:xfrm>
            <a:off x="1854200" y="5642006"/>
            <a:ext cx="2306320" cy="0"/>
          </a:xfrm>
          <a:prstGeom prst="line">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10" name="Datumsplatzhalter 3">
            <a:extLst>
              <a:ext uri="{FF2B5EF4-FFF2-40B4-BE49-F238E27FC236}">
                <a16:creationId xmlns:a16="http://schemas.microsoft.com/office/drawing/2014/main" id="{5346D3A6-90D7-5599-AAEC-F8CF8270BD72}"/>
              </a:ext>
            </a:extLst>
          </p:cNvPr>
          <p:cNvSpPr>
            <a:spLocks noGrp="1"/>
          </p:cNvSpPr>
          <p:nvPr>
            <p:ph type="dt" sz="half" idx="10"/>
          </p:nvPr>
        </p:nvSpPr>
        <p:spPr>
          <a:xfrm>
            <a:off x="10559320" y="6356350"/>
            <a:ext cx="1561407" cy="365125"/>
          </a:xfrm>
        </p:spPr>
        <p:txBody>
          <a:bodyPr/>
          <a:lstStyle/>
          <a:p>
            <a:fld id="{CC282F62-08F7-4DD5-B668-A256E08C188F}" type="datetime1">
              <a:rPr lang="de-DE" smtClean="0"/>
              <a:t>08.12.2024</a:t>
            </a:fld>
            <a:endParaRPr lang="de-DE" dirty="0"/>
          </a:p>
        </p:txBody>
      </p:sp>
      <p:sp>
        <p:nvSpPr>
          <p:cNvPr id="11" name="Fußzeilenplatzhalter 10">
            <a:extLst>
              <a:ext uri="{FF2B5EF4-FFF2-40B4-BE49-F238E27FC236}">
                <a16:creationId xmlns:a16="http://schemas.microsoft.com/office/drawing/2014/main" id="{771F87A4-21E1-D150-EFB6-5C1CF1271AF9}"/>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61092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7" grpId="0" animBg="1"/>
      <p:bldP spid="28" grpId="0"/>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Characteristics of the ROS Nodes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42</a:t>
            </a:fld>
            <a:endParaRPr lang="en-US" dirty="0"/>
          </a:p>
        </p:txBody>
      </p:sp>
      <p:sp>
        <p:nvSpPr>
          <p:cNvPr id="6" name="Ellipse 5">
            <a:extLst>
              <a:ext uri="{FF2B5EF4-FFF2-40B4-BE49-F238E27FC236}">
                <a16:creationId xmlns:a16="http://schemas.microsoft.com/office/drawing/2014/main" id="{440ABE52-2B3D-89D6-F232-2066FB6543E7}"/>
              </a:ext>
            </a:extLst>
          </p:cNvPr>
          <p:cNvSpPr/>
          <p:nvPr/>
        </p:nvSpPr>
        <p:spPr>
          <a:xfrm>
            <a:off x="7265200" y="5365296"/>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Textfeld 6">
            <a:extLst>
              <a:ext uri="{FF2B5EF4-FFF2-40B4-BE49-F238E27FC236}">
                <a16:creationId xmlns:a16="http://schemas.microsoft.com/office/drawing/2014/main" id="{854369A6-25E6-3247-72A1-B93AE1763A96}"/>
              </a:ext>
            </a:extLst>
          </p:cNvPr>
          <p:cNvSpPr txBox="1"/>
          <p:nvPr/>
        </p:nvSpPr>
        <p:spPr>
          <a:xfrm>
            <a:off x="3163757" y="1446053"/>
            <a:ext cx="3444476" cy="400110"/>
          </a:xfrm>
          <a:prstGeom prst="rect">
            <a:avLst/>
          </a:prstGeom>
          <a:noFill/>
        </p:spPr>
        <p:txBody>
          <a:bodyPr wrap="square" rtlCol="0">
            <a:spAutoFit/>
          </a:bodyPr>
          <a:lstStyle/>
          <a:p>
            <a:pPr algn="ctr"/>
            <a:r>
              <a:rPr lang="en-US" sz="2000" b="1" dirty="0"/>
              <a:t>Different types of nodes?</a:t>
            </a:r>
          </a:p>
        </p:txBody>
      </p:sp>
      <p:sp>
        <p:nvSpPr>
          <p:cNvPr id="8" name="Textfeld 7">
            <a:extLst>
              <a:ext uri="{FF2B5EF4-FFF2-40B4-BE49-F238E27FC236}">
                <a16:creationId xmlns:a16="http://schemas.microsoft.com/office/drawing/2014/main" id="{7142DFA1-A919-0C65-0C51-8264D969E29E}"/>
              </a:ext>
            </a:extLst>
          </p:cNvPr>
          <p:cNvSpPr txBox="1"/>
          <p:nvPr/>
        </p:nvSpPr>
        <p:spPr>
          <a:xfrm>
            <a:off x="522942" y="2156058"/>
            <a:ext cx="3075214" cy="369332"/>
          </a:xfrm>
          <a:prstGeom prst="rect">
            <a:avLst/>
          </a:prstGeom>
          <a:noFill/>
        </p:spPr>
        <p:txBody>
          <a:bodyPr wrap="square" rtlCol="0">
            <a:spAutoFit/>
          </a:bodyPr>
          <a:lstStyle/>
          <a:p>
            <a:r>
              <a:rPr lang="en-US" dirty="0"/>
              <a:t>In terms of </a:t>
            </a:r>
            <a:r>
              <a:rPr lang="en-US" b="1" dirty="0"/>
              <a:t>semantics</a:t>
            </a:r>
            <a:r>
              <a:rPr lang="en-US" dirty="0"/>
              <a:t>?</a:t>
            </a:r>
          </a:p>
        </p:txBody>
      </p:sp>
      <p:sp>
        <p:nvSpPr>
          <p:cNvPr id="10" name="Textfeld 9">
            <a:extLst>
              <a:ext uri="{FF2B5EF4-FFF2-40B4-BE49-F238E27FC236}">
                <a16:creationId xmlns:a16="http://schemas.microsoft.com/office/drawing/2014/main" id="{BCA81261-4D2E-A37B-D3BD-164972CD2E94}"/>
              </a:ext>
            </a:extLst>
          </p:cNvPr>
          <p:cNvSpPr txBox="1"/>
          <p:nvPr/>
        </p:nvSpPr>
        <p:spPr>
          <a:xfrm>
            <a:off x="6743700" y="2257124"/>
            <a:ext cx="808567" cy="369332"/>
          </a:xfrm>
          <a:prstGeom prst="rect">
            <a:avLst/>
          </a:prstGeom>
          <a:noFill/>
        </p:spPr>
        <p:txBody>
          <a:bodyPr wrap="square" rtlCol="0">
            <a:spAutoFit/>
          </a:bodyPr>
          <a:lstStyle/>
          <a:p>
            <a:pPr algn="ctr"/>
            <a:r>
              <a:rPr lang="en-US" b="1" dirty="0"/>
              <a:t>Yes</a:t>
            </a:r>
          </a:p>
        </p:txBody>
      </p:sp>
      <p:pic>
        <p:nvPicPr>
          <p:cNvPr id="15" name="Grafik 14">
            <a:extLst>
              <a:ext uri="{FF2B5EF4-FFF2-40B4-BE49-F238E27FC236}">
                <a16:creationId xmlns:a16="http://schemas.microsoft.com/office/drawing/2014/main" id="{0F551026-C3E5-86F2-BDA1-114FBE742FF7}"/>
              </a:ext>
            </a:extLst>
          </p:cNvPr>
          <p:cNvPicPr>
            <a:picLocks noChangeAspect="1"/>
          </p:cNvPicPr>
          <p:nvPr/>
        </p:nvPicPr>
        <p:blipFill rotWithShape="1">
          <a:blip r:embed="rId2"/>
          <a:srcRect l="25396" t="18330" r="29987" b="22287"/>
          <a:stretch/>
        </p:blipFill>
        <p:spPr>
          <a:xfrm>
            <a:off x="7760738" y="1836243"/>
            <a:ext cx="725632" cy="965768"/>
          </a:xfrm>
          <a:prstGeom prst="rect">
            <a:avLst/>
          </a:prstGeom>
        </p:spPr>
      </p:pic>
      <p:pic>
        <p:nvPicPr>
          <p:cNvPr id="16" name="Grafik 15">
            <a:extLst>
              <a:ext uri="{FF2B5EF4-FFF2-40B4-BE49-F238E27FC236}">
                <a16:creationId xmlns:a16="http://schemas.microsoft.com/office/drawing/2014/main" id="{4B6A74FA-CD35-DA58-1538-E311B2AE70A1}"/>
              </a:ext>
            </a:extLst>
          </p:cNvPr>
          <p:cNvPicPr>
            <a:picLocks noChangeAspect="1"/>
          </p:cNvPicPr>
          <p:nvPr/>
        </p:nvPicPr>
        <p:blipFill rotWithShape="1">
          <a:blip r:embed="rId2"/>
          <a:srcRect l="25396" t="18330" r="29987" b="22287"/>
          <a:stretch/>
        </p:blipFill>
        <p:spPr>
          <a:xfrm rot="9891637">
            <a:off x="7758694" y="3091685"/>
            <a:ext cx="725632" cy="965768"/>
          </a:xfrm>
          <a:prstGeom prst="rect">
            <a:avLst/>
          </a:prstGeom>
        </p:spPr>
      </p:pic>
      <p:sp>
        <p:nvSpPr>
          <p:cNvPr id="17" name="Textfeld 16">
            <a:extLst>
              <a:ext uri="{FF2B5EF4-FFF2-40B4-BE49-F238E27FC236}">
                <a16:creationId xmlns:a16="http://schemas.microsoft.com/office/drawing/2014/main" id="{B62C2275-1186-78BC-5D39-06D9F71C5C00}"/>
              </a:ext>
            </a:extLst>
          </p:cNvPr>
          <p:cNvSpPr txBox="1"/>
          <p:nvPr/>
        </p:nvSpPr>
        <p:spPr>
          <a:xfrm>
            <a:off x="3847094" y="2050426"/>
            <a:ext cx="2591806" cy="738664"/>
          </a:xfrm>
          <a:prstGeom prst="rect">
            <a:avLst/>
          </a:prstGeom>
          <a:noFill/>
        </p:spPr>
        <p:txBody>
          <a:bodyPr wrap="square" rtlCol="0">
            <a:spAutoFit/>
          </a:bodyPr>
          <a:lstStyle/>
          <a:p>
            <a:r>
              <a:rPr lang="en-US" sz="1400" dirty="0"/>
              <a:t>Nodes for sensor input, actor output, image processing, internal management, </a:t>
            </a:r>
            <a:r>
              <a:rPr lang="en-US" sz="1400" dirty="0" err="1"/>
              <a:t>etc</a:t>
            </a:r>
            <a:r>
              <a:rPr lang="en-US" sz="1400" dirty="0"/>
              <a:t>…</a:t>
            </a:r>
          </a:p>
        </p:txBody>
      </p:sp>
      <p:sp>
        <p:nvSpPr>
          <p:cNvPr id="18" name="Textfeld 17">
            <a:extLst>
              <a:ext uri="{FF2B5EF4-FFF2-40B4-BE49-F238E27FC236}">
                <a16:creationId xmlns:a16="http://schemas.microsoft.com/office/drawing/2014/main" id="{3C067947-5AB3-19FA-6436-0723550C401B}"/>
              </a:ext>
            </a:extLst>
          </p:cNvPr>
          <p:cNvSpPr txBox="1"/>
          <p:nvPr/>
        </p:nvSpPr>
        <p:spPr>
          <a:xfrm>
            <a:off x="522942" y="3237828"/>
            <a:ext cx="3075214" cy="369332"/>
          </a:xfrm>
          <a:prstGeom prst="rect">
            <a:avLst/>
          </a:prstGeom>
          <a:noFill/>
        </p:spPr>
        <p:txBody>
          <a:bodyPr wrap="square" rtlCol="0">
            <a:spAutoFit/>
          </a:bodyPr>
          <a:lstStyle/>
          <a:p>
            <a:r>
              <a:rPr lang="en-US" dirty="0"/>
              <a:t>In terms of </a:t>
            </a:r>
            <a:r>
              <a:rPr lang="en-US" b="1" dirty="0"/>
              <a:t>syntax</a:t>
            </a:r>
            <a:r>
              <a:rPr lang="en-US" dirty="0"/>
              <a:t>?</a:t>
            </a:r>
          </a:p>
        </p:txBody>
      </p:sp>
      <p:sp>
        <p:nvSpPr>
          <p:cNvPr id="19" name="Textfeld 18">
            <a:extLst>
              <a:ext uri="{FF2B5EF4-FFF2-40B4-BE49-F238E27FC236}">
                <a16:creationId xmlns:a16="http://schemas.microsoft.com/office/drawing/2014/main" id="{A1F7F1CD-DF4C-A577-4AD7-CE20F567D963}"/>
              </a:ext>
            </a:extLst>
          </p:cNvPr>
          <p:cNvSpPr txBox="1"/>
          <p:nvPr/>
        </p:nvSpPr>
        <p:spPr>
          <a:xfrm>
            <a:off x="3847094" y="3207050"/>
            <a:ext cx="2591806" cy="523220"/>
          </a:xfrm>
          <a:prstGeom prst="rect">
            <a:avLst/>
          </a:prstGeom>
          <a:noFill/>
        </p:spPr>
        <p:txBody>
          <a:bodyPr wrap="square" rtlCol="0">
            <a:spAutoFit/>
          </a:bodyPr>
          <a:lstStyle/>
          <a:p>
            <a:r>
              <a:rPr lang="en-US" sz="1400" dirty="0"/>
              <a:t>Nodes as collections </a:t>
            </a:r>
          </a:p>
          <a:p>
            <a:r>
              <a:rPr lang="en-US" sz="1400" dirty="0"/>
              <a:t>of connections</a:t>
            </a:r>
          </a:p>
        </p:txBody>
      </p:sp>
      <p:sp>
        <p:nvSpPr>
          <p:cNvPr id="20" name="Textfeld 19">
            <a:extLst>
              <a:ext uri="{FF2B5EF4-FFF2-40B4-BE49-F238E27FC236}">
                <a16:creationId xmlns:a16="http://schemas.microsoft.com/office/drawing/2014/main" id="{74851F55-32BC-2D6B-98E4-00BD06F34554}"/>
              </a:ext>
            </a:extLst>
          </p:cNvPr>
          <p:cNvSpPr txBox="1"/>
          <p:nvPr/>
        </p:nvSpPr>
        <p:spPr>
          <a:xfrm>
            <a:off x="6743700" y="3237828"/>
            <a:ext cx="808567" cy="369332"/>
          </a:xfrm>
          <a:prstGeom prst="rect">
            <a:avLst/>
          </a:prstGeom>
          <a:noFill/>
        </p:spPr>
        <p:txBody>
          <a:bodyPr wrap="square" rtlCol="0">
            <a:spAutoFit/>
          </a:bodyPr>
          <a:lstStyle/>
          <a:p>
            <a:pPr algn="ctr"/>
            <a:r>
              <a:rPr lang="en-US" b="1" dirty="0"/>
              <a:t>No</a:t>
            </a:r>
          </a:p>
        </p:txBody>
      </p:sp>
      <p:sp>
        <p:nvSpPr>
          <p:cNvPr id="21" name="Pfeil: nach rechts 20">
            <a:extLst>
              <a:ext uri="{FF2B5EF4-FFF2-40B4-BE49-F238E27FC236}">
                <a16:creationId xmlns:a16="http://schemas.microsoft.com/office/drawing/2014/main" id="{5DFD7C75-BEA2-A87E-1CB8-C6FB425491A7}"/>
              </a:ext>
            </a:extLst>
          </p:cNvPr>
          <p:cNvSpPr/>
          <p:nvPr/>
        </p:nvSpPr>
        <p:spPr>
          <a:xfrm>
            <a:off x="5109634" y="5121251"/>
            <a:ext cx="1041400" cy="4445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2" name="Ellipse 21">
            <a:extLst>
              <a:ext uri="{FF2B5EF4-FFF2-40B4-BE49-F238E27FC236}">
                <a16:creationId xmlns:a16="http://schemas.microsoft.com/office/drawing/2014/main" id="{B7B1073D-72E0-57CF-2C51-416B5CA69E4D}"/>
              </a:ext>
            </a:extLst>
          </p:cNvPr>
          <p:cNvSpPr/>
          <p:nvPr/>
        </p:nvSpPr>
        <p:spPr>
          <a:xfrm>
            <a:off x="7594497" y="491222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 name="Ellipse 22">
            <a:extLst>
              <a:ext uri="{FF2B5EF4-FFF2-40B4-BE49-F238E27FC236}">
                <a16:creationId xmlns:a16="http://schemas.microsoft.com/office/drawing/2014/main" id="{BA360B36-5835-A8A4-7128-896C564F2325}"/>
              </a:ext>
            </a:extLst>
          </p:cNvPr>
          <p:cNvSpPr/>
          <p:nvPr/>
        </p:nvSpPr>
        <p:spPr>
          <a:xfrm>
            <a:off x="7966978" y="5555736"/>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 name="Ellipse 23">
            <a:extLst>
              <a:ext uri="{FF2B5EF4-FFF2-40B4-BE49-F238E27FC236}">
                <a16:creationId xmlns:a16="http://schemas.microsoft.com/office/drawing/2014/main" id="{2AB4F953-7D92-426A-A478-00BF279D58A5}"/>
              </a:ext>
            </a:extLst>
          </p:cNvPr>
          <p:cNvSpPr/>
          <p:nvPr/>
        </p:nvSpPr>
        <p:spPr>
          <a:xfrm>
            <a:off x="8313660" y="5148338"/>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5" name="Ellipse 24">
            <a:extLst>
              <a:ext uri="{FF2B5EF4-FFF2-40B4-BE49-F238E27FC236}">
                <a16:creationId xmlns:a16="http://schemas.microsoft.com/office/drawing/2014/main" id="{E1D1DBD5-979C-ADA7-6C93-86BFBC29D6EE}"/>
              </a:ext>
            </a:extLst>
          </p:cNvPr>
          <p:cNvSpPr/>
          <p:nvPr/>
        </p:nvSpPr>
        <p:spPr>
          <a:xfrm>
            <a:off x="8805126" y="5340511"/>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6" name="Ellipse 25">
            <a:extLst>
              <a:ext uri="{FF2B5EF4-FFF2-40B4-BE49-F238E27FC236}">
                <a16:creationId xmlns:a16="http://schemas.microsoft.com/office/drawing/2014/main" id="{AF37A076-ACCB-F49A-537B-6745901F709E}"/>
              </a:ext>
            </a:extLst>
          </p:cNvPr>
          <p:cNvSpPr/>
          <p:nvPr/>
        </p:nvSpPr>
        <p:spPr>
          <a:xfrm>
            <a:off x="8722835" y="476195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7" name="Textfeld 26">
            <a:extLst>
              <a:ext uri="{FF2B5EF4-FFF2-40B4-BE49-F238E27FC236}">
                <a16:creationId xmlns:a16="http://schemas.microsoft.com/office/drawing/2014/main" id="{06807FBB-4102-455D-5182-79C5EA6B1CB1}"/>
              </a:ext>
            </a:extLst>
          </p:cNvPr>
          <p:cNvSpPr txBox="1"/>
          <p:nvPr/>
        </p:nvSpPr>
        <p:spPr>
          <a:xfrm>
            <a:off x="522942" y="5081359"/>
            <a:ext cx="3443692" cy="646331"/>
          </a:xfrm>
          <a:prstGeom prst="rect">
            <a:avLst/>
          </a:prstGeom>
          <a:noFill/>
        </p:spPr>
        <p:txBody>
          <a:bodyPr wrap="square" rtlCol="0">
            <a:spAutoFit/>
          </a:bodyPr>
          <a:lstStyle/>
          <a:p>
            <a:r>
              <a:rPr lang="en-US" dirty="0"/>
              <a:t>This project: Visualization based on </a:t>
            </a:r>
            <a:r>
              <a:rPr lang="en-US" b="1" dirty="0"/>
              <a:t>system introspection</a:t>
            </a:r>
          </a:p>
        </p:txBody>
      </p:sp>
      <p:sp>
        <p:nvSpPr>
          <p:cNvPr id="28" name="Textfeld 27">
            <a:extLst>
              <a:ext uri="{FF2B5EF4-FFF2-40B4-BE49-F238E27FC236}">
                <a16:creationId xmlns:a16="http://schemas.microsoft.com/office/drawing/2014/main" id="{F2285D8A-33EF-5153-CF59-8855CBE2C406}"/>
              </a:ext>
            </a:extLst>
          </p:cNvPr>
          <p:cNvSpPr txBox="1"/>
          <p:nvPr/>
        </p:nvSpPr>
        <p:spPr>
          <a:xfrm>
            <a:off x="4597089" y="4469966"/>
            <a:ext cx="1854408" cy="646331"/>
          </a:xfrm>
          <a:prstGeom prst="rect">
            <a:avLst/>
          </a:prstGeom>
          <a:noFill/>
        </p:spPr>
        <p:txBody>
          <a:bodyPr wrap="square" rtlCol="0">
            <a:spAutoFit/>
          </a:bodyPr>
          <a:lstStyle/>
          <a:p>
            <a:pPr algn="ctr"/>
            <a:r>
              <a:rPr lang="en-US" b="1" dirty="0"/>
              <a:t>No different types of nodes!</a:t>
            </a:r>
          </a:p>
        </p:txBody>
      </p:sp>
      <p:sp>
        <p:nvSpPr>
          <p:cNvPr id="29" name="Textfeld 28">
            <a:extLst>
              <a:ext uri="{FF2B5EF4-FFF2-40B4-BE49-F238E27FC236}">
                <a16:creationId xmlns:a16="http://schemas.microsoft.com/office/drawing/2014/main" id="{8D46E064-2F1B-7A92-8B75-75EBD6AA15E9}"/>
              </a:ext>
            </a:extLst>
          </p:cNvPr>
          <p:cNvSpPr txBox="1"/>
          <p:nvPr/>
        </p:nvSpPr>
        <p:spPr>
          <a:xfrm>
            <a:off x="4597089" y="5646956"/>
            <a:ext cx="1854408" cy="369332"/>
          </a:xfrm>
          <a:prstGeom prst="rect">
            <a:avLst/>
          </a:prstGeom>
          <a:noFill/>
        </p:spPr>
        <p:txBody>
          <a:bodyPr wrap="square" rtlCol="0">
            <a:spAutoFit/>
          </a:bodyPr>
          <a:lstStyle/>
          <a:p>
            <a:pPr algn="ctr"/>
            <a:r>
              <a:rPr lang="en-US" b="1" dirty="0"/>
              <a:t>No hierarchies!</a:t>
            </a:r>
          </a:p>
        </p:txBody>
      </p:sp>
      <p:grpSp>
        <p:nvGrpSpPr>
          <p:cNvPr id="13" name="Gruppieren 12">
            <a:extLst>
              <a:ext uri="{FF2B5EF4-FFF2-40B4-BE49-F238E27FC236}">
                <a16:creationId xmlns:a16="http://schemas.microsoft.com/office/drawing/2014/main" id="{8FAE7285-9339-8336-C756-C8819F5177B2}"/>
              </a:ext>
            </a:extLst>
          </p:cNvPr>
          <p:cNvGrpSpPr/>
          <p:nvPr/>
        </p:nvGrpSpPr>
        <p:grpSpPr>
          <a:xfrm>
            <a:off x="8348095" y="220249"/>
            <a:ext cx="914062" cy="737279"/>
            <a:chOff x="8140032" y="179522"/>
            <a:chExt cx="1333637" cy="1075707"/>
          </a:xfrm>
        </p:grpSpPr>
        <p:sp>
          <p:nvSpPr>
            <p:cNvPr id="9" name="Ellipse 8">
              <a:extLst>
                <a:ext uri="{FF2B5EF4-FFF2-40B4-BE49-F238E27FC236}">
                  <a16:creationId xmlns:a16="http://schemas.microsoft.com/office/drawing/2014/main" id="{1C241DFC-ECA4-0ADC-8A11-DA5DB1979377}"/>
                </a:ext>
              </a:extLst>
            </p:cNvPr>
            <p:cNvSpPr/>
            <p:nvPr/>
          </p:nvSpPr>
          <p:spPr>
            <a:xfrm>
              <a:off x="8140032" y="17952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Ellipse 10">
              <a:extLst>
                <a:ext uri="{FF2B5EF4-FFF2-40B4-BE49-F238E27FC236}">
                  <a16:creationId xmlns:a16="http://schemas.microsoft.com/office/drawing/2014/main" id="{7A5DE058-8642-E55B-2A7F-BE6D02E69429}"/>
                </a:ext>
              </a:extLst>
            </p:cNvPr>
            <p:cNvSpPr/>
            <p:nvPr/>
          </p:nvSpPr>
          <p:spPr>
            <a:xfrm>
              <a:off x="9144372" y="34417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Ellipse 11">
              <a:extLst>
                <a:ext uri="{FF2B5EF4-FFF2-40B4-BE49-F238E27FC236}">
                  <a16:creationId xmlns:a16="http://schemas.microsoft.com/office/drawing/2014/main" id="{16E5E20E-6E22-AEED-CF3E-0C8047DC93A4}"/>
                </a:ext>
              </a:extLst>
            </p:cNvPr>
            <p:cNvSpPr/>
            <p:nvPr/>
          </p:nvSpPr>
          <p:spPr>
            <a:xfrm>
              <a:off x="8667539" y="92593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grpSp>
      <mc:AlternateContent xmlns:mc="http://schemas.openxmlformats.org/markup-compatibility/2006" xmlns:pslz="http://schemas.microsoft.com/office/powerpoint/2016/slidezoom">
        <mc:Choice Requires="pslz">
          <p:graphicFrame>
            <p:nvGraphicFramePr>
              <p:cNvPr id="30" name="Folienzoom 29">
                <a:extLst>
                  <a:ext uri="{FF2B5EF4-FFF2-40B4-BE49-F238E27FC236}">
                    <a16:creationId xmlns:a16="http://schemas.microsoft.com/office/drawing/2014/main" id="{9A491A19-1CE5-63E2-3C99-6F65FB980A32}"/>
                  </a:ext>
                </a:extLst>
              </p:cNvPr>
              <p:cNvGraphicFramePr>
                <a:graphicFrameLocks noChangeAspect="1"/>
              </p:cNvGraphicFramePr>
              <p:nvPr>
                <p:extLst>
                  <p:ext uri="{D42A27DB-BD31-4B8C-83A1-F6EECF244321}">
                    <p14:modId xmlns:p14="http://schemas.microsoft.com/office/powerpoint/2010/main" val="693721757"/>
                  </p:ext>
                </p:extLst>
              </p:nvPr>
            </p:nvGraphicFramePr>
            <p:xfrm>
              <a:off x="8935340" y="1532722"/>
              <a:ext cx="3309690" cy="1861701"/>
            </p:xfrm>
            <a:graphic>
              <a:graphicData uri="http://schemas.microsoft.com/office/powerpoint/2016/slidezoom">
                <pslz:sldZm>
                  <pslz:sldZmObj sldId="399" cId="2882603327">
                    <pslz:zmPr id="{DEF5296C-914D-4617-86C5-E358D8CBB19D}" returnToParent="0" transitionDur="1000" showBg="0">
                      <p166:blipFill xmlns:p166="http://schemas.microsoft.com/office/powerpoint/2016/6/main">
                        <a:blip r:embed="rId3"/>
                        <a:stretch>
                          <a:fillRect/>
                        </a:stretch>
                      </p166:blipFill>
                      <p166:spPr xmlns:p166="http://schemas.microsoft.com/office/powerpoint/2016/6/main">
                        <a:xfrm>
                          <a:off x="0" y="0"/>
                          <a:ext cx="3309690" cy="1861701"/>
                        </a:xfrm>
                        <a:prstGeom prst="rect">
                          <a:avLst/>
                        </a:prstGeom>
                      </p166:spPr>
                    </pslz:zmPr>
                  </pslz:sldZmObj>
                </pslz:sldZm>
              </a:graphicData>
            </a:graphic>
          </p:graphicFrame>
        </mc:Choice>
        <mc:Fallback xmlns="">
          <p:pic>
            <p:nvPicPr>
              <p:cNvPr id="30" name="Folienzoom 29">
                <a:hlinkClick r:id="rId4" action="ppaction://hlinksldjump"/>
                <a:extLst>
                  <a:ext uri="{FF2B5EF4-FFF2-40B4-BE49-F238E27FC236}">
                    <a16:creationId xmlns:a16="http://schemas.microsoft.com/office/drawing/2014/main" id="{9A491A19-1CE5-63E2-3C99-6F65FB980A32}"/>
                  </a:ext>
                </a:extLst>
              </p:cNvPr>
              <p:cNvPicPr>
                <a:picLocks noGrp="1" noRot="1" noChangeAspect="1" noMove="1" noResize="1" noEditPoints="1" noAdjustHandles="1" noChangeArrowheads="1" noChangeShapeType="1"/>
              </p:cNvPicPr>
              <p:nvPr/>
            </p:nvPicPr>
            <p:blipFill>
              <a:blip r:embed="rId5"/>
              <a:stretch>
                <a:fillRect/>
              </a:stretch>
            </p:blipFill>
            <p:spPr>
              <a:xfrm>
                <a:off x="8935340" y="1532722"/>
                <a:ext cx="3309690" cy="1861701"/>
              </a:xfrm>
              <a:prstGeom prst="rect">
                <a:avLst/>
              </a:prstGeom>
            </p:spPr>
          </p:pic>
        </mc:Fallback>
      </mc:AlternateContent>
      <p:sp>
        <p:nvSpPr>
          <p:cNvPr id="31" name="Datumsplatzhalter 3">
            <a:extLst>
              <a:ext uri="{FF2B5EF4-FFF2-40B4-BE49-F238E27FC236}">
                <a16:creationId xmlns:a16="http://schemas.microsoft.com/office/drawing/2014/main" id="{CF2D5A95-95EA-16C1-D31E-27598DB47F2D}"/>
              </a:ext>
            </a:extLst>
          </p:cNvPr>
          <p:cNvSpPr>
            <a:spLocks noGrp="1"/>
          </p:cNvSpPr>
          <p:nvPr>
            <p:ph type="dt" sz="half" idx="10"/>
          </p:nvPr>
        </p:nvSpPr>
        <p:spPr>
          <a:xfrm>
            <a:off x="10559320" y="6356350"/>
            <a:ext cx="1561407" cy="365125"/>
          </a:xfrm>
        </p:spPr>
        <p:txBody>
          <a:bodyPr/>
          <a:lstStyle/>
          <a:p>
            <a:fld id="{B4528C6B-A4B6-4FA3-9DFC-97D60819FE6F}" type="datetime1">
              <a:rPr lang="de-DE" smtClean="0"/>
              <a:t>08.12.2024</a:t>
            </a:fld>
            <a:endParaRPr lang="de-DE" dirty="0"/>
          </a:p>
        </p:txBody>
      </p:sp>
      <p:sp>
        <p:nvSpPr>
          <p:cNvPr id="32" name="Fußzeilenplatzhalter 31">
            <a:extLst>
              <a:ext uri="{FF2B5EF4-FFF2-40B4-BE49-F238E27FC236}">
                <a16:creationId xmlns:a16="http://schemas.microsoft.com/office/drawing/2014/main" id="{07E1EEF3-811A-BF92-6672-62D00FE8DBBF}"/>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10292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7" grpId="0"/>
      <p:bldP spid="18" grpId="0"/>
      <p:bldP spid="19" grpId="0"/>
      <p:bldP spid="20" grpId="0"/>
      <p:bldP spid="21" grpId="0" animBg="1"/>
      <p:bldP spid="22" grpId="0" animBg="1"/>
      <p:bldP spid="23" grpId="0" animBg="1"/>
      <p:bldP spid="24" grpId="0" animBg="1"/>
      <p:bldP spid="25" grpId="0" animBg="1"/>
      <p:bldP spid="26" grpId="0" animBg="1"/>
      <p:bldP spid="27" grpId="0"/>
      <p:bldP spid="28" grpId="0"/>
      <p:bldP spid="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Characteristics of the </a:t>
            </a:r>
            <a:br>
              <a:rPr lang="en-US" dirty="0"/>
            </a:br>
            <a:r>
              <a:rPr lang="en-US" dirty="0"/>
              <a:t>Node Connections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CB0E875-4706-495D-9E9F-31AFC112EFA1}" type="datetime1">
              <a:rPr lang="de-DE" smtClean="0"/>
              <a:t>08.12.2024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43</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r Verbinder 2">
            <a:extLst>
              <a:ext uri="{FF2B5EF4-FFF2-40B4-BE49-F238E27FC236}">
                <a16:creationId xmlns:a16="http://schemas.microsoft.com/office/drawing/2014/main" id="{0F71BD4D-D8C7-7971-E7A4-3FCB61BF4427}"/>
              </a:ext>
            </a:extLst>
          </p:cNvPr>
          <p:cNvCxnSpPr/>
          <p:nvPr/>
        </p:nvCxnSpPr>
        <p:spPr>
          <a:xfrm>
            <a:off x="4813968" y="5136950"/>
            <a:ext cx="2306320" cy="0"/>
          </a:xfrm>
          <a:prstGeom prst="line">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Gerader Verbinder 6">
            <a:extLst>
              <a:ext uri="{FF2B5EF4-FFF2-40B4-BE49-F238E27FC236}">
                <a16:creationId xmlns:a16="http://schemas.microsoft.com/office/drawing/2014/main" id="{94AB25CE-9B9A-EDDE-20BD-17F30978D4A7}"/>
              </a:ext>
            </a:extLst>
          </p:cNvPr>
          <p:cNvCxnSpPr/>
          <p:nvPr/>
        </p:nvCxnSpPr>
        <p:spPr>
          <a:xfrm>
            <a:off x="4813968" y="5416350"/>
            <a:ext cx="2306320" cy="0"/>
          </a:xfrm>
          <a:prstGeom prst="line">
            <a:avLst/>
          </a:prstGeom>
          <a:ln>
            <a:headEnd type="triangle"/>
          </a:ln>
        </p:spPr>
        <p:style>
          <a:lnRef idx="3">
            <a:schemeClr val="accent5"/>
          </a:lnRef>
          <a:fillRef idx="0">
            <a:schemeClr val="accent5"/>
          </a:fillRef>
          <a:effectRef idx="2">
            <a:schemeClr val="accent5"/>
          </a:effectRef>
          <a:fontRef idx="minor">
            <a:schemeClr val="tx1"/>
          </a:fontRef>
        </p:style>
      </p:cxnSp>
      <p:cxnSp>
        <p:nvCxnSpPr>
          <p:cNvPr id="8" name="Gerader Verbinder 7">
            <a:extLst>
              <a:ext uri="{FF2B5EF4-FFF2-40B4-BE49-F238E27FC236}">
                <a16:creationId xmlns:a16="http://schemas.microsoft.com/office/drawing/2014/main" id="{4D1DAABF-934F-71CD-E279-96B57B53EA7B}"/>
              </a:ext>
            </a:extLst>
          </p:cNvPr>
          <p:cNvCxnSpPr/>
          <p:nvPr/>
        </p:nvCxnSpPr>
        <p:spPr>
          <a:xfrm>
            <a:off x="4813968" y="5714196"/>
            <a:ext cx="2306320" cy="0"/>
          </a:xfrm>
          <a:prstGeom prst="line">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9" name="Fußzeilenplatzhalter 8">
            <a:extLst>
              <a:ext uri="{FF2B5EF4-FFF2-40B4-BE49-F238E27FC236}">
                <a16:creationId xmlns:a16="http://schemas.microsoft.com/office/drawing/2014/main" id="{EABEDD77-7751-9037-9FA6-54BDD69E31D1}"/>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593819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a:t>Publisher / Subscriber Connections</a:t>
            </a:r>
            <a:endParaRPr lang="en-US" dirty="0"/>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068A4A3F-C308-47BD-B092-F0EEA4E557EF}" type="datetime1">
              <a:rPr lang="de-DE" smtClean="0"/>
              <a:t>08.12.2024</a:t>
            </a:fld>
            <a:endParaRPr lang="de-DE"/>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44</a:t>
            </a:fld>
            <a:endParaRPr lang="de-DE"/>
          </a:p>
        </p:txBody>
      </p:sp>
      <p:cxnSp>
        <p:nvCxnSpPr>
          <p:cNvPr id="6" name="Gerade Verbindung mit Pfeil 5">
            <a:extLst>
              <a:ext uri="{FF2B5EF4-FFF2-40B4-BE49-F238E27FC236}">
                <a16:creationId xmlns:a16="http://schemas.microsoft.com/office/drawing/2014/main" id="{323ADB19-52F6-1438-E444-CA77B6FFEDC1}"/>
              </a:ext>
            </a:extLst>
          </p:cNvPr>
          <p:cNvCxnSpPr>
            <a:cxnSpLocks/>
            <a:stCxn id="17" idx="0"/>
            <a:endCxn id="9" idx="2"/>
          </p:cNvCxnSpPr>
          <p:nvPr/>
        </p:nvCxnSpPr>
        <p:spPr>
          <a:xfrm flipH="1" flipV="1">
            <a:off x="6670421" y="2437922"/>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 name="Ellipse 6">
            <a:extLst>
              <a:ext uri="{FF2B5EF4-FFF2-40B4-BE49-F238E27FC236}">
                <a16:creationId xmlns:a16="http://schemas.microsoft.com/office/drawing/2014/main" id="{F718D268-D4F2-C699-BEFB-5A236E6533C5}"/>
              </a:ext>
            </a:extLst>
          </p:cNvPr>
          <p:cNvSpPr/>
          <p:nvPr/>
        </p:nvSpPr>
        <p:spPr>
          <a:xfrm>
            <a:off x="4909950" y="2470809"/>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8" name="Rechteck 7">
            <a:extLst>
              <a:ext uri="{FF2B5EF4-FFF2-40B4-BE49-F238E27FC236}">
                <a16:creationId xmlns:a16="http://schemas.microsoft.com/office/drawing/2014/main" id="{B68A3AE7-7C6C-CF09-68BC-FD8D24C116F9}"/>
              </a:ext>
            </a:extLst>
          </p:cNvPr>
          <p:cNvSpPr/>
          <p:nvPr/>
        </p:nvSpPr>
        <p:spPr>
          <a:xfrm>
            <a:off x="3711411" y="231321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9" name="Rechteck 8">
            <a:extLst>
              <a:ext uri="{FF2B5EF4-FFF2-40B4-BE49-F238E27FC236}">
                <a16:creationId xmlns:a16="http://schemas.microsoft.com/office/drawing/2014/main" id="{CB17B9E4-7E9B-61A3-C37E-AA71DA6F8316}"/>
              </a:ext>
            </a:extLst>
          </p:cNvPr>
          <p:cNvSpPr/>
          <p:nvPr/>
        </p:nvSpPr>
        <p:spPr>
          <a:xfrm>
            <a:off x="6295771" y="208867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0" name="Verbinder: gekrümmt 9">
            <a:extLst>
              <a:ext uri="{FF2B5EF4-FFF2-40B4-BE49-F238E27FC236}">
                <a16:creationId xmlns:a16="http://schemas.microsoft.com/office/drawing/2014/main" id="{838EA440-A4B0-6348-61D0-B3ED16D04E41}"/>
              </a:ext>
            </a:extLst>
          </p:cNvPr>
          <p:cNvCxnSpPr>
            <a:cxnSpLocks/>
            <a:stCxn id="8" idx="3"/>
            <a:endCxn id="7" idx="2"/>
          </p:cNvCxnSpPr>
          <p:nvPr/>
        </p:nvCxnSpPr>
        <p:spPr>
          <a:xfrm>
            <a:off x="4460711" y="2487840"/>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1" name="Verbinder: gekrümmt 10">
            <a:extLst>
              <a:ext uri="{FF2B5EF4-FFF2-40B4-BE49-F238E27FC236}">
                <a16:creationId xmlns:a16="http://schemas.microsoft.com/office/drawing/2014/main" id="{96E89ED8-A1D8-77FA-0FA9-BAE27FFB30A3}"/>
              </a:ext>
            </a:extLst>
          </p:cNvPr>
          <p:cNvCxnSpPr>
            <a:cxnSpLocks/>
            <a:stCxn id="7" idx="6"/>
            <a:endCxn id="9" idx="1"/>
          </p:cNvCxnSpPr>
          <p:nvPr/>
        </p:nvCxnSpPr>
        <p:spPr>
          <a:xfrm flipV="1">
            <a:off x="5846532" y="2263297"/>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3" name="Rechteck 12">
            <a:extLst>
              <a:ext uri="{FF2B5EF4-FFF2-40B4-BE49-F238E27FC236}">
                <a16:creationId xmlns:a16="http://schemas.microsoft.com/office/drawing/2014/main" id="{134A7EEF-87DE-16E0-B913-EAA4D4DE5EFE}"/>
              </a:ext>
            </a:extLst>
          </p:cNvPr>
          <p:cNvSpPr/>
          <p:nvPr/>
        </p:nvSpPr>
        <p:spPr>
          <a:xfrm>
            <a:off x="6295771" y="267122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4" name="Verbinder: gekrümmt 13">
            <a:extLst>
              <a:ext uri="{FF2B5EF4-FFF2-40B4-BE49-F238E27FC236}">
                <a16:creationId xmlns:a16="http://schemas.microsoft.com/office/drawing/2014/main" id="{79ED6E1A-22DA-489D-56EF-1A7C0DDB526B}"/>
              </a:ext>
            </a:extLst>
          </p:cNvPr>
          <p:cNvCxnSpPr>
            <a:cxnSpLocks/>
            <a:stCxn id="7" idx="6"/>
            <a:endCxn id="13" idx="1"/>
          </p:cNvCxnSpPr>
          <p:nvPr/>
        </p:nvCxnSpPr>
        <p:spPr>
          <a:xfrm>
            <a:off x="5846532" y="2645434"/>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5" name="Textfeld 14">
            <a:extLst>
              <a:ext uri="{FF2B5EF4-FFF2-40B4-BE49-F238E27FC236}">
                <a16:creationId xmlns:a16="http://schemas.microsoft.com/office/drawing/2014/main" id="{3B4D9E01-5ABA-895E-0D81-69AFA174E4C5}"/>
              </a:ext>
            </a:extLst>
          </p:cNvPr>
          <p:cNvSpPr txBox="1"/>
          <p:nvPr/>
        </p:nvSpPr>
        <p:spPr>
          <a:xfrm>
            <a:off x="3301812" y="1444781"/>
            <a:ext cx="4152858" cy="369332"/>
          </a:xfrm>
          <a:prstGeom prst="rect">
            <a:avLst/>
          </a:prstGeom>
          <a:noFill/>
        </p:spPr>
        <p:txBody>
          <a:bodyPr wrap="square" rtlCol="0">
            <a:spAutoFit/>
          </a:bodyPr>
          <a:lstStyle/>
          <a:p>
            <a:pPr algn="ctr"/>
            <a:r>
              <a:rPr lang="en-US" dirty="0"/>
              <a:t>Publisher / Subscriber communication</a:t>
            </a:r>
          </a:p>
        </p:txBody>
      </p:sp>
      <p:sp>
        <p:nvSpPr>
          <p:cNvPr id="16" name="Textfeld 15">
            <a:extLst>
              <a:ext uri="{FF2B5EF4-FFF2-40B4-BE49-F238E27FC236}">
                <a16:creationId xmlns:a16="http://schemas.microsoft.com/office/drawing/2014/main" id="{F75509A0-CA85-8535-6AA8-4262727085EC}"/>
              </a:ext>
            </a:extLst>
          </p:cNvPr>
          <p:cNvSpPr txBox="1"/>
          <p:nvPr/>
        </p:nvSpPr>
        <p:spPr>
          <a:xfrm>
            <a:off x="3253620" y="2952404"/>
            <a:ext cx="1447236" cy="276999"/>
          </a:xfrm>
          <a:prstGeom prst="rect">
            <a:avLst/>
          </a:prstGeom>
          <a:noFill/>
        </p:spPr>
        <p:txBody>
          <a:bodyPr wrap="square" rtlCol="0">
            <a:spAutoFit/>
          </a:bodyPr>
          <a:lstStyle/>
          <a:p>
            <a:pPr algn="ctr"/>
            <a:r>
              <a:rPr lang="en-US" sz="1200" dirty="0"/>
              <a:t>Publisher-Node</a:t>
            </a:r>
          </a:p>
        </p:txBody>
      </p:sp>
      <p:sp>
        <p:nvSpPr>
          <p:cNvPr id="17" name="Textfeld 16">
            <a:extLst>
              <a:ext uri="{FF2B5EF4-FFF2-40B4-BE49-F238E27FC236}">
                <a16:creationId xmlns:a16="http://schemas.microsoft.com/office/drawing/2014/main" id="{136226CD-7DF7-D3E8-A8BE-FE5F3162477D}"/>
              </a:ext>
            </a:extLst>
          </p:cNvPr>
          <p:cNvSpPr txBox="1"/>
          <p:nvPr/>
        </p:nvSpPr>
        <p:spPr>
          <a:xfrm>
            <a:off x="6071151" y="3229770"/>
            <a:ext cx="1447236" cy="276999"/>
          </a:xfrm>
          <a:prstGeom prst="rect">
            <a:avLst/>
          </a:prstGeom>
          <a:noFill/>
        </p:spPr>
        <p:txBody>
          <a:bodyPr wrap="square" rtlCol="0">
            <a:spAutoFit/>
          </a:bodyPr>
          <a:lstStyle/>
          <a:p>
            <a:pPr algn="ctr"/>
            <a:r>
              <a:rPr lang="en-US" sz="1200" dirty="0"/>
              <a:t>Subscriber-Nodes</a:t>
            </a:r>
          </a:p>
        </p:txBody>
      </p:sp>
      <p:cxnSp>
        <p:nvCxnSpPr>
          <p:cNvPr id="18" name="Gerade Verbindung mit Pfeil 17">
            <a:extLst>
              <a:ext uri="{FF2B5EF4-FFF2-40B4-BE49-F238E27FC236}">
                <a16:creationId xmlns:a16="http://schemas.microsoft.com/office/drawing/2014/main" id="{4B0BA585-255C-55E6-D568-D82C8996813F}"/>
              </a:ext>
            </a:extLst>
          </p:cNvPr>
          <p:cNvCxnSpPr>
            <a:stCxn id="16" idx="0"/>
            <a:endCxn id="8" idx="2"/>
          </p:cNvCxnSpPr>
          <p:nvPr/>
        </p:nvCxnSpPr>
        <p:spPr>
          <a:xfrm flipV="1">
            <a:off x="3977238" y="2662465"/>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9" name="Gerade Verbindung mit Pfeil 18">
            <a:extLst>
              <a:ext uri="{FF2B5EF4-FFF2-40B4-BE49-F238E27FC236}">
                <a16:creationId xmlns:a16="http://schemas.microsoft.com/office/drawing/2014/main" id="{DD56C69F-FBB6-1B6A-6D20-95B66BE8CA96}"/>
              </a:ext>
            </a:extLst>
          </p:cNvPr>
          <p:cNvCxnSpPr>
            <a:cxnSpLocks/>
            <a:stCxn id="17" idx="0"/>
            <a:endCxn id="13" idx="2"/>
          </p:cNvCxnSpPr>
          <p:nvPr/>
        </p:nvCxnSpPr>
        <p:spPr>
          <a:xfrm flipH="1" flipV="1">
            <a:off x="6670421" y="3020472"/>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0" name="Textfeld 19">
            <a:extLst>
              <a:ext uri="{FF2B5EF4-FFF2-40B4-BE49-F238E27FC236}">
                <a16:creationId xmlns:a16="http://schemas.microsoft.com/office/drawing/2014/main" id="{2BB614C9-F928-6402-0F59-3F33F4767CB1}"/>
              </a:ext>
            </a:extLst>
          </p:cNvPr>
          <p:cNvSpPr txBox="1"/>
          <p:nvPr/>
        </p:nvSpPr>
        <p:spPr>
          <a:xfrm>
            <a:off x="4606431" y="1911773"/>
            <a:ext cx="1447236" cy="276999"/>
          </a:xfrm>
          <a:prstGeom prst="rect">
            <a:avLst/>
          </a:prstGeom>
          <a:noFill/>
        </p:spPr>
        <p:txBody>
          <a:bodyPr wrap="square" rtlCol="0">
            <a:spAutoFit/>
          </a:bodyPr>
          <a:lstStyle/>
          <a:p>
            <a:pPr algn="ctr"/>
            <a:r>
              <a:rPr lang="en-US" sz="1200" dirty="0"/>
              <a:t>Message Topic</a:t>
            </a:r>
          </a:p>
        </p:txBody>
      </p:sp>
      <p:cxnSp>
        <p:nvCxnSpPr>
          <p:cNvPr id="21" name="Gerade Verbindung mit Pfeil 20">
            <a:extLst>
              <a:ext uri="{FF2B5EF4-FFF2-40B4-BE49-F238E27FC236}">
                <a16:creationId xmlns:a16="http://schemas.microsoft.com/office/drawing/2014/main" id="{803055E8-E816-7E12-4EC3-8999684A22F8}"/>
              </a:ext>
            </a:extLst>
          </p:cNvPr>
          <p:cNvCxnSpPr>
            <a:cxnSpLocks/>
            <a:stCxn id="20" idx="2"/>
            <a:endCxn id="7" idx="0"/>
          </p:cNvCxnSpPr>
          <p:nvPr/>
        </p:nvCxnSpPr>
        <p:spPr>
          <a:xfrm>
            <a:off x="5330049" y="2188772"/>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2" name="Rechteck 21">
            <a:extLst>
              <a:ext uri="{FF2B5EF4-FFF2-40B4-BE49-F238E27FC236}">
                <a16:creationId xmlns:a16="http://schemas.microsoft.com/office/drawing/2014/main" id="{31E17E42-8848-8780-2370-BB1588B7EF09}"/>
              </a:ext>
            </a:extLst>
          </p:cNvPr>
          <p:cNvSpPr/>
          <p:nvPr/>
        </p:nvSpPr>
        <p:spPr>
          <a:xfrm>
            <a:off x="2868055" y="4213728"/>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t>Microphone</a:t>
            </a:r>
            <a:endParaRPr lang="en-US" sz="1400" dirty="0"/>
          </a:p>
        </p:txBody>
      </p:sp>
      <p:sp>
        <p:nvSpPr>
          <p:cNvPr id="23" name="Ellipse 22">
            <a:extLst>
              <a:ext uri="{FF2B5EF4-FFF2-40B4-BE49-F238E27FC236}">
                <a16:creationId xmlns:a16="http://schemas.microsoft.com/office/drawing/2014/main" id="{A44F1220-5759-FFFB-34C7-0E3DE942790D}"/>
              </a:ext>
            </a:extLst>
          </p:cNvPr>
          <p:cNvSpPr/>
          <p:nvPr/>
        </p:nvSpPr>
        <p:spPr>
          <a:xfrm>
            <a:off x="4791558" y="4463663"/>
            <a:ext cx="1173366"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audio</a:t>
            </a:r>
            <a:endParaRPr lang="en-US" sz="1400" dirty="0"/>
          </a:p>
        </p:txBody>
      </p:sp>
      <p:sp>
        <p:nvSpPr>
          <p:cNvPr id="24" name="Rechteck 23">
            <a:extLst>
              <a:ext uri="{FF2B5EF4-FFF2-40B4-BE49-F238E27FC236}">
                <a16:creationId xmlns:a16="http://schemas.microsoft.com/office/drawing/2014/main" id="{7E46C60D-3D17-7C84-1751-69DEA04B0070}"/>
              </a:ext>
            </a:extLst>
          </p:cNvPr>
          <p:cNvSpPr/>
          <p:nvPr/>
        </p:nvSpPr>
        <p:spPr>
          <a:xfrm>
            <a:off x="6557371" y="4259891"/>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Recorder</a:t>
            </a:r>
            <a:endParaRPr lang="en-US" sz="1400" dirty="0"/>
          </a:p>
        </p:txBody>
      </p:sp>
      <p:cxnSp>
        <p:nvCxnSpPr>
          <p:cNvPr id="25" name="Verbinder: gekrümmt 24">
            <a:extLst>
              <a:ext uri="{FF2B5EF4-FFF2-40B4-BE49-F238E27FC236}">
                <a16:creationId xmlns:a16="http://schemas.microsoft.com/office/drawing/2014/main" id="{7A81BAC0-B674-E187-503A-435286BDBDD5}"/>
              </a:ext>
            </a:extLst>
          </p:cNvPr>
          <p:cNvCxnSpPr>
            <a:cxnSpLocks/>
            <a:stCxn id="22" idx="3"/>
            <a:endCxn id="23" idx="2"/>
          </p:cNvCxnSpPr>
          <p:nvPr/>
        </p:nvCxnSpPr>
        <p:spPr>
          <a:xfrm>
            <a:off x="4199111" y="4388353"/>
            <a:ext cx="592447" cy="24993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8" name="Verbinder: gekrümmt 27">
            <a:extLst>
              <a:ext uri="{FF2B5EF4-FFF2-40B4-BE49-F238E27FC236}">
                <a16:creationId xmlns:a16="http://schemas.microsoft.com/office/drawing/2014/main" id="{FD6B1E5D-B9CA-E356-B55C-72E85BEC0578}"/>
              </a:ext>
            </a:extLst>
          </p:cNvPr>
          <p:cNvCxnSpPr>
            <a:cxnSpLocks/>
            <a:stCxn id="23" idx="6"/>
            <a:endCxn id="24" idx="1"/>
          </p:cNvCxnSpPr>
          <p:nvPr/>
        </p:nvCxnSpPr>
        <p:spPr>
          <a:xfrm flipV="1">
            <a:off x="5964924" y="4434516"/>
            <a:ext cx="592447" cy="20377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Pfeil: nach rechts 30">
            <a:extLst>
              <a:ext uri="{FF2B5EF4-FFF2-40B4-BE49-F238E27FC236}">
                <a16:creationId xmlns:a16="http://schemas.microsoft.com/office/drawing/2014/main" id="{5B888673-EF4D-9086-21FE-6659536BEDD5}"/>
              </a:ext>
            </a:extLst>
          </p:cNvPr>
          <p:cNvSpPr/>
          <p:nvPr/>
        </p:nvSpPr>
        <p:spPr>
          <a:xfrm>
            <a:off x="3796840" y="5106806"/>
            <a:ext cx="3066418" cy="64271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dirty="0" err="1"/>
              <a:t>Dataflow</a:t>
            </a:r>
            <a:endParaRPr lang="en-US" dirty="0"/>
          </a:p>
        </p:txBody>
      </p:sp>
      <p:sp>
        <p:nvSpPr>
          <p:cNvPr id="26" name="Textfeld 25">
            <a:extLst>
              <a:ext uri="{FF2B5EF4-FFF2-40B4-BE49-F238E27FC236}">
                <a16:creationId xmlns:a16="http://schemas.microsoft.com/office/drawing/2014/main" id="{45D497C5-49A5-CF07-9AF9-2CF012073D98}"/>
              </a:ext>
            </a:extLst>
          </p:cNvPr>
          <p:cNvSpPr txBox="1"/>
          <p:nvPr/>
        </p:nvSpPr>
        <p:spPr>
          <a:xfrm>
            <a:off x="986062" y="4165599"/>
            <a:ext cx="1447236" cy="369332"/>
          </a:xfrm>
          <a:prstGeom prst="rect">
            <a:avLst/>
          </a:prstGeom>
          <a:noFill/>
        </p:spPr>
        <p:txBody>
          <a:bodyPr wrap="square" rtlCol="0">
            <a:spAutoFit/>
          </a:bodyPr>
          <a:lstStyle/>
          <a:p>
            <a:pPr algn="ctr"/>
            <a:r>
              <a:rPr lang="en-US" dirty="0"/>
              <a:t>Example:</a:t>
            </a:r>
          </a:p>
        </p:txBody>
      </p:sp>
      <p:sp>
        <p:nvSpPr>
          <p:cNvPr id="12" name="Textfeld 11">
            <a:extLst>
              <a:ext uri="{FF2B5EF4-FFF2-40B4-BE49-F238E27FC236}">
                <a16:creationId xmlns:a16="http://schemas.microsoft.com/office/drawing/2014/main" id="{11B3629D-E138-7844-1424-EB6F1B442D10}"/>
              </a:ext>
            </a:extLst>
          </p:cNvPr>
          <p:cNvSpPr txBox="1"/>
          <p:nvPr/>
        </p:nvSpPr>
        <p:spPr>
          <a:xfrm>
            <a:off x="7601679" y="5106806"/>
            <a:ext cx="4152858" cy="646331"/>
          </a:xfrm>
          <a:prstGeom prst="rect">
            <a:avLst/>
          </a:prstGeom>
          <a:noFill/>
        </p:spPr>
        <p:txBody>
          <a:bodyPr wrap="square" rtlCol="0">
            <a:spAutoFit/>
          </a:bodyPr>
          <a:lstStyle/>
          <a:p>
            <a:pPr algn="ctr"/>
            <a:r>
              <a:rPr lang="en-US" dirty="0"/>
              <a:t>Publisher / Subscriber communication determines a data flow direction!</a:t>
            </a:r>
          </a:p>
        </p:txBody>
      </p:sp>
      <p:sp>
        <p:nvSpPr>
          <p:cNvPr id="27" name="Textfeld 26">
            <a:extLst>
              <a:ext uri="{FF2B5EF4-FFF2-40B4-BE49-F238E27FC236}">
                <a16:creationId xmlns:a16="http://schemas.microsoft.com/office/drawing/2014/main" id="{8113102E-68FA-2EBA-E676-BFCB5B932AD3}"/>
              </a:ext>
            </a:extLst>
          </p:cNvPr>
          <p:cNvSpPr txBox="1"/>
          <p:nvPr/>
        </p:nvSpPr>
        <p:spPr>
          <a:xfrm>
            <a:off x="7601679" y="5879452"/>
            <a:ext cx="4152858" cy="369332"/>
          </a:xfrm>
          <a:prstGeom prst="rect">
            <a:avLst/>
          </a:prstGeom>
          <a:noFill/>
        </p:spPr>
        <p:txBody>
          <a:bodyPr wrap="square" rtlCol="0">
            <a:spAutoFit/>
          </a:bodyPr>
          <a:lstStyle/>
          <a:p>
            <a:pPr algn="ctr"/>
            <a:r>
              <a:rPr lang="en-US" dirty="0"/>
              <a:t>always?</a:t>
            </a:r>
          </a:p>
        </p:txBody>
      </p:sp>
      <p:sp>
        <p:nvSpPr>
          <p:cNvPr id="29" name="Fußzeilenplatzhalter 28">
            <a:extLst>
              <a:ext uri="{FF2B5EF4-FFF2-40B4-BE49-F238E27FC236}">
                <a16:creationId xmlns:a16="http://schemas.microsoft.com/office/drawing/2014/main" id="{C174FD23-AB53-596B-A36A-30237E716A36}"/>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1084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1" grpId="0" animBg="1"/>
      <p:bldP spid="26" grpId="0"/>
      <p:bldP spid="12" grpId="0"/>
      <p:bldP spid="27"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9D350A0D-A043-40D6-AE4C-A5DCF75A9EB4}" type="datetime1">
              <a:rPr lang="de-DE" smtClean="0"/>
              <a:t>01.09.2023</a:t>
            </a:fld>
            <a:endParaRPr lang="de-DE" dirty="0"/>
          </a:p>
        </p:txBody>
      </p:sp>
      <p:sp>
        <p:nvSpPr>
          <p:cNvPr id="4" name="Fußzeilenplatzhalter 3">
            <a:extLst>
              <a:ext uri="{FF2B5EF4-FFF2-40B4-BE49-F238E27FC236}">
                <a16:creationId xmlns:a16="http://schemas.microsoft.com/office/drawing/2014/main" id="{70ABACAF-88FE-39B5-C282-B49043CA1B61}"/>
              </a:ext>
            </a:extLst>
          </p:cNvPr>
          <p:cNvSpPr>
            <a:spLocks noGrp="1"/>
          </p:cNvSpPr>
          <p:nvPr>
            <p:ph type="ftr" sz="quarter" idx="11"/>
          </p:nvPr>
        </p:nvSpPr>
        <p:spPr/>
        <p:txBody>
          <a:bodyPr/>
          <a:lstStyle/>
          <a:p>
            <a:r>
              <a:rPr lang="en-US"/>
              <a:t>MTVA SoSe 23 - Visualization of ROS2-Nodes - Valentin Schröter</a:t>
            </a:r>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44</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SystemInfo</a:t>
            </a:r>
            <a:r>
              <a:rPr lang="en-US" sz="160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dirty="0">
                <a:solidFill>
                  <a:schemeClr val="bg1">
                    <a:lumMod val="50000"/>
                  </a:schemeClr>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dirty="0"/>
              <a:t>Generic </a:t>
            </a:r>
          </a:p>
          <a:p>
            <a:pPr algn="ctr"/>
            <a:r>
              <a:rPr lang="en-US" sz="120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340532"/>
            <a:ext cx="1517112" cy="261610"/>
          </a:xfrm>
          <a:prstGeom prst="rect">
            <a:avLst/>
          </a:prstGeom>
          <a:noFill/>
        </p:spPr>
        <p:txBody>
          <a:bodyPr wrap="square" rtlCol="0">
            <a:spAutoFit/>
          </a:bodyPr>
          <a:lstStyle/>
          <a:p>
            <a:pPr algn="ctr"/>
            <a:r>
              <a:rPr lang="en-US" sz="1050" dirty="0"/>
              <a:t>/</a:t>
            </a:r>
            <a:r>
              <a:rPr lang="en-US" sz="1050" dirty="0" err="1"/>
              <a:t>get_all_node_names</a:t>
            </a:r>
            <a:endParaRPr lang="en-US" sz="1050" dirty="0"/>
          </a:p>
        </p:txBody>
      </p:sp>
      <p:sp>
        <p:nvSpPr>
          <p:cNvPr id="28" name="Textfeld 27">
            <a:extLst>
              <a:ext uri="{FF2B5EF4-FFF2-40B4-BE49-F238E27FC236}">
                <a16:creationId xmlns:a16="http://schemas.microsoft.com/office/drawing/2014/main" id="{03E37485-0852-13EE-7A12-CB24CD300925}"/>
              </a:ext>
            </a:extLst>
          </p:cNvPr>
          <p:cNvSpPr txBox="1"/>
          <p:nvPr/>
        </p:nvSpPr>
        <p:spPr>
          <a:xfrm>
            <a:off x="4859625" y="3605532"/>
            <a:ext cx="1472112" cy="261610"/>
          </a:xfrm>
          <a:prstGeom prst="rect">
            <a:avLst/>
          </a:prstGeom>
          <a:noFill/>
        </p:spPr>
        <p:txBody>
          <a:bodyPr wrap="square" rtlCol="0">
            <a:spAutoFit/>
          </a:bodyPr>
          <a:lstStyle/>
          <a:p>
            <a:pPr algn="ctr"/>
            <a:r>
              <a:rPr lang="en-US" sz="1050" dirty="0"/>
              <a:t>/</a:t>
            </a:r>
            <a:r>
              <a:rPr lang="en-US" sz="1050" dirty="0" err="1"/>
              <a:t>get_all_topic_names</a:t>
            </a:r>
            <a:endParaRPr lang="en-US" sz="105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dirty="0"/>
              <a:t>/</a:t>
            </a:r>
            <a:r>
              <a:rPr lang="en-US" sz="1050" dirty="0" err="1"/>
              <a:t>get_publisher_by_node</a:t>
            </a:r>
            <a:endParaRPr lang="en-US" sz="105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dirty="0"/>
              <a:t>/</a:t>
            </a:r>
            <a:r>
              <a:rPr lang="en-US" sz="1050" dirty="0" err="1"/>
              <a:t>get_subscriber_by_node</a:t>
            </a:r>
            <a:endParaRPr lang="en-US" sz="105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471337"/>
            <a:ext cx="451946" cy="523023"/>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Verbinder: gekrümmt 32">
            <a:extLst>
              <a:ext uri="{FF2B5EF4-FFF2-40B4-BE49-F238E27FC236}">
                <a16:creationId xmlns:a16="http://schemas.microsoft.com/office/drawing/2014/main" id="{0937C6AF-0941-2508-E097-3271672C35C8}"/>
              </a:ext>
            </a:extLst>
          </p:cNvPr>
          <p:cNvCxnSpPr>
            <a:cxnSpLocks/>
            <a:stCxn id="10" idx="3"/>
            <a:endCxn id="28" idx="1"/>
          </p:cNvCxnSpPr>
          <p:nvPr/>
        </p:nvCxnSpPr>
        <p:spPr>
          <a:xfrm flipV="1">
            <a:off x="4385179"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471337"/>
            <a:ext cx="451946" cy="523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Verbinder: gekrümmt 42">
            <a:extLst>
              <a:ext uri="{FF2B5EF4-FFF2-40B4-BE49-F238E27FC236}">
                <a16:creationId xmlns:a16="http://schemas.microsoft.com/office/drawing/2014/main" id="{CA9E50AC-AE78-F3AD-F01B-75FB15152727}"/>
              </a:ext>
            </a:extLst>
          </p:cNvPr>
          <p:cNvCxnSpPr>
            <a:cxnSpLocks/>
            <a:stCxn id="28" idx="3"/>
            <a:endCxn id="17" idx="1"/>
          </p:cNvCxnSpPr>
          <p:nvPr/>
        </p:nvCxnSpPr>
        <p:spPr>
          <a:xfrm>
            <a:off x="6331737"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99" name="Pfeil: nach links und rechts 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769441"/>
          </a:xfrm>
          <a:prstGeom prst="rect">
            <a:avLst/>
          </a:prstGeom>
          <a:noFill/>
        </p:spPr>
        <p:txBody>
          <a:bodyPr wrap="square" rtlCol="0">
            <a:spAutoFit/>
          </a:bodyPr>
          <a:lstStyle/>
          <a:p>
            <a:pPr algn="ctr"/>
            <a:r>
              <a:rPr lang="en-US" sz="1100" dirty="0"/>
              <a:t>Querying </a:t>
            </a:r>
            <a:r>
              <a:rPr lang="en-US" sz="1100" dirty="0" err="1"/>
              <a:t>SystemInfo</a:t>
            </a:r>
            <a:r>
              <a:rPr lang="en-US" sz="1100" dirty="0"/>
              <a:t> service data via </a:t>
            </a:r>
            <a:r>
              <a:rPr lang="en-US" sz="1100" dirty="0" err="1"/>
              <a:t>WebSockets</a:t>
            </a:r>
            <a:endParaRPr lang="en-US" sz="110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037307"/>
            <a:ext cx="1517112" cy="261610"/>
          </a:xfrm>
          <a:prstGeom prst="rect">
            <a:avLst/>
          </a:prstGeom>
          <a:noFill/>
        </p:spPr>
        <p:txBody>
          <a:bodyPr wrap="square" rtlCol="0">
            <a:spAutoFit/>
          </a:bodyPr>
          <a:lstStyle/>
          <a:p>
            <a:pPr algn="ctr"/>
            <a:r>
              <a:rPr lang="en-US" sz="1100" b="1"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0464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27" grpId="0"/>
      <p:bldP spid="28" grpId="0"/>
      <p:bldP spid="29" grpId="0"/>
      <p:bldP spid="30" grpId="0"/>
      <p:bldP spid="74" grpId="0" animBg="1"/>
      <p:bldP spid="76" grpId="0" animBg="1"/>
      <p:bldP spid="77" grpId="0"/>
      <p:bldP spid="10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399" name="Gerade Verbindung mit Pfeil 16398">
            <a:extLst>
              <a:ext uri="{FF2B5EF4-FFF2-40B4-BE49-F238E27FC236}">
                <a16:creationId xmlns:a16="http://schemas.microsoft.com/office/drawing/2014/main" id="{E5A0479B-D4DF-62E5-E948-120EA7DCB20C}"/>
              </a:ext>
            </a:extLst>
          </p:cNvPr>
          <p:cNvCxnSpPr>
            <a:cxnSpLocks/>
            <a:endCxn id="7" idx="2"/>
          </p:cNvCxnSpPr>
          <p:nvPr/>
        </p:nvCxnSpPr>
        <p:spPr>
          <a:xfrm flipH="1" flipV="1">
            <a:off x="6941885" y="2296072"/>
            <a:ext cx="1042388" cy="1339226"/>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402" name="Gerade Verbindung mit Pfeil 16401">
            <a:extLst>
              <a:ext uri="{FF2B5EF4-FFF2-40B4-BE49-F238E27FC236}">
                <a16:creationId xmlns:a16="http://schemas.microsoft.com/office/drawing/2014/main" id="{85F508EC-D3F7-D492-6E51-A15583E40014}"/>
              </a:ext>
            </a:extLst>
          </p:cNvPr>
          <p:cNvCxnSpPr>
            <a:cxnSpLocks/>
          </p:cNvCxnSpPr>
          <p:nvPr/>
        </p:nvCxnSpPr>
        <p:spPr>
          <a:xfrm flipH="1" flipV="1">
            <a:off x="4117494" y="2244725"/>
            <a:ext cx="3781906" cy="1552575"/>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403" name="Gerade Verbindung mit Pfeil 16402">
            <a:extLst>
              <a:ext uri="{FF2B5EF4-FFF2-40B4-BE49-F238E27FC236}">
                <a16:creationId xmlns:a16="http://schemas.microsoft.com/office/drawing/2014/main" id="{2639EDC5-E4EF-DF6A-5371-DA5A800402A3}"/>
              </a:ext>
            </a:extLst>
          </p:cNvPr>
          <p:cNvCxnSpPr>
            <a:cxnSpLocks/>
          </p:cNvCxnSpPr>
          <p:nvPr/>
        </p:nvCxnSpPr>
        <p:spPr>
          <a:xfrm flipH="1" flipV="1">
            <a:off x="5832865" y="3688823"/>
            <a:ext cx="1993510" cy="240655"/>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Broadcast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45</a:t>
            </a:fld>
            <a:endParaRPr lang="en-US" dirty="0"/>
          </a:p>
        </p:txBody>
      </p:sp>
      <p:sp>
        <p:nvSpPr>
          <p:cNvPr id="6" name="Rechteck 5">
            <a:extLst>
              <a:ext uri="{FF2B5EF4-FFF2-40B4-BE49-F238E27FC236}">
                <a16:creationId xmlns:a16="http://schemas.microsoft.com/office/drawing/2014/main" id="{68143389-98FE-F79C-ED95-55638C2EDD2F}"/>
              </a:ext>
            </a:extLst>
          </p:cNvPr>
          <p:cNvSpPr/>
          <p:nvPr/>
        </p:nvSpPr>
        <p:spPr>
          <a:xfrm>
            <a:off x="2893494" y="1928528"/>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Microphone</a:t>
            </a:r>
          </a:p>
        </p:txBody>
      </p:sp>
      <p:sp>
        <p:nvSpPr>
          <p:cNvPr id="7" name="Rechteck 6">
            <a:extLst>
              <a:ext uri="{FF2B5EF4-FFF2-40B4-BE49-F238E27FC236}">
                <a16:creationId xmlns:a16="http://schemas.microsoft.com/office/drawing/2014/main" id="{B857323A-5F54-03A3-BCDF-6760782B6E48}"/>
              </a:ext>
            </a:extLst>
          </p:cNvPr>
          <p:cNvSpPr/>
          <p:nvPr/>
        </p:nvSpPr>
        <p:spPr>
          <a:xfrm>
            <a:off x="6329885" y="1946822"/>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Recorder</a:t>
            </a:r>
          </a:p>
        </p:txBody>
      </p:sp>
      <p:sp>
        <p:nvSpPr>
          <p:cNvPr id="8" name="Rechteck 7">
            <a:extLst>
              <a:ext uri="{FF2B5EF4-FFF2-40B4-BE49-F238E27FC236}">
                <a16:creationId xmlns:a16="http://schemas.microsoft.com/office/drawing/2014/main" id="{897D7D11-5994-46F7-5FF4-2493BD14DFF1}"/>
              </a:ext>
            </a:extLst>
          </p:cNvPr>
          <p:cNvSpPr/>
          <p:nvPr/>
        </p:nvSpPr>
        <p:spPr>
          <a:xfrm>
            <a:off x="4608865" y="3392888"/>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Manager</a:t>
            </a:r>
          </a:p>
        </p:txBody>
      </p:sp>
      <p:sp>
        <p:nvSpPr>
          <p:cNvPr id="10" name="Ellipse 9">
            <a:extLst>
              <a:ext uri="{FF2B5EF4-FFF2-40B4-BE49-F238E27FC236}">
                <a16:creationId xmlns:a16="http://schemas.microsoft.com/office/drawing/2014/main" id="{3CD58D5E-4335-B253-061D-29BAA5BE3C13}"/>
              </a:ext>
            </a:extLst>
          </p:cNvPr>
          <p:cNvSpPr/>
          <p:nvPr/>
        </p:nvSpPr>
        <p:spPr>
          <a:xfrm>
            <a:off x="3843043" y="2528318"/>
            <a:ext cx="2755645" cy="4002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a:t>
            </a:r>
            <a:r>
              <a:rPr lang="en-US" sz="1400" dirty="0" err="1"/>
              <a:t>new_node_created</a:t>
            </a:r>
            <a:endParaRPr lang="en-US" sz="1400" dirty="0"/>
          </a:p>
        </p:txBody>
      </p:sp>
      <p:cxnSp>
        <p:nvCxnSpPr>
          <p:cNvPr id="16" name="Verbinder: gekrümmt 15">
            <a:extLst>
              <a:ext uri="{FF2B5EF4-FFF2-40B4-BE49-F238E27FC236}">
                <a16:creationId xmlns:a16="http://schemas.microsoft.com/office/drawing/2014/main" id="{62B04FD7-A444-96E6-A37C-4C2BBF70AFD7}"/>
              </a:ext>
            </a:extLst>
          </p:cNvPr>
          <p:cNvCxnSpPr>
            <a:cxnSpLocks/>
            <a:stCxn id="6" idx="3"/>
            <a:endCxn id="10" idx="1"/>
          </p:cNvCxnSpPr>
          <p:nvPr/>
        </p:nvCxnSpPr>
        <p:spPr>
          <a:xfrm>
            <a:off x="4117494" y="2103153"/>
            <a:ext cx="129104" cy="483774"/>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0" name="Verbinder: gekrümmt 19">
            <a:extLst>
              <a:ext uri="{FF2B5EF4-FFF2-40B4-BE49-F238E27FC236}">
                <a16:creationId xmlns:a16="http://schemas.microsoft.com/office/drawing/2014/main" id="{125BE8BA-D777-DC1F-9EC5-5BF7D6542417}"/>
              </a:ext>
            </a:extLst>
          </p:cNvPr>
          <p:cNvCxnSpPr>
            <a:cxnSpLocks/>
            <a:stCxn id="10" idx="7"/>
            <a:endCxn id="7" idx="1"/>
          </p:cNvCxnSpPr>
          <p:nvPr/>
        </p:nvCxnSpPr>
        <p:spPr>
          <a:xfrm rot="5400000" flipH="1" flipV="1">
            <a:off x="6029769" y="2286811"/>
            <a:ext cx="465480" cy="134752"/>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1" name="Verbinder: gekrümmt 20">
            <a:extLst>
              <a:ext uri="{FF2B5EF4-FFF2-40B4-BE49-F238E27FC236}">
                <a16:creationId xmlns:a16="http://schemas.microsoft.com/office/drawing/2014/main" id="{8A9FCAF1-AA30-248A-38E6-ECFE11F22E42}"/>
              </a:ext>
            </a:extLst>
          </p:cNvPr>
          <p:cNvCxnSpPr>
            <a:cxnSpLocks/>
            <a:stCxn id="7" idx="3"/>
            <a:endCxn id="10" idx="6"/>
          </p:cNvCxnSpPr>
          <p:nvPr/>
        </p:nvCxnSpPr>
        <p:spPr>
          <a:xfrm flipH="1">
            <a:off x="6598688" y="2121447"/>
            <a:ext cx="955197" cy="606974"/>
          </a:xfrm>
          <a:prstGeom prst="curvedConnector3">
            <a:avLst>
              <a:gd name="adj1" fmla="val -23932"/>
            </a:avLst>
          </a:prstGeom>
          <a:ln>
            <a:tailEnd type="triangle"/>
          </a:ln>
        </p:spPr>
        <p:style>
          <a:lnRef idx="2">
            <a:schemeClr val="dk1"/>
          </a:lnRef>
          <a:fillRef idx="0">
            <a:schemeClr val="dk1"/>
          </a:fillRef>
          <a:effectRef idx="1">
            <a:schemeClr val="dk1"/>
          </a:effectRef>
          <a:fontRef idx="minor">
            <a:schemeClr val="tx1"/>
          </a:fontRef>
        </p:style>
      </p:cxnSp>
      <p:cxnSp>
        <p:nvCxnSpPr>
          <p:cNvPr id="22" name="Verbinder: gekrümmt 21">
            <a:extLst>
              <a:ext uri="{FF2B5EF4-FFF2-40B4-BE49-F238E27FC236}">
                <a16:creationId xmlns:a16="http://schemas.microsoft.com/office/drawing/2014/main" id="{CAF817BF-C24E-0DC4-8868-6DE38D461966}"/>
              </a:ext>
            </a:extLst>
          </p:cNvPr>
          <p:cNvCxnSpPr>
            <a:cxnSpLocks/>
            <a:stCxn id="8" idx="3"/>
            <a:endCxn id="10" idx="5"/>
          </p:cNvCxnSpPr>
          <p:nvPr/>
        </p:nvCxnSpPr>
        <p:spPr>
          <a:xfrm flipV="1">
            <a:off x="5832865" y="2869914"/>
            <a:ext cx="362268" cy="697599"/>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3" name="Verbinder: gekrümmt 22">
            <a:extLst>
              <a:ext uri="{FF2B5EF4-FFF2-40B4-BE49-F238E27FC236}">
                <a16:creationId xmlns:a16="http://schemas.microsoft.com/office/drawing/2014/main" id="{5BF93E32-F4E1-6A44-7798-F5D72E565D94}"/>
              </a:ext>
            </a:extLst>
          </p:cNvPr>
          <p:cNvCxnSpPr>
            <a:cxnSpLocks/>
            <a:stCxn id="10" idx="3"/>
            <a:endCxn id="8" idx="1"/>
          </p:cNvCxnSpPr>
          <p:nvPr/>
        </p:nvCxnSpPr>
        <p:spPr>
          <a:xfrm rot="16200000" flipH="1">
            <a:off x="4078932" y="3037579"/>
            <a:ext cx="697599" cy="362267"/>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8" name="Verbinder: gekrümmt 27">
            <a:extLst>
              <a:ext uri="{FF2B5EF4-FFF2-40B4-BE49-F238E27FC236}">
                <a16:creationId xmlns:a16="http://schemas.microsoft.com/office/drawing/2014/main" id="{7B6FF19D-F257-1BDA-FED5-306A22617EF8}"/>
              </a:ext>
            </a:extLst>
          </p:cNvPr>
          <p:cNvCxnSpPr>
            <a:cxnSpLocks/>
            <a:stCxn id="10" idx="2"/>
            <a:endCxn id="6" idx="1"/>
          </p:cNvCxnSpPr>
          <p:nvPr/>
        </p:nvCxnSpPr>
        <p:spPr>
          <a:xfrm rot="10800000">
            <a:off x="2893495" y="2103153"/>
            <a:ext cx="949549" cy="625268"/>
          </a:xfrm>
          <a:prstGeom prst="curvedConnector3">
            <a:avLst>
              <a:gd name="adj1" fmla="val 124075"/>
            </a:avLst>
          </a:prstGeom>
          <a:ln>
            <a:tailEnd type="triangle"/>
          </a:ln>
        </p:spPr>
        <p:style>
          <a:lnRef idx="2">
            <a:schemeClr val="dk1"/>
          </a:lnRef>
          <a:fillRef idx="0">
            <a:schemeClr val="dk1"/>
          </a:fillRef>
          <a:effectRef idx="1">
            <a:schemeClr val="dk1"/>
          </a:effectRef>
          <a:fontRef idx="minor">
            <a:schemeClr val="tx1"/>
          </a:fontRef>
        </p:style>
      </p:cxnSp>
      <p:sp>
        <p:nvSpPr>
          <p:cNvPr id="16393" name="Textfeld 16392">
            <a:extLst>
              <a:ext uri="{FF2B5EF4-FFF2-40B4-BE49-F238E27FC236}">
                <a16:creationId xmlns:a16="http://schemas.microsoft.com/office/drawing/2014/main" id="{D055D6FB-622C-D112-EFE9-F8DBD2968AEE}"/>
              </a:ext>
            </a:extLst>
          </p:cNvPr>
          <p:cNvSpPr txBox="1"/>
          <p:nvPr/>
        </p:nvSpPr>
        <p:spPr>
          <a:xfrm>
            <a:off x="417342" y="4473240"/>
            <a:ext cx="3039086" cy="400110"/>
          </a:xfrm>
          <a:prstGeom prst="rect">
            <a:avLst/>
          </a:prstGeom>
          <a:noFill/>
        </p:spPr>
        <p:txBody>
          <a:bodyPr wrap="square" rtlCol="0">
            <a:spAutoFit/>
          </a:bodyPr>
          <a:lstStyle>
            <a:defPPr>
              <a:defRPr lang="de-DE"/>
            </a:defPPr>
            <a:lvl1pPr algn="ctr">
              <a:defRPr sz="2000" b="1"/>
            </a:lvl1pPr>
          </a:lstStyle>
          <a:p>
            <a:r>
              <a:rPr lang="en-US" dirty="0"/>
              <a:t>Use Cases:</a:t>
            </a:r>
          </a:p>
        </p:txBody>
      </p:sp>
      <p:sp>
        <p:nvSpPr>
          <p:cNvPr id="16394" name="Textfeld 16393">
            <a:extLst>
              <a:ext uri="{FF2B5EF4-FFF2-40B4-BE49-F238E27FC236}">
                <a16:creationId xmlns:a16="http://schemas.microsoft.com/office/drawing/2014/main" id="{0192DF21-D1B2-ABB8-F725-2DA50C828AE7}"/>
              </a:ext>
            </a:extLst>
          </p:cNvPr>
          <p:cNvSpPr txBox="1"/>
          <p:nvPr/>
        </p:nvSpPr>
        <p:spPr>
          <a:xfrm>
            <a:off x="673059" y="4981071"/>
            <a:ext cx="2438442" cy="369332"/>
          </a:xfrm>
          <a:prstGeom prst="rect">
            <a:avLst/>
          </a:prstGeom>
          <a:noFill/>
        </p:spPr>
        <p:txBody>
          <a:bodyPr wrap="square" rtlCol="0">
            <a:spAutoFit/>
          </a:bodyPr>
          <a:lstStyle/>
          <a:p>
            <a:pPr algn="ctr"/>
            <a:r>
              <a:rPr lang="en-US" dirty="0"/>
              <a:t>- internal parameters</a:t>
            </a:r>
          </a:p>
        </p:txBody>
      </p:sp>
      <p:sp>
        <p:nvSpPr>
          <p:cNvPr id="16395" name="Textfeld 16394">
            <a:extLst>
              <a:ext uri="{FF2B5EF4-FFF2-40B4-BE49-F238E27FC236}">
                <a16:creationId xmlns:a16="http://schemas.microsoft.com/office/drawing/2014/main" id="{A39F9D2F-9B16-9B8C-94B2-88DEDA8E6B4D}"/>
              </a:ext>
            </a:extLst>
          </p:cNvPr>
          <p:cNvSpPr txBox="1"/>
          <p:nvPr/>
        </p:nvSpPr>
        <p:spPr>
          <a:xfrm>
            <a:off x="497180" y="5383994"/>
            <a:ext cx="2790200" cy="369332"/>
          </a:xfrm>
          <a:prstGeom prst="rect">
            <a:avLst/>
          </a:prstGeom>
          <a:noFill/>
        </p:spPr>
        <p:txBody>
          <a:bodyPr wrap="square" rtlCol="0">
            <a:spAutoFit/>
          </a:bodyPr>
          <a:lstStyle/>
          <a:p>
            <a:pPr algn="ctr"/>
            <a:r>
              <a:rPr lang="en-US" dirty="0"/>
              <a:t>- resource management</a:t>
            </a:r>
          </a:p>
        </p:txBody>
      </p:sp>
      <p:sp>
        <p:nvSpPr>
          <p:cNvPr id="16397" name="Textfeld 16396">
            <a:extLst>
              <a:ext uri="{FF2B5EF4-FFF2-40B4-BE49-F238E27FC236}">
                <a16:creationId xmlns:a16="http://schemas.microsoft.com/office/drawing/2014/main" id="{B5AB3181-5B96-C89B-4BFF-A7BAF852F87E}"/>
              </a:ext>
            </a:extLst>
          </p:cNvPr>
          <p:cNvSpPr txBox="1"/>
          <p:nvPr/>
        </p:nvSpPr>
        <p:spPr>
          <a:xfrm>
            <a:off x="497180" y="5786917"/>
            <a:ext cx="2790200" cy="369332"/>
          </a:xfrm>
          <a:prstGeom prst="rect">
            <a:avLst/>
          </a:prstGeom>
          <a:noFill/>
        </p:spPr>
        <p:txBody>
          <a:bodyPr wrap="square" rtlCol="0">
            <a:spAutoFit/>
          </a:bodyPr>
          <a:lstStyle/>
          <a:p>
            <a:pPr algn="ctr"/>
            <a:r>
              <a:rPr lang="en-US" dirty="0"/>
              <a:t>- </a:t>
            </a:r>
            <a:r>
              <a:rPr lang="en-US" dirty="0" err="1"/>
              <a:t>etc</a:t>
            </a:r>
            <a:r>
              <a:rPr lang="en-US" dirty="0"/>
              <a:t>…</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7665959" y="3732062"/>
            <a:ext cx="3186408" cy="646331"/>
          </a:xfrm>
          <a:prstGeom prst="rect">
            <a:avLst/>
          </a:prstGeom>
          <a:noFill/>
        </p:spPr>
        <p:txBody>
          <a:bodyPr wrap="square" rtlCol="0">
            <a:spAutoFit/>
          </a:bodyPr>
          <a:lstStyle/>
          <a:p>
            <a:pPr algn="ctr"/>
            <a:r>
              <a:rPr lang="en-US" dirty="0"/>
              <a:t>simultaneous publisher &amp; subscriber on the same topic</a:t>
            </a:r>
          </a:p>
        </p:txBody>
      </p:sp>
      <p:sp>
        <p:nvSpPr>
          <p:cNvPr id="16408" name="Textfeld 16407">
            <a:extLst>
              <a:ext uri="{FF2B5EF4-FFF2-40B4-BE49-F238E27FC236}">
                <a16:creationId xmlns:a16="http://schemas.microsoft.com/office/drawing/2014/main" id="{0AA81E84-EA52-978D-CDFE-DCBABE178022}"/>
              </a:ext>
            </a:extLst>
          </p:cNvPr>
          <p:cNvSpPr txBox="1"/>
          <p:nvPr/>
        </p:nvSpPr>
        <p:spPr>
          <a:xfrm>
            <a:off x="3902799" y="4969887"/>
            <a:ext cx="3039086" cy="707886"/>
          </a:xfrm>
          <a:prstGeom prst="rect">
            <a:avLst/>
          </a:prstGeom>
          <a:noFill/>
        </p:spPr>
        <p:txBody>
          <a:bodyPr wrap="square" rtlCol="0">
            <a:spAutoFit/>
          </a:bodyPr>
          <a:lstStyle>
            <a:defPPr>
              <a:defRPr lang="de-DE"/>
            </a:defPPr>
            <a:lvl1pPr algn="ctr">
              <a:defRPr sz="2000" b="1"/>
            </a:lvl1pPr>
          </a:lstStyle>
          <a:p>
            <a:r>
              <a:rPr lang="en-US" dirty="0"/>
              <a:t>Dataflow in both directions</a:t>
            </a:r>
          </a:p>
        </p:txBody>
      </p:sp>
      <p:sp>
        <p:nvSpPr>
          <p:cNvPr id="16409" name="Textfeld 16408">
            <a:extLst>
              <a:ext uri="{FF2B5EF4-FFF2-40B4-BE49-F238E27FC236}">
                <a16:creationId xmlns:a16="http://schemas.microsoft.com/office/drawing/2014/main" id="{EB137DC0-DB4D-3300-7775-30E6A4DA1026}"/>
              </a:ext>
            </a:extLst>
          </p:cNvPr>
          <p:cNvSpPr txBox="1"/>
          <p:nvPr/>
        </p:nvSpPr>
        <p:spPr>
          <a:xfrm>
            <a:off x="6381482" y="4976059"/>
            <a:ext cx="3685615" cy="707886"/>
          </a:xfrm>
          <a:prstGeom prst="rect">
            <a:avLst/>
          </a:prstGeom>
          <a:noFill/>
        </p:spPr>
        <p:txBody>
          <a:bodyPr wrap="square" rtlCol="0">
            <a:spAutoFit/>
          </a:bodyPr>
          <a:lstStyle>
            <a:defPPr>
              <a:defRPr lang="de-DE"/>
            </a:defPPr>
            <a:lvl1pPr algn="ctr">
              <a:defRPr sz="2000" b="1"/>
            </a:lvl1pPr>
          </a:lstStyle>
          <a:p>
            <a:pPr marL="342900" indent="-342900">
              <a:buFont typeface="Wingdings" panose="05000000000000000000" pitchFamily="2" charset="2"/>
              <a:buChar char="à"/>
            </a:pPr>
            <a:r>
              <a:rPr lang="en-US" dirty="0">
                <a:sym typeface="Wingdings" panose="05000000000000000000" pitchFamily="2" charset="2"/>
              </a:rPr>
              <a:t>„</a:t>
            </a:r>
            <a:r>
              <a:rPr lang="en-US" dirty="0"/>
              <a:t>Broadcast Connections“</a:t>
            </a:r>
          </a:p>
          <a:p>
            <a:r>
              <a:rPr lang="en-US" dirty="0"/>
              <a:t>= self-defined idiom</a:t>
            </a:r>
          </a:p>
        </p:txBody>
      </p:sp>
      <p:sp>
        <p:nvSpPr>
          <p:cNvPr id="9" name="Textfeld 8">
            <a:extLst>
              <a:ext uri="{FF2B5EF4-FFF2-40B4-BE49-F238E27FC236}">
                <a16:creationId xmlns:a16="http://schemas.microsoft.com/office/drawing/2014/main" id="{3B719508-93D3-1662-B1CD-4DC02FA1CEFB}"/>
              </a:ext>
            </a:extLst>
          </p:cNvPr>
          <p:cNvSpPr txBox="1"/>
          <p:nvPr/>
        </p:nvSpPr>
        <p:spPr>
          <a:xfrm>
            <a:off x="944959" y="1875393"/>
            <a:ext cx="1447236" cy="369332"/>
          </a:xfrm>
          <a:prstGeom prst="rect">
            <a:avLst/>
          </a:prstGeom>
          <a:noFill/>
        </p:spPr>
        <p:txBody>
          <a:bodyPr wrap="square" rtlCol="0">
            <a:spAutoFit/>
          </a:bodyPr>
          <a:lstStyle/>
          <a:p>
            <a:pPr algn="ctr"/>
            <a:r>
              <a:rPr lang="en-US" dirty="0"/>
              <a:t>Example:</a:t>
            </a:r>
          </a:p>
        </p:txBody>
      </p:sp>
      <p:sp>
        <p:nvSpPr>
          <p:cNvPr id="11" name="Datumsplatzhalter 3">
            <a:extLst>
              <a:ext uri="{FF2B5EF4-FFF2-40B4-BE49-F238E27FC236}">
                <a16:creationId xmlns:a16="http://schemas.microsoft.com/office/drawing/2014/main" id="{09C813EE-74D7-1D7F-E42C-2A6B1AA20E7E}"/>
              </a:ext>
            </a:extLst>
          </p:cNvPr>
          <p:cNvSpPr>
            <a:spLocks noGrp="1"/>
          </p:cNvSpPr>
          <p:nvPr>
            <p:ph type="dt" sz="half" idx="10"/>
          </p:nvPr>
        </p:nvSpPr>
        <p:spPr>
          <a:xfrm>
            <a:off x="10559320" y="6356350"/>
            <a:ext cx="1561407" cy="365125"/>
          </a:xfrm>
        </p:spPr>
        <p:txBody>
          <a:bodyPr/>
          <a:lstStyle/>
          <a:p>
            <a:fld id="{F1E1A21A-0BD1-41B8-AF7E-1AEFF0E44358}" type="datetime1">
              <a:rPr lang="de-DE" smtClean="0"/>
              <a:t>08.12.2024</a:t>
            </a:fld>
            <a:endParaRPr lang="de-DE" dirty="0"/>
          </a:p>
        </p:txBody>
      </p:sp>
      <p:sp>
        <p:nvSpPr>
          <p:cNvPr id="12" name="Fußzeilenplatzhalter 11">
            <a:extLst>
              <a:ext uri="{FF2B5EF4-FFF2-40B4-BE49-F238E27FC236}">
                <a16:creationId xmlns:a16="http://schemas.microsoft.com/office/drawing/2014/main" id="{1FDBD9FD-50D7-4524-D69B-DB092A084A0C}"/>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76250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4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P spid="16394" grpId="0"/>
      <p:bldP spid="16395" grpId="0"/>
      <p:bldP spid="16397" grpId="0"/>
      <p:bldP spid="16398" grpId="0"/>
      <p:bldP spid="16408" grpId="0"/>
      <p:bldP spid="1640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a:t>Client / Server Connections</a:t>
            </a:r>
            <a:endParaRPr lang="en-US" dirty="0"/>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B4DAA03D-9652-4302-BCD6-CCF16AD8854A}" type="datetime1">
              <a:rPr lang="de-DE" smtClean="0"/>
              <a:t>08.12.2024</a:t>
            </a:fld>
            <a:endParaRPr lang="de-DE"/>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46</a:t>
            </a:fld>
            <a:endParaRPr lang="de-DE"/>
          </a:p>
        </p:txBody>
      </p:sp>
      <p:sp>
        <p:nvSpPr>
          <p:cNvPr id="6" name="Textfeld 5">
            <a:extLst>
              <a:ext uri="{FF2B5EF4-FFF2-40B4-BE49-F238E27FC236}">
                <a16:creationId xmlns:a16="http://schemas.microsoft.com/office/drawing/2014/main" id="{13DE809C-16E2-7C6A-39EC-A62F01483873}"/>
              </a:ext>
            </a:extLst>
          </p:cNvPr>
          <p:cNvSpPr txBox="1"/>
          <p:nvPr/>
        </p:nvSpPr>
        <p:spPr>
          <a:xfrm>
            <a:off x="3611719" y="1264665"/>
            <a:ext cx="4152858" cy="369332"/>
          </a:xfrm>
          <a:prstGeom prst="rect">
            <a:avLst/>
          </a:prstGeom>
          <a:noFill/>
        </p:spPr>
        <p:txBody>
          <a:bodyPr wrap="square" rtlCol="0">
            <a:spAutoFit/>
          </a:bodyPr>
          <a:lstStyle/>
          <a:p>
            <a:pPr algn="ctr"/>
            <a:r>
              <a:rPr lang="en-US" dirty="0"/>
              <a:t>Call-and-response Communication</a:t>
            </a:r>
          </a:p>
        </p:txBody>
      </p:sp>
      <p:sp>
        <p:nvSpPr>
          <p:cNvPr id="7" name="Ellipse 6">
            <a:extLst>
              <a:ext uri="{FF2B5EF4-FFF2-40B4-BE49-F238E27FC236}">
                <a16:creationId xmlns:a16="http://schemas.microsoft.com/office/drawing/2014/main" id="{40B302A0-CA70-75C6-5B4A-7C4B00B22592}"/>
              </a:ext>
            </a:extLst>
          </p:cNvPr>
          <p:cNvSpPr/>
          <p:nvPr/>
        </p:nvSpPr>
        <p:spPr>
          <a:xfrm>
            <a:off x="4757825" y="1908556"/>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dirty="0"/>
          </a:p>
        </p:txBody>
      </p:sp>
      <p:sp>
        <p:nvSpPr>
          <p:cNvPr id="8" name="Rechteck 7">
            <a:extLst>
              <a:ext uri="{FF2B5EF4-FFF2-40B4-BE49-F238E27FC236}">
                <a16:creationId xmlns:a16="http://schemas.microsoft.com/office/drawing/2014/main" id="{C1B68D63-AB29-E6A0-2A59-42637EA90398}"/>
              </a:ext>
            </a:extLst>
          </p:cNvPr>
          <p:cNvSpPr/>
          <p:nvPr/>
        </p:nvSpPr>
        <p:spPr>
          <a:xfrm>
            <a:off x="3220799" y="239254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9" name="Verbinder: gekrümmt 8">
            <a:extLst>
              <a:ext uri="{FF2B5EF4-FFF2-40B4-BE49-F238E27FC236}">
                <a16:creationId xmlns:a16="http://schemas.microsoft.com/office/drawing/2014/main" id="{F1AB7EDD-0E15-5934-0102-D8E4C2BF3303}"/>
              </a:ext>
            </a:extLst>
          </p:cNvPr>
          <p:cNvCxnSpPr>
            <a:cxnSpLocks/>
            <a:endCxn id="16" idx="1"/>
          </p:cNvCxnSpPr>
          <p:nvPr/>
        </p:nvCxnSpPr>
        <p:spPr>
          <a:xfrm flipV="1">
            <a:off x="3974997" y="2351759"/>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0" name="Rechteck 9">
            <a:extLst>
              <a:ext uri="{FF2B5EF4-FFF2-40B4-BE49-F238E27FC236}">
                <a16:creationId xmlns:a16="http://schemas.microsoft.com/office/drawing/2014/main" id="{6E38A7FE-BAE1-5FB4-F3B9-FEE3866C14B6}"/>
              </a:ext>
            </a:extLst>
          </p:cNvPr>
          <p:cNvSpPr/>
          <p:nvPr/>
        </p:nvSpPr>
        <p:spPr>
          <a:xfrm>
            <a:off x="7560586" y="23448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1" name="Verbinder: gekrümmt 10">
            <a:extLst>
              <a:ext uri="{FF2B5EF4-FFF2-40B4-BE49-F238E27FC236}">
                <a16:creationId xmlns:a16="http://schemas.microsoft.com/office/drawing/2014/main" id="{02B597C4-13C5-2955-4DE2-4B81A8C1E891}"/>
              </a:ext>
            </a:extLst>
          </p:cNvPr>
          <p:cNvCxnSpPr>
            <a:cxnSpLocks/>
            <a:stCxn id="16" idx="3"/>
          </p:cNvCxnSpPr>
          <p:nvPr/>
        </p:nvCxnSpPr>
        <p:spPr>
          <a:xfrm>
            <a:off x="6060763" y="2351759"/>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 name="Textfeld 11">
            <a:extLst>
              <a:ext uri="{FF2B5EF4-FFF2-40B4-BE49-F238E27FC236}">
                <a16:creationId xmlns:a16="http://schemas.microsoft.com/office/drawing/2014/main" id="{3C5B96F9-8244-88BB-1C92-B614599F5C3D}"/>
              </a:ext>
            </a:extLst>
          </p:cNvPr>
          <p:cNvSpPr txBox="1"/>
          <p:nvPr/>
        </p:nvSpPr>
        <p:spPr>
          <a:xfrm>
            <a:off x="2763008" y="3031738"/>
            <a:ext cx="1447236" cy="276999"/>
          </a:xfrm>
          <a:prstGeom prst="rect">
            <a:avLst/>
          </a:prstGeom>
          <a:noFill/>
        </p:spPr>
        <p:txBody>
          <a:bodyPr wrap="square" rtlCol="0">
            <a:spAutoFit/>
          </a:bodyPr>
          <a:lstStyle/>
          <a:p>
            <a:pPr algn="ctr"/>
            <a:r>
              <a:rPr lang="en-US" sz="1200" dirty="0"/>
              <a:t>Client-Node</a:t>
            </a:r>
          </a:p>
        </p:txBody>
      </p:sp>
      <p:sp>
        <p:nvSpPr>
          <p:cNvPr id="13" name="Textfeld 12">
            <a:extLst>
              <a:ext uri="{FF2B5EF4-FFF2-40B4-BE49-F238E27FC236}">
                <a16:creationId xmlns:a16="http://schemas.microsoft.com/office/drawing/2014/main" id="{A6343027-56DE-7FA3-622B-8C189C5F3E93}"/>
              </a:ext>
            </a:extLst>
          </p:cNvPr>
          <p:cNvSpPr txBox="1"/>
          <p:nvPr/>
        </p:nvSpPr>
        <p:spPr>
          <a:xfrm>
            <a:off x="7335966" y="3026900"/>
            <a:ext cx="1447236" cy="276999"/>
          </a:xfrm>
          <a:prstGeom prst="rect">
            <a:avLst/>
          </a:prstGeom>
          <a:noFill/>
        </p:spPr>
        <p:txBody>
          <a:bodyPr wrap="square" rtlCol="0">
            <a:spAutoFit/>
          </a:bodyPr>
          <a:lstStyle/>
          <a:p>
            <a:pPr algn="ctr"/>
            <a:r>
              <a:rPr lang="en-US" sz="1200" dirty="0"/>
              <a:t>Server-Node</a:t>
            </a:r>
          </a:p>
        </p:txBody>
      </p:sp>
      <p:cxnSp>
        <p:nvCxnSpPr>
          <p:cNvPr id="14" name="Gerade Verbindung mit Pfeil 13">
            <a:extLst>
              <a:ext uri="{FF2B5EF4-FFF2-40B4-BE49-F238E27FC236}">
                <a16:creationId xmlns:a16="http://schemas.microsoft.com/office/drawing/2014/main" id="{A4353488-F206-5BC7-2B73-4476596B734E}"/>
              </a:ext>
            </a:extLst>
          </p:cNvPr>
          <p:cNvCxnSpPr>
            <a:stCxn id="12" idx="0"/>
            <a:endCxn id="8" idx="2"/>
          </p:cNvCxnSpPr>
          <p:nvPr/>
        </p:nvCxnSpPr>
        <p:spPr>
          <a:xfrm flipV="1">
            <a:off x="3486626" y="2741799"/>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Gerade Verbindung mit Pfeil 14">
            <a:extLst>
              <a:ext uri="{FF2B5EF4-FFF2-40B4-BE49-F238E27FC236}">
                <a16:creationId xmlns:a16="http://schemas.microsoft.com/office/drawing/2014/main" id="{AAA40F14-E1B9-69F0-AAB7-9A51D3990447}"/>
              </a:ext>
            </a:extLst>
          </p:cNvPr>
          <p:cNvCxnSpPr>
            <a:cxnSpLocks/>
            <a:stCxn id="13" idx="0"/>
            <a:endCxn id="10" idx="2"/>
          </p:cNvCxnSpPr>
          <p:nvPr/>
        </p:nvCxnSpPr>
        <p:spPr>
          <a:xfrm flipH="1" flipV="1">
            <a:off x="7935236" y="2694133"/>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6" name="Rechteck: abgerundete Ecken 15">
            <a:extLst>
              <a:ext uri="{FF2B5EF4-FFF2-40B4-BE49-F238E27FC236}">
                <a16:creationId xmlns:a16="http://schemas.microsoft.com/office/drawing/2014/main" id="{63943D89-65CC-5FFA-BAE0-38EBD476C33E}"/>
              </a:ext>
            </a:extLst>
          </p:cNvPr>
          <p:cNvSpPr/>
          <p:nvPr/>
        </p:nvSpPr>
        <p:spPr>
          <a:xfrm>
            <a:off x="5167579" y="223541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Request</a:t>
            </a:r>
            <a:endParaRPr lang="en-US" sz="1200" dirty="0"/>
          </a:p>
        </p:txBody>
      </p:sp>
      <p:sp>
        <p:nvSpPr>
          <p:cNvPr id="17" name="Rechteck: abgerundete Ecken 16">
            <a:extLst>
              <a:ext uri="{FF2B5EF4-FFF2-40B4-BE49-F238E27FC236}">
                <a16:creationId xmlns:a16="http://schemas.microsoft.com/office/drawing/2014/main" id="{735D3478-7806-C370-5942-5C950EAB3B91}"/>
              </a:ext>
            </a:extLst>
          </p:cNvPr>
          <p:cNvSpPr/>
          <p:nvPr/>
        </p:nvSpPr>
        <p:spPr>
          <a:xfrm>
            <a:off x="5167579" y="2507825"/>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Response</a:t>
            </a:r>
            <a:endParaRPr lang="en-US" sz="1200" dirty="0"/>
          </a:p>
        </p:txBody>
      </p:sp>
      <p:sp>
        <p:nvSpPr>
          <p:cNvPr id="18" name="Rechteck: abgerundete Ecken 17">
            <a:extLst>
              <a:ext uri="{FF2B5EF4-FFF2-40B4-BE49-F238E27FC236}">
                <a16:creationId xmlns:a16="http://schemas.microsoft.com/office/drawing/2014/main" id="{2EA3B7BD-4FAC-2FD9-48E2-C54631E606CE}"/>
              </a:ext>
            </a:extLst>
          </p:cNvPr>
          <p:cNvSpPr/>
          <p:nvPr/>
        </p:nvSpPr>
        <p:spPr>
          <a:xfrm>
            <a:off x="5167579" y="1955746"/>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a:t>
            </a:r>
            <a:r>
              <a:rPr lang="de-DE" sz="1200" dirty="0" err="1"/>
              <a:t>service</a:t>
            </a:r>
            <a:endParaRPr lang="en-US" sz="1200" dirty="0"/>
          </a:p>
        </p:txBody>
      </p:sp>
      <p:cxnSp>
        <p:nvCxnSpPr>
          <p:cNvPr id="19" name="Verbinder: gekrümmt 18">
            <a:extLst>
              <a:ext uri="{FF2B5EF4-FFF2-40B4-BE49-F238E27FC236}">
                <a16:creationId xmlns:a16="http://schemas.microsoft.com/office/drawing/2014/main" id="{8A8FE771-26B2-80E7-5D8E-56E2E83D54E7}"/>
              </a:ext>
            </a:extLst>
          </p:cNvPr>
          <p:cNvCxnSpPr>
            <a:cxnSpLocks/>
            <a:endCxn id="17" idx="3"/>
          </p:cNvCxnSpPr>
          <p:nvPr/>
        </p:nvCxnSpPr>
        <p:spPr>
          <a:xfrm rot="10800000" flipV="1">
            <a:off x="6060763" y="2611250"/>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20" name="Verbinder: gekrümmt 19">
            <a:extLst>
              <a:ext uri="{FF2B5EF4-FFF2-40B4-BE49-F238E27FC236}">
                <a16:creationId xmlns:a16="http://schemas.microsoft.com/office/drawing/2014/main" id="{1427CAC3-D51E-639E-304B-0E820514DBDA}"/>
              </a:ext>
            </a:extLst>
          </p:cNvPr>
          <p:cNvCxnSpPr>
            <a:cxnSpLocks/>
            <a:stCxn id="17" idx="1"/>
          </p:cNvCxnSpPr>
          <p:nvPr/>
        </p:nvCxnSpPr>
        <p:spPr>
          <a:xfrm rot="10800000" flipV="1">
            <a:off x="3977115" y="2624170"/>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1" name="Textfeld 20">
            <a:extLst>
              <a:ext uri="{FF2B5EF4-FFF2-40B4-BE49-F238E27FC236}">
                <a16:creationId xmlns:a16="http://schemas.microsoft.com/office/drawing/2014/main" id="{1FC28632-CDE4-612A-DC68-952ED29B06F8}"/>
              </a:ext>
            </a:extLst>
          </p:cNvPr>
          <p:cNvSpPr txBox="1"/>
          <p:nvPr/>
        </p:nvSpPr>
        <p:spPr>
          <a:xfrm>
            <a:off x="4907484" y="3152001"/>
            <a:ext cx="1447236" cy="276999"/>
          </a:xfrm>
          <a:prstGeom prst="rect">
            <a:avLst/>
          </a:prstGeom>
          <a:noFill/>
        </p:spPr>
        <p:txBody>
          <a:bodyPr wrap="square" rtlCol="0">
            <a:spAutoFit/>
          </a:bodyPr>
          <a:lstStyle/>
          <a:p>
            <a:pPr algn="ctr"/>
            <a:r>
              <a:rPr lang="en-US" sz="1200" dirty="0"/>
              <a:t>Service Name</a:t>
            </a:r>
          </a:p>
        </p:txBody>
      </p:sp>
      <p:cxnSp>
        <p:nvCxnSpPr>
          <p:cNvPr id="22" name="Gerade Verbindung mit Pfeil 21">
            <a:extLst>
              <a:ext uri="{FF2B5EF4-FFF2-40B4-BE49-F238E27FC236}">
                <a16:creationId xmlns:a16="http://schemas.microsoft.com/office/drawing/2014/main" id="{6B6BD79D-CDFE-23F8-909A-45F8D787016B}"/>
              </a:ext>
            </a:extLst>
          </p:cNvPr>
          <p:cNvCxnSpPr>
            <a:cxnSpLocks/>
            <a:stCxn id="21" idx="0"/>
            <a:endCxn id="7" idx="4"/>
          </p:cNvCxnSpPr>
          <p:nvPr/>
        </p:nvCxnSpPr>
        <p:spPr>
          <a:xfrm flipH="1" flipV="1">
            <a:off x="5614171" y="2902348"/>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hteck 22">
            <a:extLst>
              <a:ext uri="{FF2B5EF4-FFF2-40B4-BE49-F238E27FC236}">
                <a16:creationId xmlns:a16="http://schemas.microsoft.com/office/drawing/2014/main" id="{2D8BBAC0-2725-4A2E-03A0-0CE25C2E4E7D}"/>
              </a:ext>
            </a:extLst>
          </p:cNvPr>
          <p:cNvSpPr/>
          <p:nvPr/>
        </p:nvSpPr>
        <p:spPr>
          <a:xfrm>
            <a:off x="3690668" y="4132640"/>
            <a:ext cx="1331056" cy="34925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tx1"/>
                </a:solidFill>
              </a:rPr>
              <a:t>Microphone</a:t>
            </a:r>
            <a:endParaRPr lang="en-US" sz="1400" dirty="0">
              <a:solidFill>
                <a:schemeClr val="tx1"/>
              </a:solidFill>
            </a:endParaRPr>
          </a:p>
        </p:txBody>
      </p:sp>
      <p:sp>
        <p:nvSpPr>
          <p:cNvPr id="24" name="Ellipse 23">
            <a:extLst>
              <a:ext uri="{FF2B5EF4-FFF2-40B4-BE49-F238E27FC236}">
                <a16:creationId xmlns:a16="http://schemas.microsoft.com/office/drawing/2014/main" id="{186EFE22-5CB8-835F-004B-4427A9993F96}"/>
              </a:ext>
            </a:extLst>
          </p:cNvPr>
          <p:cNvSpPr/>
          <p:nvPr/>
        </p:nvSpPr>
        <p:spPr>
          <a:xfrm>
            <a:off x="5614171" y="4295251"/>
            <a:ext cx="1173366" cy="349250"/>
          </a:xfrm>
          <a:prstGeom prst="ellipse">
            <a:avLst/>
          </a:prstGeom>
          <a:solidFill>
            <a:schemeClr val="accent2">
              <a:alpha val="2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solidFill>
                  <a:schemeClr val="tx1"/>
                </a:solidFill>
              </a:rPr>
              <a:t>/</a:t>
            </a:r>
            <a:r>
              <a:rPr lang="de-DE" sz="1400" dirty="0" err="1">
                <a:solidFill>
                  <a:schemeClr val="tx1"/>
                </a:solidFill>
              </a:rPr>
              <a:t>audio</a:t>
            </a:r>
            <a:endParaRPr lang="en-US" sz="1400" dirty="0">
              <a:solidFill>
                <a:schemeClr val="tx1"/>
              </a:solidFill>
            </a:endParaRPr>
          </a:p>
        </p:txBody>
      </p:sp>
      <p:sp>
        <p:nvSpPr>
          <p:cNvPr id="25" name="Rechteck 24">
            <a:extLst>
              <a:ext uri="{FF2B5EF4-FFF2-40B4-BE49-F238E27FC236}">
                <a16:creationId xmlns:a16="http://schemas.microsoft.com/office/drawing/2014/main" id="{21CE0BFB-374F-A83B-513F-4E355A4236FD}"/>
              </a:ext>
            </a:extLst>
          </p:cNvPr>
          <p:cNvSpPr/>
          <p:nvPr/>
        </p:nvSpPr>
        <p:spPr>
          <a:xfrm>
            <a:off x="7379984" y="4958529"/>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Recorder</a:t>
            </a:r>
            <a:endParaRPr lang="en-US" sz="1400" dirty="0"/>
          </a:p>
        </p:txBody>
      </p:sp>
      <p:cxnSp>
        <p:nvCxnSpPr>
          <p:cNvPr id="26" name="Verbinder: gekrümmt 25">
            <a:extLst>
              <a:ext uri="{FF2B5EF4-FFF2-40B4-BE49-F238E27FC236}">
                <a16:creationId xmlns:a16="http://schemas.microsoft.com/office/drawing/2014/main" id="{B963EA6F-ED60-2F39-86B1-919658A5B362}"/>
              </a:ext>
            </a:extLst>
          </p:cNvPr>
          <p:cNvCxnSpPr>
            <a:cxnSpLocks/>
            <a:stCxn id="23" idx="3"/>
            <a:endCxn id="24" idx="2"/>
          </p:cNvCxnSpPr>
          <p:nvPr/>
        </p:nvCxnSpPr>
        <p:spPr>
          <a:xfrm>
            <a:off x="5021724" y="4307265"/>
            <a:ext cx="592447" cy="16261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Verbinder: gekrümmt 26">
            <a:extLst>
              <a:ext uri="{FF2B5EF4-FFF2-40B4-BE49-F238E27FC236}">
                <a16:creationId xmlns:a16="http://schemas.microsoft.com/office/drawing/2014/main" id="{C304A751-31D8-DCEB-735B-B17E90926404}"/>
              </a:ext>
            </a:extLst>
          </p:cNvPr>
          <p:cNvCxnSpPr>
            <a:cxnSpLocks/>
            <a:stCxn id="24" idx="6"/>
            <a:endCxn id="25" idx="1"/>
          </p:cNvCxnSpPr>
          <p:nvPr/>
        </p:nvCxnSpPr>
        <p:spPr>
          <a:xfrm>
            <a:off x="6787537" y="4469876"/>
            <a:ext cx="592447" cy="663278"/>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Rechteck 30">
            <a:extLst>
              <a:ext uri="{FF2B5EF4-FFF2-40B4-BE49-F238E27FC236}">
                <a16:creationId xmlns:a16="http://schemas.microsoft.com/office/drawing/2014/main" id="{54357A7E-F5BD-95A7-BAAB-4C74DFF66767}"/>
              </a:ext>
            </a:extLst>
          </p:cNvPr>
          <p:cNvSpPr/>
          <p:nvPr/>
        </p:nvSpPr>
        <p:spPr>
          <a:xfrm>
            <a:off x="2579354" y="5570133"/>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Manager</a:t>
            </a:r>
            <a:endParaRPr lang="en-US" sz="1400" dirty="0"/>
          </a:p>
        </p:txBody>
      </p:sp>
      <p:cxnSp>
        <p:nvCxnSpPr>
          <p:cNvPr id="36" name="Verbinder: gekrümmt 35">
            <a:extLst>
              <a:ext uri="{FF2B5EF4-FFF2-40B4-BE49-F238E27FC236}">
                <a16:creationId xmlns:a16="http://schemas.microsoft.com/office/drawing/2014/main" id="{EF4C9E4E-8899-BB3D-CAD4-AA1A90BE96DF}"/>
              </a:ext>
            </a:extLst>
          </p:cNvPr>
          <p:cNvCxnSpPr>
            <a:cxnSpLocks/>
            <a:stCxn id="31" idx="3"/>
            <a:endCxn id="25" idx="1"/>
          </p:cNvCxnSpPr>
          <p:nvPr/>
        </p:nvCxnSpPr>
        <p:spPr>
          <a:xfrm flipV="1">
            <a:off x="3910410" y="5133154"/>
            <a:ext cx="3469574" cy="611604"/>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Ellipse 42">
            <a:extLst>
              <a:ext uri="{FF2B5EF4-FFF2-40B4-BE49-F238E27FC236}">
                <a16:creationId xmlns:a16="http://schemas.microsoft.com/office/drawing/2014/main" id="{17A0D8E8-8D80-50CC-EAC3-3D06E84F8558}"/>
              </a:ext>
            </a:extLst>
          </p:cNvPr>
          <p:cNvSpPr/>
          <p:nvPr/>
        </p:nvSpPr>
        <p:spPr>
          <a:xfrm>
            <a:off x="4573362" y="5176656"/>
            <a:ext cx="2143670"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start_recording</a:t>
            </a:r>
            <a:endParaRPr lang="en-US" sz="1400" dirty="0"/>
          </a:p>
        </p:txBody>
      </p:sp>
      <p:sp>
        <p:nvSpPr>
          <p:cNvPr id="45" name="Textfeld 44">
            <a:extLst>
              <a:ext uri="{FF2B5EF4-FFF2-40B4-BE49-F238E27FC236}">
                <a16:creationId xmlns:a16="http://schemas.microsoft.com/office/drawing/2014/main" id="{794756EF-47AD-B1C7-EC70-97E7FA01BDD8}"/>
              </a:ext>
            </a:extLst>
          </p:cNvPr>
          <p:cNvSpPr txBox="1"/>
          <p:nvPr/>
        </p:nvSpPr>
        <p:spPr>
          <a:xfrm>
            <a:off x="9148258" y="4609934"/>
            <a:ext cx="2217705" cy="523220"/>
          </a:xfrm>
          <a:prstGeom prst="rect">
            <a:avLst/>
          </a:prstGeom>
          <a:noFill/>
        </p:spPr>
        <p:txBody>
          <a:bodyPr wrap="square" rtlCol="0">
            <a:spAutoFit/>
          </a:bodyPr>
          <a:lstStyle/>
          <a:p>
            <a:pPr algn="ctr"/>
            <a:r>
              <a:rPr lang="en-US" sz="2800" b="1" dirty="0"/>
              <a:t>Dataflow?</a:t>
            </a:r>
          </a:p>
        </p:txBody>
      </p:sp>
      <p:sp>
        <p:nvSpPr>
          <p:cNvPr id="28" name="Textfeld 27">
            <a:extLst>
              <a:ext uri="{FF2B5EF4-FFF2-40B4-BE49-F238E27FC236}">
                <a16:creationId xmlns:a16="http://schemas.microsoft.com/office/drawing/2014/main" id="{2A85BEC8-3E4B-A25C-E5AE-EFAA113FE49A}"/>
              </a:ext>
            </a:extLst>
          </p:cNvPr>
          <p:cNvSpPr txBox="1"/>
          <p:nvPr/>
        </p:nvSpPr>
        <p:spPr>
          <a:xfrm>
            <a:off x="1198776" y="4131455"/>
            <a:ext cx="1447236" cy="369332"/>
          </a:xfrm>
          <a:prstGeom prst="rect">
            <a:avLst/>
          </a:prstGeom>
          <a:noFill/>
        </p:spPr>
        <p:txBody>
          <a:bodyPr wrap="square" rtlCol="0">
            <a:spAutoFit/>
          </a:bodyPr>
          <a:lstStyle/>
          <a:p>
            <a:pPr algn="ctr"/>
            <a:r>
              <a:rPr lang="en-US" dirty="0"/>
              <a:t>Example:</a:t>
            </a:r>
          </a:p>
        </p:txBody>
      </p:sp>
      <p:sp>
        <p:nvSpPr>
          <p:cNvPr id="29" name="Fußzeilenplatzhalter 28">
            <a:extLst>
              <a:ext uri="{FF2B5EF4-FFF2-40B4-BE49-F238E27FC236}">
                <a16:creationId xmlns:a16="http://schemas.microsoft.com/office/drawing/2014/main" id="{226669C3-950D-82A8-ADC1-8EE11A0FCD91}"/>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54213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1" grpId="0" animBg="1"/>
      <p:bldP spid="43" grpId="0" animBg="1"/>
      <p:bldP spid="45" grpId="0"/>
      <p:bldP spid="2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de-DE" dirty="0"/>
              <a:t>Client / Server Connections</a:t>
            </a:r>
            <a:endParaRPr lang="en-US" dirty="0"/>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A5624DA9-8A8A-4520-BDCD-AFC7002C4D4B}" type="datetime1">
              <a:rPr lang="de-DE" smtClean="0"/>
              <a:t>08.12.2024</a:t>
            </a:fld>
            <a:endParaRPr lang="de-DE"/>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47</a:t>
            </a:fld>
            <a:endParaRPr lang="de-DE"/>
          </a:p>
        </p:txBody>
      </p:sp>
      <p:sp>
        <p:nvSpPr>
          <p:cNvPr id="23" name="Rechteck 22">
            <a:extLst>
              <a:ext uri="{FF2B5EF4-FFF2-40B4-BE49-F238E27FC236}">
                <a16:creationId xmlns:a16="http://schemas.microsoft.com/office/drawing/2014/main" id="{2D8BBAC0-2725-4A2E-03A0-0CE25C2E4E7D}"/>
              </a:ext>
            </a:extLst>
          </p:cNvPr>
          <p:cNvSpPr/>
          <p:nvPr/>
        </p:nvSpPr>
        <p:spPr>
          <a:xfrm>
            <a:off x="1422521" y="1379265"/>
            <a:ext cx="1331056" cy="34925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tx1"/>
                </a:solidFill>
              </a:rPr>
              <a:t>Microphone</a:t>
            </a:r>
            <a:endParaRPr lang="en-US" sz="1400" dirty="0">
              <a:solidFill>
                <a:schemeClr val="tx1"/>
              </a:solidFill>
            </a:endParaRPr>
          </a:p>
        </p:txBody>
      </p:sp>
      <p:sp>
        <p:nvSpPr>
          <p:cNvPr id="24" name="Ellipse 23">
            <a:extLst>
              <a:ext uri="{FF2B5EF4-FFF2-40B4-BE49-F238E27FC236}">
                <a16:creationId xmlns:a16="http://schemas.microsoft.com/office/drawing/2014/main" id="{186EFE22-5CB8-835F-004B-4427A9993F96}"/>
              </a:ext>
            </a:extLst>
          </p:cNvPr>
          <p:cNvSpPr/>
          <p:nvPr/>
        </p:nvSpPr>
        <p:spPr>
          <a:xfrm>
            <a:off x="3346024" y="1541876"/>
            <a:ext cx="1173366" cy="349250"/>
          </a:xfrm>
          <a:prstGeom prst="ellipse">
            <a:avLst/>
          </a:prstGeom>
          <a:solidFill>
            <a:schemeClr val="accent2">
              <a:alpha val="2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solidFill>
                  <a:schemeClr val="tx1"/>
                </a:solidFill>
              </a:rPr>
              <a:t>/</a:t>
            </a:r>
            <a:r>
              <a:rPr lang="de-DE" sz="1400" dirty="0" err="1">
                <a:solidFill>
                  <a:schemeClr val="tx1"/>
                </a:solidFill>
              </a:rPr>
              <a:t>audio</a:t>
            </a:r>
            <a:endParaRPr lang="en-US" sz="1400" dirty="0">
              <a:solidFill>
                <a:schemeClr val="tx1"/>
              </a:solidFill>
            </a:endParaRPr>
          </a:p>
        </p:txBody>
      </p:sp>
      <p:sp>
        <p:nvSpPr>
          <p:cNvPr id="25" name="Rechteck 24">
            <a:extLst>
              <a:ext uri="{FF2B5EF4-FFF2-40B4-BE49-F238E27FC236}">
                <a16:creationId xmlns:a16="http://schemas.microsoft.com/office/drawing/2014/main" id="{21CE0BFB-374F-A83B-513F-4E355A4236FD}"/>
              </a:ext>
            </a:extLst>
          </p:cNvPr>
          <p:cNvSpPr/>
          <p:nvPr/>
        </p:nvSpPr>
        <p:spPr>
          <a:xfrm>
            <a:off x="5111837" y="2205154"/>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Recorder</a:t>
            </a:r>
            <a:endParaRPr lang="en-US" sz="1400" dirty="0"/>
          </a:p>
        </p:txBody>
      </p:sp>
      <p:cxnSp>
        <p:nvCxnSpPr>
          <p:cNvPr id="26" name="Verbinder: gekrümmt 25">
            <a:extLst>
              <a:ext uri="{FF2B5EF4-FFF2-40B4-BE49-F238E27FC236}">
                <a16:creationId xmlns:a16="http://schemas.microsoft.com/office/drawing/2014/main" id="{B963EA6F-ED60-2F39-86B1-919658A5B362}"/>
              </a:ext>
            </a:extLst>
          </p:cNvPr>
          <p:cNvCxnSpPr>
            <a:cxnSpLocks/>
            <a:stCxn id="23" idx="3"/>
            <a:endCxn id="24" idx="2"/>
          </p:cNvCxnSpPr>
          <p:nvPr/>
        </p:nvCxnSpPr>
        <p:spPr>
          <a:xfrm>
            <a:off x="2753577" y="1553890"/>
            <a:ext cx="592447" cy="16261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Verbinder: gekrümmt 26">
            <a:extLst>
              <a:ext uri="{FF2B5EF4-FFF2-40B4-BE49-F238E27FC236}">
                <a16:creationId xmlns:a16="http://schemas.microsoft.com/office/drawing/2014/main" id="{C304A751-31D8-DCEB-735B-B17E90926404}"/>
              </a:ext>
            </a:extLst>
          </p:cNvPr>
          <p:cNvCxnSpPr>
            <a:cxnSpLocks/>
            <a:stCxn id="24" idx="6"/>
            <a:endCxn id="25" idx="1"/>
          </p:cNvCxnSpPr>
          <p:nvPr/>
        </p:nvCxnSpPr>
        <p:spPr>
          <a:xfrm>
            <a:off x="4519390" y="1716501"/>
            <a:ext cx="592447" cy="663278"/>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Rechteck 30">
            <a:extLst>
              <a:ext uri="{FF2B5EF4-FFF2-40B4-BE49-F238E27FC236}">
                <a16:creationId xmlns:a16="http://schemas.microsoft.com/office/drawing/2014/main" id="{54357A7E-F5BD-95A7-BAAB-4C74DFF66767}"/>
              </a:ext>
            </a:extLst>
          </p:cNvPr>
          <p:cNvSpPr/>
          <p:nvPr/>
        </p:nvSpPr>
        <p:spPr>
          <a:xfrm>
            <a:off x="311207" y="2816758"/>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Manager</a:t>
            </a:r>
            <a:endParaRPr lang="en-US" sz="1400" dirty="0"/>
          </a:p>
        </p:txBody>
      </p:sp>
      <p:cxnSp>
        <p:nvCxnSpPr>
          <p:cNvPr id="36" name="Verbinder: gekrümmt 35">
            <a:extLst>
              <a:ext uri="{FF2B5EF4-FFF2-40B4-BE49-F238E27FC236}">
                <a16:creationId xmlns:a16="http://schemas.microsoft.com/office/drawing/2014/main" id="{EF4C9E4E-8899-BB3D-CAD4-AA1A90BE96DF}"/>
              </a:ext>
            </a:extLst>
          </p:cNvPr>
          <p:cNvCxnSpPr>
            <a:cxnSpLocks/>
            <a:stCxn id="31" idx="3"/>
            <a:endCxn id="25" idx="1"/>
          </p:cNvCxnSpPr>
          <p:nvPr/>
        </p:nvCxnSpPr>
        <p:spPr>
          <a:xfrm flipV="1">
            <a:off x="1642263" y="2379779"/>
            <a:ext cx="3469574" cy="611604"/>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Ellipse 42">
            <a:extLst>
              <a:ext uri="{FF2B5EF4-FFF2-40B4-BE49-F238E27FC236}">
                <a16:creationId xmlns:a16="http://schemas.microsoft.com/office/drawing/2014/main" id="{17A0D8E8-8D80-50CC-EAC3-3D06E84F8558}"/>
              </a:ext>
            </a:extLst>
          </p:cNvPr>
          <p:cNvSpPr/>
          <p:nvPr/>
        </p:nvSpPr>
        <p:spPr>
          <a:xfrm>
            <a:off x="2305215" y="2423281"/>
            <a:ext cx="2143670"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start_recording</a:t>
            </a:r>
            <a:endParaRPr lang="en-US" sz="1400" dirty="0"/>
          </a:p>
        </p:txBody>
      </p:sp>
      <p:sp>
        <p:nvSpPr>
          <p:cNvPr id="28" name="Textfeld 27">
            <a:extLst>
              <a:ext uri="{FF2B5EF4-FFF2-40B4-BE49-F238E27FC236}">
                <a16:creationId xmlns:a16="http://schemas.microsoft.com/office/drawing/2014/main" id="{BEB3A984-B77B-7070-822C-439C10B84D9F}"/>
              </a:ext>
            </a:extLst>
          </p:cNvPr>
          <p:cNvSpPr txBox="1"/>
          <p:nvPr/>
        </p:nvSpPr>
        <p:spPr>
          <a:xfrm>
            <a:off x="6994738" y="2616703"/>
            <a:ext cx="2217705" cy="400110"/>
          </a:xfrm>
          <a:prstGeom prst="rect">
            <a:avLst/>
          </a:prstGeom>
          <a:noFill/>
        </p:spPr>
        <p:txBody>
          <a:bodyPr wrap="square" rtlCol="0">
            <a:spAutoFit/>
          </a:bodyPr>
          <a:lstStyle/>
          <a:p>
            <a:pPr algn="ctr"/>
            <a:r>
              <a:rPr lang="en-US" sz="2000" dirty="0"/>
              <a:t>Trigger action</a:t>
            </a:r>
          </a:p>
        </p:txBody>
      </p:sp>
      <p:sp>
        <p:nvSpPr>
          <p:cNvPr id="29" name="Textfeld 28">
            <a:extLst>
              <a:ext uri="{FF2B5EF4-FFF2-40B4-BE49-F238E27FC236}">
                <a16:creationId xmlns:a16="http://schemas.microsoft.com/office/drawing/2014/main" id="{2E454119-45BC-828C-B90B-F650DD112ADC}"/>
              </a:ext>
            </a:extLst>
          </p:cNvPr>
          <p:cNvSpPr txBox="1"/>
          <p:nvPr/>
        </p:nvSpPr>
        <p:spPr>
          <a:xfrm>
            <a:off x="6510081" y="1620625"/>
            <a:ext cx="3187020" cy="707886"/>
          </a:xfrm>
          <a:prstGeom prst="rect">
            <a:avLst/>
          </a:prstGeom>
          <a:noFill/>
        </p:spPr>
        <p:txBody>
          <a:bodyPr wrap="square" rtlCol="0">
            <a:spAutoFit/>
          </a:bodyPr>
          <a:lstStyle/>
          <a:p>
            <a:pPr algn="ctr"/>
            <a:r>
              <a:rPr lang="en-US" sz="2000" b="1" dirty="0"/>
              <a:t>Use cases for Client / Server communication</a:t>
            </a:r>
          </a:p>
        </p:txBody>
      </p:sp>
      <p:sp>
        <p:nvSpPr>
          <p:cNvPr id="30" name="Textfeld 29">
            <a:extLst>
              <a:ext uri="{FF2B5EF4-FFF2-40B4-BE49-F238E27FC236}">
                <a16:creationId xmlns:a16="http://schemas.microsoft.com/office/drawing/2014/main" id="{BC57FD05-547F-5C5E-E007-1D16D550EF04}"/>
              </a:ext>
            </a:extLst>
          </p:cNvPr>
          <p:cNvSpPr txBox="1"/>
          <p:nvPr/>
        </p:nvSpPr>
        <p:spPr>
          <a:xfrm>
            <a:off x="6994737" y="3135134"/>
            <a:ext cx="2217705" cy="400110"/>
          </a:xfrm>
          <a:prstGeom prst="rect">
            <a:avLst/>
          </a:prstGeom>
          <a:noFill/>
        </p:spPr>
        <p:txBody>
          <a:bodyPr wrap="square" rtlCol="0">
            <a:spAutoFit/>
          </a:bodyPr>
          <a:lstStyle/>
          <a:p>
            <a:pPr algn="ctr"/>
            <a:r>
              <a:rPr lang="en-US" sz="2000" dirty="0"/>
              <a:t>Get data</a:t>
            </a:r>
          </a:p>
        </p:txBody>
      </p:sp>
      <p:sp>
        <p:nvSpPr>
          <p:cNvPr id="33" name="Rechteck 32">
            <a:extLst>
              <a:ext uri="{FF2B5EF4-FFF2-40B4-BE49-F238E27FC236}">
                <a16:creationId xmlns:a16="http://schemas.microsoft.com/office/drawing/2014/main" id="{80558893-4214-0131-50D8-377DF4D6F6F5}"/>
              </a:ext>
            </a:extLst>
          </p:cNvPr>
          <p:cNvSpPr/>
          <p:nvPr/>
        </p:nvSpPr>
        <p:spPr>
          <a:xfrm>
            <a:off x="311207" y="3822243"/>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Manager</a:t>
            </a:r>
            <a:endParaRPr lang="en-US" sz="1400" dirty="0"/>
          </a:p>
        </p:txBody>
      </p:sp>
      <p:cxnSp>
        <p:nvCxnSpPr>
          <p:cNvPr id="35" name="Verbinder: gekrümmt 34">
            <a:extLst>
              <a:ext uri="{FF2B5EF4-FFF2-40B4-BE49-F238E27FC236}">
                <a16:creationId xmlns:a16="http://schemas.microsoft.com/office/drawing/2014/main" id="{F2FDA8BE-5AEA-DB23-2115-D3D9C9E66734}"/>
              </a:ext>
            </a:extLst>
          </p:cNvPr>
          <p:cNvCxnSpPr>
            <a:cxnSpLocks/>
            <a:stCxn id="33" idx="3"/>
            <a:endCxn id="25" idx="1"/>
          </p:cNvCxnSpPr>
          <p:nvPr/>
        </p:nvCxnSpPr>
        <p:spPr>
          <a:xfrm flipV="1">
            <a:off x="1642263" y="2379779"/>
            <a:ext cx="3469574" cy="1617089"/>
          </a:xfrm>
          <a:prstGeom prst="curvedConnector3">
            <a:avLst>
              <a:gd name="adj1" fmla="val 84197"/>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4" name="Ellipse 33">
            <a:extLst>
              <a:ext uri="{FF2B5EF4-FFF2-40B4-BE49-F238E27FC236}">
                <a16:creationId xmlns:a16="http://schemas.microsoft.com/office/drawing/2014/main" id="{B19BC55E-6465-B665-AB68-91CA18A84178}"/>
              </a:ext>
            </a:extLst>
          </p:cNvPr>
          <p:cNvSpPr/>
          <p:nvPr/>
        </p:nvSpPr>
        <p:spPr>
          <a:xfrm>
            <a:off x="2231180" y="3445416"/>
            <a:ext cx="2229688"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recording_status</a:t>
            </a:r>
            <a:endParaRPr lang="en-US" sz="1400" dirty="0"/>
          </a:p>
        </p:txBody>
      </p:sp>
      <p:sp>
        <p:nvSpPr>
          <p:cNvPr id="40" name="Rechteck 39">
            <a:extLst>
              <a:ext uri="{FF2B5EF4-FFF2-40B4-BE49-F238E27FC236}">
                <a16:creationId xmlns:a16="http://schemas.microsoft.com/office/drawing/2014/main" id="{3F9A24D5-BB64-DC28-B3C9-EDF228408A7C}"/>
              </a:ext>
            </a:extLst>
          </p:cNvPr>
          <p:cNvSpPr/>
          <p:nvPr/>
        </p:nvSpPr>
        <p:spPr>
          <a:xfrm>
            <a:off x="311207" y="4827359"/>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Manager</a:t>
            </a:r>
            <a:endParaRPr lang="en-US" sz="1400" dirty="0"/>
          </a:p>
        </p:txBody>
      </p:sp>
      <p:cxnSp>
        <p:nvCxnSpPr>
          <p:cNvPr id="42" name="Verbinder: gekrümmt 41">
            <a:extLst>
              <a:ext uri="{FF2B5EF4-FFF2-40B4-BE49-F238E27FC236}">
                <a16:creationId xmlns:a16="http://schemas.microsoft.com/office/drawing/2014/main" id="{9A3A9B81-7A99-5304-BCBE-B6998F6CF27D}"/>
              </a:ext>
            </a:extLst>
          </p:cNvPr>
          <p:cNvCxnSpPr>
            <a:cxnSpLocks/>
            <a:stCxn id="40" idx="3"/>
            <a:endCxn id="25" idx="1"/>
          </p:cNvCxnSpPr>
          <p:nvPr/>
        </p:nvCxnSpPr>
        <p:spPr>
          <a:xfrm flipV="1">
            <a:off x="1642263" y="2379779"/>
            <a:ext cx="3469574" cy="2622205"/>
          </a:xfrm>
          <a:prstGeom prst="curvedConnector3">
            <a:avLst>
              <a:gd name="adj1" fmla="val 87797"/>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1" name="Ellipse 40">
            <a:extLst>
              <a:ext uri="{FF2B5EF4-FFF2-40B4-BE49-F238E27FC236}">
                <a16:creationId xmlns:a16="http://schemas.microsoft.com/office/drawing/2014/main" id="{9285E77C-6C28-86CF-F082-27171F2701A4}"/>
              </a:ext>
            </a:extLst>
          </p:cNvPr>
          <p:cNvSpPr/>
          <p:nvPr/>
        </p:nvSpPr>
        <p:spPr>
          <a:xfrm>
            <a:off x="2231180" y="4431649"/>
            <a:ext cx="2229688"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set_volume</a:t>
            </a:r>
            <a:endParaRPr lang="en-US" sz="1400" dirty="0"/>
          </a:p>
        </p:txBody>
      </p:sp>
      <p:sp>
        <p:nvSpPr>
          <p:cNvPr id="47" name="Textfeld 46">
            <a:extLst>
              <a:ext uri="{FF2B5EF4-FFF2-40B4-BE49-F238E27FC236}">
                <a16:creationId xmlns:a16="http://schemas.microsoft.com/office/drawing/2014/main" id="{E281EA3F-A72B-F6CC-E5F7-43A63063BB5A}"/>
              </a:ext>
            </a:extLst>
          </p:cNvPr>
          <p:cNvSpPr txBox="1"/>
          <p:nvPr/>
        </p:nvSpPr>
        <p:spPr>
          <a:xfrm>
            <a:off x="6994737" y="3678995"/>
            <a:ext cx="2217705" cy="400110"/>
          </a:xfrm>
          <a:prstGeom prst="rect">
            <a:avLst/>
          </a:prstGeom>
          <a:noFill/>
        </p:spPr>
        <p:txBody>
          <a:bodyPr wrap="square" rtlCol="0">
            <a:spAutoFit/>
          </a:bodyPr>
          <a:lstStyle/>
          <a:p>
            <a:pPr algn="ctr"/>
            <a:r>
              <a:rPr lang="en-US" sz="2000" dirty="0"/>
              <a:t>Send data</a:t>
            </a:r>
          </a:p>
        </p:txBody>
      </p:sp>
      <p:cxnSp>
        <p:nvCxnSpPr>
          <p:cNvPr id="51" name="Verbinder: gekrümmt 50">
            <a:extLst>
              <a:ext uri="{FF2B5EF4-FFF2-40B4-BE49-F238E27FC236}">
                <a16:creationId xmlns:a16="http://schemas.microsoft.com/office/drawing/2014/main" id="{CEB409CB-AC8A-7E92-6D43-0A147EC2E5B1}"/>
              </a:ext>
            </a:extLst>
          </p:cNvPr>
          <p:cNvCxnSpPr>
            <a:stCxn id="43" idx="6"/>
            <a:endCxn id="28" idx="1"/>
          </p:cNvCxnSpPr>
          <p:nvPr/>
        </p:nvCxnSpPr>
        <p:spPr>
          <a:xfrm>
            <a:off x="4448885" y="2735024"/>
            <a:ext cx="2545853" cy="81734"/>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cxnSp>
        <p:nvCxnSpPr>
          <p:cNvPr id="52" name="Verbinder: gekrümmt 51">
            <a:extLst>
              <a:ext uri="{FF2B5EF4-FFF2-40B4-BE49-F238E27FC236}">
                <a16:creationId xmlns:a16="http://schemas.microsoft.com/office/drawing/2014/main" id="{908EF6F9-806E-9FD8-6915-FC483B283382}"/>
              </a:ext>
            </a:extLst>
          </p:cNvPr>
          <p:cNvCxnSpPr>
            <a:cxnSpLocks/>
            <a:stCxn id="34" idx="6"/>
            <a:endCxn id="30" idx="1"/>
          </p:cNvCxnSpPr>
          <p:nvPr/>
        </p:nvCxnSpPr>
        <p:spPr>
          <a:xfrm flipV="1">
            <a:off x="4460868" y="3335189"/>
            <a:ext cx="2533869" cy="421970"/>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cxnSp>
        <p:nvCxnSpPr>
          <p:cNvPr id="55" name="Verbinder: gekrümmt 54">
            <a:extLst>
              <a:ext uri="{FF2B5EF4-FFF2-40B4-BE49-F238E27FC236}">
                <a16:creationId xmlns:a16="http://schemas.microsoft.com/office/drawing/2014/main" id="{3C7CC73C-FBCD-A8D8-4B3D-250A9AC705F0}"/>
              </a:ext>
            </a:extLst>
          </p:cNvPr>
          <p:cNvCxnSpPr>
            <a:cxnSpLocks/>
            <a:stCxn id="41" idx="6"/>
            <a:endCxn id="47" idx="1"/>
          </p:cNvCxnSpPr>
          <p:nvPr/>
        </p:nvCxnSpPr>
        <p:spPr>
          <a:xfrm flipV="1">
            <a:off x="4460868" y="3879050"/>
            <a:ext cx="2533869" cy="864342"/>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sp>
        <p:nvSpPr>
          <p:cNvPr id="60" name="Textfeld 59">
            <a:extLst>
              <a:ext uri="{FF2B5EF4-FFF2-40B4-BE49-F238E27FC236}">
                <a16:creationId xmlns:a16="http://schemas.microsoft.com/office/drawing/2014/main" id="{B7B7FD20-090C-01AA-8FDD-4F88B0C8F7F2}"/>
              </a:ext>
            </a:extLst>
          </p:cNvPr>
          <p:cNvSpPr txBox="1"/>
          <p:nvPr/>
        </p:nvSpPr>
        <p:spPr>
          <a:xfrm>
            <a:off x="6584047" y="4725585"/>
            <a:ext cx="3039086" cy="707886"/>
          </a:xfrm>
          <a:prstGeom prst="rect">
            <a:avLst/>
          </a:prstGeom>
          <a:noFill/>
        </p:spPr>
        <p:txBody>
          <a:bodyPr wrap="square" rtlCol="0">
            <a:spAutoFit/>
          </a:bodyPr>
          <a:lstStyle>
            <a:defPPr>
              <a:defRPr lang="de-DE"/>
            </a:defPPr>
            <a:lvl1pPr algn="ctr">
              <a:defRPr sz="2000" b="1"/>
            </a:lvl1pPr>
          </a:lstStyle>
          <a:p>
            <a:r>
              <a:rPr lang="en-US" dirty="0"/>
              <a:t>No clear dataflow </a:t>
            </a:r>
            <a:r>
              <a:rPr lang="en-US"/>
              <a:t>without semantics</a:t>
            </a:r>
            <a:endParaRPr lang="en-US" dirty="0"/>
          </a:p>
        </p:txBody>
      </p:sp>
      <p:sp>
        <p:nvSpPr>
          <p:cNvPr id="6" name="Fußzeilenplatzhalter 5">
            <a:extLst>
              <a:ext uri="{FF2B5EF4-FFF2-40B4-BE49-F238E27FC236}">
                <a16:creationId xmlns:a16="http://schemas.microsoft.com/office/drawing/2014/main" id="{4078BA46-EECA-BD4E-75B8-0F0A35966E49}"/>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7085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Characteristics of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48</a:t>
            </a:fld>
            <a:endParaRPr lang="en-US" dirty="0"/>
          </a:p>
        </p:txBody>
      </p:sp>
      <p:sp>
        <p:nvSpPr>
          <p:cNvPr id="16393" name="Textfeld 16392">
            <a:extLst>
              <a:ext uri="{FF2B5EF4-FFF2-40B4-BE49-F238E27FC236}">
                <a16:creationId xmlns:a16="http://schemas.microsoft.com/office/drawing/2014/main" id="{D055D6FB-622C-D112-EFE9-F8DBD2968AEE}"/>
              </a:ext>
            </a:extLst>
          </p:cNvPr>
          <p:cNvSpPr txBox="1"/>
          <p:nvPr/>
        </p:nvSpPr>
        <p:spPr>
          <a:xfrm>
            <a:off x="584423" y="1886812"/>
            <a:ext cx="3039086" cy="400110"/>
          </a:xfrm>
          <a:prstGeom prst="rect">
            <a:avLst/>
          </a:prstGeom>
          <a:noFill/>
        </p:spPr>
        <p:txBody>
          <a:bodyPr wrap="square" rtlCol="0">
            <a:spAutoFit/>
          </a:bodyPr>
          <a:lstStyle>
            <a:defPPr>
              <a:defRPr lang="de-DE"/>
            </a:defPPr>
            <a:lvl1pPr algn="ctr">
              <a:defRPr sz="2000" b="1"/>
            </a:lvl1pPr>
          </a:lstStyle>
          <a:p>
            <a:r>
              <a:rPr lang="en-US" dirty="0"/>
              <a:t>Pub / Sub connections</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751112" y="2836718"/>
            <a:ext cx="2705708" cy="646331"/>
          </a:xfrm>
          <a:prstGeom prst="rect">
            <a:avLst/>
          </a:prstGeom>
          <a:noFill/>
        </p:spPr>
        <p:txBody>
          <a:bodyPr wrap="square" rtlCol="0">
            <a:spAutoFit/>
          </a:bodyPr>
          <a:lstStyle/>
          <a:p>
            <a:pPr algn="ctr"/>
            <a:r>
              <a:rPr lang="en-US" dirty="0"/>
              <a:t>Strictly define a data flow direction</a:t>
            </a:r>
          </a:p>
        </p:txBody>
      </p:sp>
      <p:sp>
        <p:nvSpPr>
          <p:cNvPr id="9" name="Textfeld 8">
            <a:extLst>
              <a:ext uri="{FF2B5EF4-FFF2-40B4-BE49-F238E27FC236}">
                <a16:creationId xmlns:a16="http://schemas.microsoft.com/office/drawing/2014/main" id="{BFF87A80-5DAC-E1C5-2020-4AD2AD1A95FB}"/>
              </a:ext>
            </a:extLst>
          </p:cNvPr>
          <p:cNvSpPr txBox="1"/>
          <p:nvPr/>
        </p:nvSpPr>
        <p:spPr>
          <a:xfrm>
            <a:off x="7726903" y="1886812"/>
            <a:ext cx="3039086" cy="400110"/>
          </a:xfrm>
          <a:prstGeom prst="rect">
            <a:avLst/>
          </a:prstGeom>
          <a:noFill/>
        </p:spPr>
        <p:txBody>
          <a:bodyPr wrap="square" rtlCol="0">
            <a:spAutoFit/>
          </a:bodyPr>
          <a:lstStyle>
            <a:defPPr>
              <a:defRPr lang="de-DE"/>
            </a:defPPr>
            <a:lvl1pPr algn="ctr">
              <a:defRPr sz="2000" b="1"/>
            </a:lvl1pPr>
          </a:lstStyle>
          <a:p>
            <a:r>
              <a:rPr lang="en-US" dirty="0"/>
              <a:t>Service connections</a:t>
            </a:r>
          </a:p>
        </p:txBody>
      </p:sp>
      <p:sp>
        <p:nvSpPr>
          <p:cNvPr id="11" name="Textfeld 10">
            <a:extLst>
              <a:ext uri="{FF2B5EF4-FFF2-40B4-BE49-F238E27FC236}">
                <a16:creationId xmlns:a16="http://schemas.microsoft.com/office/drawing/2014/main" id="{99664AD8-558B-E856-EC98-A521232DEDE9}"/>
              </a:ext>
            </a:extLst>
          </p:cNvPr>
          <p:cNvSpPr txBox="1"/>
          <p:nvPr/>
        </p:nvSpPr>
        <p:spPr>
          <a:xfrm>
            <a:off x="4155663" y="1886812"/>
            <a:ext cx="3039086" cy="400110"/>
          </a:xfrm>
          <a:prstGeom prst="rect">
            <a:avLst/>
          </a:prstGeom>
          <a:noFill/>
        </p:spPr>
        <p:txBody>
          <a:bodyPr wrap="square" rtlCol="0">
            <a:spAutoFit/>
          </a:bodyPr>
          <a:lstStyle>
            <a:defPPr>
              <a:defRPr lang="de-DE"/>
            </a:defPPr>
            <a:lvl1pPr algn="ctr">
              <a:defRPr sz="2000" b="1"/>
            </a:lvl1pPr>
          </a:lstStyle>
          <a:p>
            <a:r>
              <a:rPr lang="en-US" dirty="0"/>
              <a:t>Broadcast connections</a:t>
            </a:r>
          </a:p>
        </p:txBody>
      </p:sp>
      <p:sp>
        <p:nvSpPr>
          <p:cNvPr id="12" name="Textfeld 11">
            <a:extLst>
              <a:ext uri="{FF2B5EF4-FFF2-40B4-BE49-F238E27FC236}">
                <a16:creationId xmlns:a16="http://schemas.microsoft.com/office/drawing/2014/main" id="{C0C616C9-C467-585F-51A6-8440118282B7}"/>
              </a:ext>
            </a:extLst>
          </p:cNvPr>
          <p:cNvSpPr txBox="1"/>
          <p:nvPr/>
        </p:nvSpPr>
        <p:spPr>
          <a:xfrm>
            <a:off x="4322352" y="2837914"/>
            <a:ext cx="2705708" cy="646331"/>
          </a:xfrm>
          <a:prstGeom prst="rect">
            <a:avLst/>
          </a:prstGeom>
          <a:noFill/>
        </p:spPr>
        <p:txBody>
          <a:bodyPr wrap="square" rtlCol="0">
            <a:spAutoFit/>
          </a:bodyPr>
          <a:lstStyle/>
          <a:p>
            <a:pPr algn="ctr"/>
            <a:r>
              <a:rPr lang="en-US" dirty="0"/>
              <a:t>Nodes are interchangeable</a:t>
            </a:r>
          </a:p>
        </p:txBody>
      </p:sp>
      <p:sp>
        <p:nvSpPr>
          <p:cNvPr id="13" name="Textfeld 12">
            <a:extLst>
              <a:ext uri="{FF2B5EF4-FFF2-40B4-BE49-F238E27FC236}">
                <a16:creationId xmlns:a16="http://schemas.microsoft.com/office/drawing/2014/main" id="{2546FD76-8C7C-29CA-4F0A-5B1EB2B13C47}"/>
              </a:ext>
            </a:extLst>
          </p:cNvPr>
          <p:cNvSpPr txBox="1"/>
          <p:nvPr/>
        </p:nvSpPr>
        <p:spPr>
          <a:xfrm>
            <a:off x="7893592" y="2839111"/>
            <a:ext cx="2705708" cy="646331"/>
          </a:xfrm>
          <a:prstGeom prst="rect">
            <a:avLst/>
          </a:prstGeom>
          <a:noFill/>
        </p:spPr>
        <p:txBody>
          <a:bodyPr wrap="square" rtlCol="0">
            <a:spAutoFit/>
          </a:bodyPr>
          <a:lstStyle/>
          <a:p>
            <a:pPr algn="ctr"/>
            <a:r>
              <a:rPr lang="en-US" dirty="0"/>
              <a:t>Unknown dataflow direction</a:t>
            </a:r>
          </a:p>
        </p:txBody>
      </p:sp>
      <p:pic>
        <p:nvPicPr>
          <p:cNvPr id="17" name="Grafik 16">
            <a:extLst>
              <a:ext uri="{FF2B5EF4-FFF2-40B4-BE49-F238E27FC236}">
                <a16:creationId xmlns:a16="http://schemas.microsoft.com/office/drawing/2014/main" id="{34C38BA1-540C-95FB-F1F0-5BDDD0EFE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360" y="3529069"/>
            <a:ext cx="2261480" cy="2261480"/>
          </a:xfrm>
          <a:prstGeom prst="rect">
            <a:avLst/>
          </a:prstGeom>
        </p:spPr>
      </p:pic>
      <p:pic>
        <p:nvPicPr>
          <p:cNvPr id="19" name="Grafik 18">
            <a:extLst>
              <a:ext uri="{FF2B5EF4-FFF2-40B4-BE49-F238E27FC236}">
                <a16:creationId xmlns:a16="http://schemas.microsoft.com/office/drawing/2014/main" id="{2C6BF4D2-9F07-23C3-A264-5D6583A38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8248" y="3605115"/>
            <a:ext cx="2261479" cy="2261479"/>
          </a:xfrm>
          <a:prstGeom prst="rect">
            <a:avLst/>
          </a:prstGeom>
        </p:spPr>
      </p:pic>
      <p:pic>
        <p:nvPicPr>
          <p:cNvPr id="21" name="Grafik 20">
            <a:extLst>
              <a:ext uri="{FF2B5EF4-FFF2-40B4-BE49-F238E27FC236}">
                <a16:creationId xmlns:a16="http://schemas.microsoft.com/office/drawing/2014/main" id="{0524694E-1096-57DD-AF1F-78CEFC7E9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855" y="3776548"/>
            <a:ext cx="1877972" cy="1877972"/>
          </a:xfrm>
          <a:prstGeom prst="rect">
            <a:avLst/>
          </a:prstGeom>
        </p:spPr>
      </p:pic>
      <p:sp>
        <p:nvSpPr>
          <p:cNvPr id="6" name="Datumsplatzhalter 3">
            <a:extLst>
              <a:ext uri="{FF2B5EF4-FFF2-40B4-BE49-F238E27FC236}">
                <a16:creationId xmlns:a16="http://schemas.microsoft.com/office/drawing/2014/main" id="{564187FD-456F-06B2-6A4A-54516B54E4FD}"/>
              </a:ext>
            </a:extLst>
          </p:cNvPr>
          <p:cNvSpPr>
            <a:spLocks noGrp="1"/>
          </p:cNvSpPr>
          <p:nvPr>
            <p:ph type="dt" sz="half" idx="10"/>
          </p:nvPr>
        </p:nvSpPr>
        <p:spPr>
          <a:xfrm>
            <a:off x="10559320" y="6356350"/>
            <a:ext cx="1561407" cy="365125"/>
          </a:xfrm>
        </p:spPr>
        <p:txBody>
          <a:bodyPr/>
          <a:lstStyle/>
          <a:p>
            <a:fld id="{C0822701-1A98-40AB-9292-E7ECE61C0D43}" type="datetime1">
              <a:rPr lang="de-DE" smtClean="0"/>
              <a:t>08.12.2024</a:t>
            </a:fld>
            <a:endParaRPr lang="de-DE" dirty="0"/>
          </a:p>
        </p:txBody>
      </p:sp>
      <p:sp>
        <p:nvSpPr>
          <p:cNvPr id="7" name="Fußzeilenplatzhalter 6">
            <a:extLst>
              <a:ext uri="{FF2B5EF4-FFF2-40B4-BE49-F238E27FC236}">
                <a16:creationId xmlns:a16="http://schemas.microsoft.com/office/drawing/2014/main" id="{6C1337F1-C57A-BE3A-EFE6-73841908AD82}"/>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894183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Let’s Get an Overview</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0B95D42C-A823-4777-9A69-5216B5C569BB}" type="datetime1">
              <a:rPr lang="de-DE" smtClean="0"/>
              <a:t>08.12.2024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49</a:t>
            </a:fld>
            <a:endParaRPr lang="de-DE"/>
          </a:p>
        </p:txBody>
      </p:sp>
      <p:pic>
        <p:nvPicPr>
          <p:cNvPr id="6146" name="Picture 2" descr="Vector art pencil sketch with white background, a visually appealing cute little robot holding a blueprint plan in its hand understanding it ">
            <a:extLst>
              <a:ext uri="{FF2B5EF4-FFF2-40B4-BE49-F238E27FC236}">
                <a16:creationId xmlns:a16="http://schemas.microsoft.com/office/drawing/2014/main" id="{144D6061-FBDA-EB66-4F61-9107DB00785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62111" y="587140"/>
            <a:ext cx="2661386" cy="2661386"/>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B557D196-6AB9-AF58-5E37-DB825871EBBC}"/>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004061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CF19F-1854-E6E6-9E0A-C09AA513700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E9C408-3E3B-B3FF-B4B8-1600DC27A37C}"/>
              </a:ext>
            </a:extLst>
          </p:cNvPr>
          <p:cNvSpPr>
            <a:spLocks noGrp="1"/>
          </p:cNvSpPr>
          <p:nvPr>
            <p:ph type="title"/>
          </p:nvPr>
        </p:nvSpPr>
        <p:spPr/>
        <p:txBody>
          <a:bodyPr/>
          <a:lstStyle/>
          <a:p>
            <a:r>
              <a:rPr lang="en-US" dirty="0"/>
              <a:t>Motivation for Visualization</a:t>
            </a:r>
          </a:p>
        </p:txBody>
      </p:sp>
      <p:sp>
        <p:nvSpPr>
          <p:cNvPr id="3" name="Datumsplatzhalter 2">
            <a:extLst>
              <a:ext uri="{FF2B5EF4-FFF2-40B4-BE49-F238E27FC236}">
                <a16:creationId xmlns:a16="http://schemas.microsoft.com/office/drawing/2014/main" id="{EEE95D4A-89A9-F95E-4E07-C7F39D224DDE}"/>
              </a:ext>
            </a:extLst>
          </p:cNvPr>
          <p:cNvSpPr>
            <a:spLocks noGrp="1"/>
          </p:cNvSpPr>
          <p:nvPr>
            <p:ph type="dt" sz="half" idx="10"/>
          </p:nvPr>
        </p:nvSpPr>
        <p:spPr/>
        <p:txBody>
          <a:bodyPr/>
          <a:lstStyle/>
          <a:p>
            <a:fld id="{2F964898-4200-4B95-B6D6-71DEF2E6093C}" type="datetime1">
              <a:rPr lang="de-DE" smtClean="0"/>
              <a:t>08.12.2024</a:t>
            </a:fld>
            <a:endParaRPr lang="de-DE"/>
          </a:p>
        </p:txBody>
      </p:sp>
      <p:sp>
        <p:nvSpPr>
          <p:cNvPr id="4" name="Fußzeilenplatzhalter 3">
            <a:extLst>
              <a:ext uri="{FF2B5EF4-FFF2-40B4-BE49-F238E27FC236}">
                <a16:creationId xmlns:a16="http://schemas.microsoft.com/office/drawing/2014/main" id="{6767BE0E-692F-9B6F-B30D-07137BCE94F2}"/>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CDA72A65-0683-2B43-A482-1325937E2A9F}"/>
              </a:ext>
            </a:extLst>
          </p:cNvPr>
          <p:cNvSpPr>
            <a:spLocks noGrp="1"/>
          </p:cNvSpPr>
          <p:nvPr>
            <p:ph type="sldNum" sz="quarter" idx="12"/>
          </p:nvPr>
        </p:nvSpPr>
        <p:spPr/>
        <p:txBody>
          <a:bodyPr/>
          <a:lstStyle/>
          <a:p>
            <a:fld id="{107AFDAB-D1F3-4178-9F69-235A4A98E3C7}" type="slidenum">
              <a:rPr lang="de-DE" smtClean="0"/>
              <a:t>5</a:t>
            </a:fld>
            <a:endParaRPr lang="de-DE"/>
          </a:p>
        </p:txBody>
      </p:sp>
      <p:sp>
        <p:nvSpPr>
          <p:cNvPr id="6" name="Textfeld 5">
            <a:extLst>
              <a:ext uri="{FF2B5EF4-FFF2-40B4-BE49-F238E27FC236}">
                <a16:creationId xmlns:a16="http://schemas.microsoft.com/office/drawing/2014/main" id="{4068B0F9-3AC7-DB17-EBB0-2CF587E31D50}"/>
              </a:ext>
            </a:extLst>
          </p:cNvPr>
          <p:cNvSpPr txBox="1"/>
          <p:nvPr/>
        </p:nvSpPr>
        <p:spPr>
          <a:xfrm>
            <a:off x="77765" y="3261985"/>
            <a:ext cx="2894035" cy="923330"/>
          </a:xfrm>
          <a:prstGeom prst="rect">
            <a:avLst/>
          </a:prstGeom>
          <a:noFill/>
        </p:spPr>
        <p:txBody>
          <a:bodyPr wrap="square" rtlCol="0">
            <a:spAutoFit/>
          </a:bodyPr>
          <a:lstStyle>
            <a:defPPr>
              <a:defRPr lang="de-DE"/>
            </a:defPPr>
            <a:lvl1pPr algn="ctr"/>
          </a:lstStyle>
          <a:p>
            <a:r>
              <a:rPr lang="en-US" b="1" dirty="0">
                <a:sym typeface="Wingdings" panose="05000000000000000000" pitchFamily="2" charset="2"/>
              </a:rPr>
              <a:t>Visualizing </a:t>
            </a:r>
            <a:r>
              <a:rPr lang="en-US" dirty="0">
                <a:sym typeface="Wingdings" panose="05000000000000000000" pitchFamily="2" charset="2"/>
              </a:rPr>
              <a:t>complex</a:t>
            </a:r>
            <a:endParaRPr lang="en-US" b="1" dirty="0">
              <a:sym typeface="Wingdings" panose="05000000000000000000" pitchFamily="2" charset="2"/>
            </a:endParaRPr>
          </a:p>
          <a:p>
            <a:r>
              <a:rPr lang="en-US" dirty="0">
                <a:sym typeface="Wingdings" panose="05000000000000000000" pitchFamily="2" charset="2"/>
              </a:rPr>
              <a:t>Node-Based Communication Networks</a:t>
            </a:r>
            <a:endParaRPr lang="en-US" dirty="0"/>
          </a:p>
        </p:txBody>
      </p:sp>
      <p:sp>
        <p:nvSpPr>
          <p:cNvPr id="8" name="Textfeld 7">
            <a:extLst>
              <a:ext uri="{FF2B5EF4-FFF2-40B4-BE49-F238E27FC236}">
                <a16:creationId xmlns:a16="http://schemas.microsoft.com/office/drawing/2014/main" id="{ABDFA96B-C190-03A8-125D-911458932D6C}"/>
              </a:ext>
            </a:extLst>
          </p:cNvPr>
          <p:cNvSpPr txBox="1"/>
          <p:nvPr/>
        </p:nvSpPr>
        <p:spPr>
          <a:xfrm>
            <a:off x="3201965" y="2625164"/>
            <a:ext cx="2894035" cy="646331"/>
          </a:xfrm>
          <a:prstGeom prst="rect">
            <a:avLst/>
          </a:prstGeom>
          <a:noFill/>
        </p:spPr>
        <p:txBody>
          <a:bodyPr wrap="square" rtlCol="0">
            <a:spAutoFit/>
          </a:bodyPr>
          <a:lstStyle>
            <a:defPPr>
              <a:defRPr lang="de-DE"/>
            </a:defPPr>
            <a:lvl1pPr algn="ctr"/>
          </a:lstStyle>
          <a:p>
            <a:r>
              <a:rPr lang="en-US" noProof="0" dirty="0"/>
              <a:t>understand structure of the graph</a:t>
            </a:r>
          </a:p>
        </p:txBody>
      </p:sp>
      <p:sp>
        <p:nvSpPr>
          <p:cNvPr id="9" name="Textfeld 8">
            <a:extLst>
              <a:ext uri="{FF2B5EF4-FFF2-40B4-BE49-F238E27FC236}">
                <a16:creationId xmlns:a16="http://schemas.microsoft.com/office/drawing/2014/main" id="{116D1C1E-49D4-9465-F8DB-11AFB36AF7E5}"/>
              </a:ext>
            </a:extLst>
          </p:cNvPr>
          <p:cNvSpPr txBox="1"/>
          <p:nvPr/>
        </p:nvSpPr>
        <p:spPr>
          <a:xfrm>
            <a:off x="3201965" y="4208020"/>
            <a:ext cx="2894035" cy="646331"/>
          </a:xfrm>
          <a:prstGeom prst="rect">
            <a:avLst/>
          </a:prstGeom>
          <a:noFill/>
        </p:spPr>
        <p:txBody>
          <a:bodyPr wrap="square" rtlCol="0">
            <a:spAutoFit/>
          </a:bodyPr>
          <a:lstStyle>
            <a:defPPr>
              <a:defRPr lang="de-DE"/>
            </a:defPPr>
            <a:lvl1pPr algn="ctr"/>
          </a:lstStyle>
          <a:p>
            <a:r>
              <a:rPr lang="en-US" noProof="0" dirty="0"/>
              <a:t>identify communication patterns</a:t>
            </a:r>
          </a:p>
        </p:txBody>
      </p:sp>
      <p:sp>
        <p:nvSpPr>
          <p:cNvPr id="10" name="Textfeld 9">
            <a:extLst>
              <a:ext uri="{FF2B5EF4-FFF2-40B4-BE49-F238E27FC236}">
                <a16:creationId xmlns:a16="http://schemas.microsoft.com/office/drawing/2014/main" id="{B9CFDDE8-A59C-B426-3BB1-A5D783AB916D}"/>
              </a:ext>
            </a:extLst>
          </p:cNvPr>
          <p:cNvSpPr txBox="1"/>
          <p:nvPr/>
        </p:nvSpPr>
        <p:spPr>
          <a:xfrm>
            <a:off x="2971800" y="1595479"/>
            <a:ext cx="3381715" cy="369332"/>
          </a:xfrm>
          <a:prstGeom prst="rect">
            <a:avLst/>
          </a:prstGeom>
          <a:noFill/>
        </p:spPr>
        <p:txBody>
          <a:bodyPr wrap="square" rtlCol="0">
            <a:spAutoFit/>
          </a:bodyPr>
          <a:lstStyle>
            <a:defPPr>
              <a:defRPr lang="de-DE"/>
            </a:defPPr>
            <a:lvl1pPr algn="ctr"/>
          </a:lstStyle>
          <a:p>
            <a:r>
              <a:rPr lang="en-US" noProof="0" dirty="0"/>
              <a:t>support development </a:t>
            </a:r>
            <a:r>
              <a:rPr lang="en-US" dirty="0"/>
              <a:t>process</a:t>
            </a:r>
            <a:endParaRPr lang="en-US" noProof="0" dirty="0"/>
          </a:p>
        </p:txBody>
      </p:sp>
      <p:sp>
        <p:nvSpPr>
          <p:cNvPr id="12" name="Textfeld 11">
            <a:extLst>
              <a:ext uri="{FF2B5EF4-FFF2-40B4-BE49-F238E27FC236}">
                <a16:creationId xmlns:a16="http://schemas.microsoft.com/office/drawing/2014/main" id="{EC937F7E-FBF2-75CA-C345-AC2220F96B87}"/>
              </a:ext>
            </a:extLst>
          </p:cNvPr>
          <p:cNvSpPr txBox="1"/>
          <p:nvPr/>
        </p:nvSpPr>
        <p:spPr>
          <a:xfrm>
            <a:off x="6553629" y="2321896"/>
            <a:ext cx="1616147" cy="369332"/>
          </a:xfrm>
          <a:prstGeom prst="rect">
            <a:avLst/>
          </a:prstGeom>
          <a:noFill/>
        </p:spPr>
        <p:txBody>
          <a:bodyPr wrap="none" rtlCol="0">
            <a:spAutoFit/>
          </a:bodyPr>
          <a:lstStyle>
            <a:defPPr>
              <a:defRPr lang="de-DE"/>
            </a:defPPr>
            <a:lvl1pPr algn="ctr"/>
          </a:lstStyle>
          <a:p>
            <a:r>
              <a:rPr lang="en-US" noProof="0"/>
              <a:t>dependencies</a:t>
            </a:r>
          </a:p>
        </p:txBody>
      </p:sp>
      <p:sp>
        <p:nvSpPr>
          <p:cNvPr id="13" name="Textfeld 12">
            <a:extLst>
              <a:ext uri="{FF2B5EF4-FFF2-40B4-BE49-F238E27FC236}">
                <a16:creationId xmlns:a16="http://schemas.microsoft.com/office/drawing/2014/main" id="{3127FD83-5DDE-4A9E-2F78-4E4860DEDF7F}"/>
              </a:ext>
            </a:extLst>
          </p:cNvPr>
          <p:cNvSpPr txBox="1"/>
          <p:nvPr/>
        </p:nvSpPr>
        <p:spPr>
          <a:xfrm>
            <a:off x="6959508" y="2763822"/>
            <a:ext cx="1221809" cy="369332"/>
          </a:xfrm>
          <a:prstGeom prst="rect">
            <a:avLst/>
          </a:prstGeom>
          <a:noFill/>
        </p:spPr>
        <p:txBody>
          <a:bodyPr wrap="none" rtlCol="0">
            <a:spAutoFit/>
          </a:bodyPr>
          <a:lstStyle>
            <a:defPPr>
              <a:defRPr lang="de-DE"/>
            </a:defPPr>
            <a:lvl1pPr algn="ctr"/>
          </a:lstStyle>
          <a:p>
            <a:r>
              <a:rPr lang="en-US" noProof="0" dirty="0"/>
              <a:t>dataflows</a:t>
            </a:r>
          </a:p>
        </p:txBody>
      </p:sp>
      <p:sp>
        <p:nvSpPr>
          <p:cNvPr id="14" name="Textfeld 13">
            <a:extLst>
              <a:ext uri="{FF2B5EF4-FFF2-40B4-BE49-F238E27FC236}">
                <a16:creationId xmlns:a16="http://schemas.microsoft.com/office/drawing/2014/main" id="{88E54C29-297D-CC4B-7DBB-E3D6B9F2EC17}"/>
              </a:ext>
            </a:extLst>
          </p:cNvPr>
          <p:cNvSpPr txBox="1"/>
          <p:nvPr/>
        </p:nvSpPr>
        <p:spPr>
          <a:xfrm>
            <a:off x="6623180" y="3281508"/>
            <a:ext cx="1274709" cy="369332"/>
          </a:xfrm>
          <a:prstGeom prst="rect">
            <a:avLst/>
          </a:prstGeom>
          <a:noFill/>
        </p:spPr>
        <p:txBody>
          <a:bodyPr wrap="none" rtlCol="0">
            <a:spAutoFit/>
          </a:bodyPr>
          <a:lstStyle>
            <a:defPPr>
              <a:defRPr lang="de-DE"/>
            </a:defPPr>
            <a:lvl1pPr algn="ctr"/>
          </a:lstStyle>
          <a:p>
            <a:r>
              <a:rPr lang="en-US" noProof="0" dirty="0"/>
              <a:t>topologies</a:t>
            </a:r>
          </a:p>
        </p:txBody>
      </p:sp>
      <p:sp>
        <p:nvSpPr>
          <p:cNvPr id="15" name="Textfeld 14">
            <a:extLst>
              <a:ext uri="{FF2B5EF4-FFF2-40B4-BE49-F238E27FC236}">
                <a16:creationId xmlns:a16="http://schemas.microsoft.com/office/drawing/2014/main" id="{E3EAD33C-9BEC-B66F-5CAC-37525CA1677D}"/>
              </a:ext>
            </a:extLst>
          </p:cNvPr>
          <p:cNvSpPr txBox="1"/>
          <p:nvPr/>
        </p:nvSpPr>
        <p:spPr>
          <a:xfrm>
            <a:off x="6168163" y="4153846"/>
            <a:ext cx="2103461" cy="369332"/>
          </a:xfrm>
          <a:prstGeom prst="rect">
            <a:avLst/>
          </a:prstGeom>
          <a:noFill/>
        </p:spPr>
        <p:txBody>
          <a:bodyPr wrap="none" rtlCol="0">
            <a:spAutoFit/>
          </a:bodyPr>
          <a:lstStyle>
            <a:defPPr>
              <a:defRPr lang="de-DE"/>
            </a:defPPr>
            <a:lvl1pPr algn="ctr"/>
          </a:lstStyle>
          <a:p>
            <a:r>
              <a:rPr lang="en-US" noProof="0" dirty="0"/>
              <a:t>unconnected </a:t>
            </a:r>
            <a:r>
              <a:rPr lang="en-US" dirty="0"/>
              <a:t>parts</a:t>
            </a:r>
            <a:endParaRPr lang="en-US" noProof="0" dirty="0"/>
          </a:p>
        </p:txBody>
      </p:sp>
      <p:sp>
        <p:nvSpPr>
          <p:cNvPr id="16" name="Textfeld 15">
            <a:extLst>
              <a:ext uri="{FF2B5EF4-FFF2-40B4-BE49-F238E27FC236}">
                <a16:creationId xmlns:a16="http://schemas.microsoft.com/office/drawing/2014/main" id="{C4008D2C-EDD8-DDC2-54AD-DCABA057B7D1}"/>
              </a:ext>
            </a:extLst>
          </p:cNvPr>
          <p:cNvSpPr txBox="1"/>
          <p:nvPr/>
        </p:nvSpPr>
        <p:spPr>
          <a:xfrm>
            <a:off x="6566273" y="4651131"/>
            <a:ext cx="1388522" cy="369332"/>
          </a:xfrm>
          <a:prstGeom prst="rect">
            <a:avLst/>
          </a:prstGeom>
          <a:noFill/>
        </p:spPr>
        <p:txBody>
          <a:bodyPr wrap="none" rtlCol="0">
            <a:spAutoFit/>
          </a:bodyPr>
          <a:lstStyle>
            <a:defPPr>
              <a:defRPr lang="de-DE"/>
            </a:defPPr>
            <a:lvl1pPr algn="ctr"/>
          </a:lstStyle>
          <a:p>
            <a:r>
              <a:rPr lang="en-US" noProof="0" dirty="0"/>
              <a:t>bottlenecks</a:t>
            </a:r>
          </a:p>
        </p:txBody>
      </p:sp>
      <p:sp>
        <p:nvSpPr>
          <p:cNvPr id="17" name="Textfeld 16">
            <a:extLst>
              <a:ext uri="{FF2B5EF4-FFF2-40B4-BE49-F238E27FC236}">
                <a16:creationId xmlns:a16="http://schemas.microsoft.com/office/drawing/2014/main" id="{D4DFD8EC-0B4B-A3DC-88A0-12946571B3FD}"/>
              </a:ext>
            </a:extLst>
          </p:cNvPr>
          <p:cNvSpPr txBox="1"/>
          <p:nvPr/>
        </p:nvSpPr>
        <p:spPr>
          <a:xfrm>
            <a:off x="3080045" y="5381350"/>
            <a:ext cx="2894035" cy="923330"/>
          </a:xfrm>
          <a:prstGeom prst="rect">
            <a:avLst/>
          </a:prstGeom>
          <a:noFill/>
        </p:spPr>
        <p:txBody>
          <a:bodyPr wrap="square" rtlCol="0">
            <a:spAutoFit/>
          </a:bodyPr>
          <a:lstStyle>
            <a:defPPr>
              <a:defRPr lang="de-DE"/>
            </a:defPPr>
            <a:lvl1pPr algn="ctr"/>
          </a:lstStyle>
          <a:p>
            <a:r>
              <a:rPr lang="en-US" noProof="0" dirty="0"/>
              <a:t>available communication channels for new components</a:t>
            </a:r>
          </a:p>
        </p:txBody>
      </p:sp>
    </p:spTree>
    <p:extLst>
      <p:ext uri="{BB962C8B-B14F-4D97-AF65-F5344CB8AC3E}">
        <p14:creationId xmlns:p14="http://schemas.microsoft.com/office/powerpoint/2010/main" val="27401159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dirty="0"/>
              <a:t>Example System: Nodes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smtClean="0"/>
              <a:t>50</a:t>
            </a:fld>
            <a:endParaRPr lang="en-US" dirty="0"/>
          </a:p>
        </p:txBody>
      </p:sp>
      <p:pic>
        <p:nvPicPr>
          <p:cNvPr id="9" name="Grafik 8">
            <a:extLst>
              <a:ext uri="{FF2B5EF4-FFF2-40B4-BE49-F238E27FC236}">
                <a16:creationId xmlns:a16="http://schemas.microsoft.com/office/drawing/2014/main" id="{F2CB7648-D70A-8EF6-472B-3DBF29459FED}"/>
              </a:ext>
            </a:extLst>
          </p:cNvPr>
          <p:cNvPicPr>
            <a:picLocks noChangeAspect="1"/>
          </p:cNvPicPr>
          <p:nvPr/>
        </p:nvPicPr>
        <p:blipFill>
          <a:blip r:embed="rId2"/>
          <a:stretch>
            <a:fillRect/>
          </a:stretch>
        </p:blipFill>
        <p:spPr>
          <a:xfrm>
            <a:off x="407109" y="1529080"/>
            <a:ext cx="7405221" cy="4516120"/>
          </a:xfrm>
          <a:prstGeom prst="rect">
            <a:avLst/>
          </a:prstGeom>
        </p:spPr>
      </p:pic>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3"/>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dirty="0"/>
              <a:t>Client / Service connection</a:t>
            </a:r>
          </a:p>
        </p:txBody>
      </p:sp>
      <p:sp>
        <p:nvSpPr>
          <p:cNvPr id="6" name="Rechteck 5">
            <a:extLst>
              <a:ext uri="{FF2B5EF4-FFF2-40B4-BE49-F238E27FC236}">
                <a16:creationId xmlns:a16="http://schemas.microsoft.com/office/drawing/2014/main" id="{26F45FAF-4433-130D-13FE-8955B4771DBC}"/>
              </a:ext>
            </a:extLst>
          </p:cNvPr>
          <p:cNvSpPr/>
          <p:nvPr/>
        </p:nvSpPr>
        <p:spPr>
          <a:xfrm>
            <a:off x="8437880" y="1983134"/>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umsplatzhalter 3">
            <a:extLst>
              <a:ext uri="{FF2B5EF4-FFF2-40B4-BE49-F238E27FC236}">
                <a16:creationId xmlns:a16="http://schemas.microsoft.com/office/drawing/2014/main" id="{9590C348-0B8D-AAC0-E1B1-1FF3768BBBAB}"/>
              </a:ext>
            </a:extLst>
          </p:cNvPr>
          <p:cNvSpPr>
            <a:spLocks noGrp="1"/>
          </p:cNvSpPr>
          <p:nvPr>
            <p:ph type="dt" sz="half" idx="10"/>
          </p:nvPr>
        </p:nvSpPr>
        <p:spPr>
          <a:xfrm>
            <a:off x="10559320" y="6356350"/>
            <a:ext cx="1561407" cy="365125"/>
          </a:xfrm>
        </p:spPr>
        <p:txBody>
          <a:bodyPr/>
          <a:lstStyle/>
          <a:p>
            <a:fld id="{47C4F25B-3252-4FCD-93B5-E5B63B568ECC}" type="datetime1">
              <a:rPr lang="de-DE" smtClean="0"/>
              <a:t>08.12.2024</a:t>
            </a:fld>
            <a:endParaRPr lang="de-DE" dirty="0"/>
          </a:p>
        </p:txBody>
      </p:sp>
      <p:sp>
        <p:nvSpPr>
          <p:cNvPr id="14" name="Fußzeilenplatzhalter 13">
            <a:extLst>
              <a:ext uri="{FF2B5EF4-FFF2-40B4-BE49-F238E27FC236}">
                <a16:creationId xmlns:a16="http://schemas.microsoft.com/office/drawing/2014/main" id="{B77A17E6-A5B3-F396-77A1-F786271BF0C8}"/>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391491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dirty="0"/>
              <a:t>Example System: All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smtClean="0"/>
              <a:t>51</a:t>
            </a:fld>
            <a:endParaRPr lang="en-US"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dirty="0"/>
              <a:t>Client / Service connection</a:t>
            </a:r>
          </a:p>
        </p:txBody>
      </p:sp>
      <p:pic>
        <p:nvPicPr>
          <p:cNvPr id="13" name="Grafik 12">
            <a:extLst>
              <a:ext uri="{FF2B5EF4-FFF2-40B4-BE49-F238E27FC236}">
                <a16:creationId xmlns:a16="http://schemas.microsoft.com/office/drawing/2014/main" id="{2B455F72-9A17-0842-A968-343414550591}"/>
              </a:ext>
            </a:extLst>
          </p:cNvPr>
          <p:cNvPicPr>
            <a:picLocks noChangeAspect="1"/>
          </p:cNvPicPr>
          <p:nvPr/>
        </p:nvPicPr>
        <p:blipFill rotWithShape="1">
          <a:blip r:embed="rId3"/>
          <a:srcRect l="7096" t="3883" r="8267" b="4882"/>
          <a:stretch/>
        </p:blipFill>
        <p:spPr>
          <a:xfrm>
            <a:off x="441817" y="1544320"/>
            <a:ext cx="7228983" cy="4480920"/>
          </a:xfrm>
          <a:prstGeom prst="rect">
            <a:avLst/>
          </a:prstGeom>
        </p:spPr>
      </p:pic>
      <p:sp>
        <p:nvSpPr>
          <p:cNvPr id="6" name="Textfeld 5">
            <a:extLst>
              <a:ext uri="{FF2B5EF4-FFF2-40B4-BE49-F238E27FC236}">
                <a16:creationId xmlns:a16="http://schemas.microsoft.com/office/drawing/2014/main" id="{98AFEE2C-F410-5220-0863-3C8A3E6EB05D}"/>
              </a:ext>
            </a:extLst>
          </p:cNvPr>
          <p:cNvSpPr txBox="1"/>
          <p:nvPr/>
        </p:nvSpPr>
        <p:spPr>
          <a:xfrm>
            <a:off x="8466485" y="4462323"/>
            <a:ext cx="2873538" cy="1200329"/>
          </a:xfrm>
          <a:prstGeom prst="rect">
            <a:avLst/>
          </a:prstGeom>
          <a:noFill/>
        </p:spPr>
        <p:txBody>
          <a:bodyPr wrap="square" rtlCol="0">
            <a:spAutoFit/>
          </a:bodyPr>
          <a:lstStyle>
            <a:defPPr>
              <a:defRPr lang="de-DE"/>
            </a:defPPr>
            <a:lvl1pPr algn="ctr">
              <a:defRPr sz="2000" b="1"/>
            </a:lvl1pPr>
          </a:lstStyle>
          <a:p>
            <a:r>
              <a:rPr lang="en-US" sz="1800" dirty="0"/>
              <a:t>Sort of </a:t>
            </a:r>
          </a:p>
          <a:p>
            <a:r>
              <a:rPr lang="en-US" sz="1800" dirty="0"/>
              <a:t>Force-Directed-Graph</a:t>
            </a:r>
          </a:p>
          <a:p>
            <a:r>
              <a:rPr lang="en-US" sz="1800" b="0" dirty="0">
                <a:sym typeface="Wingdings" panose="05000000000000000000" pitchFamily="2" charset="2"/>
              </a:rPr>
              <a:t> not suitable for good overview</a:t>
            </a:r>
            <a:endParaRPr lang="en-US" sz="1800" b="0" dirty="0"/>
          </a:p>
        </p:txBody>
      </p:sp>
      <p:sp>
        <p:nvSpPr>
          <p:cNvPr id="9" name="Rechteck 8">
            <a:extLst>
              <a:ext uri="{FF2B5EF4-FFF2-40B4-BE49-F238E27FC236}">
                <a16:creationId xmlns:a16="http://schemas.microsoft.com/office/drawing/2014/main" id="{C51637DE-937F-CA8B-D412-E146F0FCA465}"/>
              </a:ext>
            </a:extLst>
          </p:cNvPr>
          <p:cNvSpPr/>
          <p:nvPr/>
        </p:nvSpPr>
        <p:spPr>
          <a:xfrm>
            <a:off x="8437880" y="2290911"/>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umsplatzhalter 3">
            <a:extLst>
              <a:ext uri="{FF2B5EF4-FFF2-40B4-BE49-F238E27FC236}">
                <a16:creationId xmlns:a16="http://schemas.microsoft.com/office/drawing/2014/main" id="{9D9334B0-8D11-BCDF-E0EC-1A34051E1542}"/>
              </a:ext>
            </a:extLst>
          </p:cNvPr>
          <p:cNvSpPr>
            <a:spLocks noGrp="1"/>
          </p:cNvSpPr>
          <p:nvPr>
            <p:ph type="dt" sz="half" idx="10"/>
          </p:nvPr>
        </p:nvSpPr>
        <p:spPr>
          <a:xfrm>
            <a:off x="10559320" y="6356350"/>
            <a:ext cx="1561407" cy="365125"/>
          </a:xfrm>
        </p:spPr>
        <p:txBody>
          <a:bodyPr/>
          <a:lstStyle/>
          <a:p>
            <a:fld id="{44F4A95B-5440-4B36-9C05-DE46C3271D6F}" type="datetime1">
              <a:rPr lang="de-DE" smtClean="0"/>
              <a:t>08.12.2024</a:t>
            </a:fld>
            <a:endParaRPr lang="de-DE" dirty="0"/>
          </a:p>
        </p:txBody>
      </p:sp>
      <p:sp>
        <p:nvSpPr>
          <p:cNvPr id="15" name="Fußzeilenplatzhalter 14">
            <a:extLst>
              <a:ext uri="{FF2B5EF4-FFF2-40B4-BE49-F238E27FC236}">
                <a16:creationId xmlns:a16="http://schemas.microsoft.com/office/drawing/2014/main" id="{72CAEB39-3A80-29ED-40CA-0576B4FC4AA9}"/>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743449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a:xfrm>
            <a:off x="214086" y="122773"/>
            <a:ext cx="9636496" cy="1325563"/>
          </a:xfrm>
        </p:spPr>
        <p:txBody>
          <a:bodyPr/>
          <a:lstStyle/>
          <a:p>
            <a:r>
              <a:rPr lang="en-US" dirty="0"/>
              <a:t>Example System: Pub / Sub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smtClean="0"/>
              <a:t>52</a:t>
            </a:fld>
            <a:endParaRPr lang="en-US"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dirty="0"/>
              <a:t>Client / Service connection</a:t>
            </a:r>
          </a:p>
        </p:txBody>
      </p:sp>
      <p:pic>
        <p:nvPicPr>
          <p:cNvPr id="6" name="Grafik 5">
            <a:extLst>
              <a:ext uri="{FF2B5EF4-FFF2-40B4-BE49-F238E27FC236}">
                <a16:creationId xmlns:a16="http://schemas.microsoft.com/office/drawing/2014/main" id="{55F92821-5C39-8A26-39CF-02DEBA12FAEC}"/>
              </a:ext>
            </a:extLst>
          </p:cNvPr>
          <p:cNvPicPr>
            <a:picLocks noChangeAspect="1"/>
          </p:cNvPicPr>
          <p:nvPr/>
        </p:nvPicPr>
        <p:blipFill>
          <a:blip r:embed="rId3">
            <a:alphaModFix/>
          </a:blip>
          <a:stretch>
            <a:fillRect/>
          </a:stretch>
        </p:blipFill>
        <p:spPr>
          <a:xfrm>
            <a:off x="340360" y="1507847"/>
            <a:ext cx="7459354" cy="4498390"/>
          </a:xfrm>
          <a:prstGeom prst="rect">
            <a:avLst/>
          </a:prstGeom>
        </p:spPr>
      </p:pic>
      <p:sp>
        <p:nvSpPr>
          <p:cNvPr id="9" name="Rechteck 8">
            <a:extLst>
              <a:ext uri="{FF2B5EF4-FFF2-40B4-BE49-F238E27FC236}">
                <a16:creationId xmlns:a16="http://schemas.microsoft.com/office/drawing/2014/main" id="{87E818A3-3D2D-E40B-3774-8DA3B38843D9}"/>
              </a:ext>
            </a:extLst>
          </p:cNvPr>
          <p:cNvSpPr/>
          <p:nvPr/>
        </p:nvSpPr>
        <p:spPr>
          <a:xfrm>
            <a:off x="8437880" y="2540418"/>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umsplatzhalter 3">
            <a:extLst>
              <a:ext uri="{FF2B5EF4-FFF2-40B4-BE49-F238E27FC236}">
                <a16:creationId xmlns:a16="http://schemas.microsoft.com/office/drawing/2014/main" id="{99E1673F-4EEA-5E24-B98D-90EF9E0D8842}"/>
              </a:ext>
            </a:extLst>
          </p:cNvPr>
          <p:cNvSpPr>
            <a:spLocks noGrp="1"/>
          </p:cNvSpPr>
          <p:nvPr>
            <p:ph type="dt" sz="half" idx="10"/>
          </p:nvPr>
        </p:nvSpPr>
        <p:spPr>
          <a:xfrm>
            <a:off x="10559320" y="6356350"/>
            <a:ext cx="1561407" cy="365125"/>
          </a:xfrm>
        </p:spPr>
        <p:txBody>
          <a:bodyPr/>
          <a:lstStyle/>
          <a:p>
            <a:fld id="{2619EF50-C98E-4930-9638-772D5E11DD6C}" type="datetime1">
              <a:rPr lang="de-DE" smtClean="0"/>
              <a:t>08.12.2024</a:t>
            </a:fld>
            <a:endParaRPr lang="de-DE" dirty="0"/>
          </a:p>
        </p:txBody>
      </p:sp>
      <p:sp>
        <p:nvSpPr>
          <p:cNvPr id="14" name="Fußzeilenplatzhalter 13">
            <a:extLst>
              <a:ext uri="{FF2B5EF4-FFF2-40B4-BE49-F238E27FC236}">
                <a16:creationId xmlns:a16="http://schemas.microsoft.com/office/drawing/2014/main" id="{75BD6145-8E2D-E9EB-D004-DD5626D0F41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6556418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dirty="0"/>
              <a:t>Example System: Service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smtClean="0"/>
              <a:t>53</a:t>
            </a:fld>
            <a:endParaRPr lang="en-US"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dirty="0"/>
              <a:t>Client / Service connection</a:t>
            </a:r>
          </a:p>
        </p:txBody>
      </p:sp>
      <p:pic>
        <p:nvPicPr>
          <p:cNvPr id="9" name="Grafik 8">
            <a:extLst>
              <a:ext uri="{FF2B5EF4-FFF2-40B4-BE49-F238E27FC236}">
                <a16:creationId xmlns:a16="http://schemas.microsoft.com/office/drawing/2014/main" id="{8546E7EB-9534-E673-3B69-05138B37ED17}"/>
              </a:ext>
            </a:extLst>
          </p:cNvPr>
          <p:cNvPicPr>
            <a:picLocks noChangeAspect="1"/>
          </p:cNvPicPr>
          <p:nvPr/>
        </p:nvPicPr>
        <p:blipFill>
          <a:blip r:embed="rId3">
            <a:alphaModFix/>
          </a:blip>
          <a:stretch>
            <a:fillRect/>
          </a:stretch>
        </p:blipFill>
        <p:spPr>
          <a:xfrm>
            <a:off x="491228" y="1541760"/>
            <a:ext cx="7115281" cy="4412000"/>
          </a:xfrm>
          <a:prstGeom prst="rect">
            <a:avLst/>
          </a:prstGeom>
        </p:spPr>
      </p:pic>
      <p:sp>
        <p:nvSpPr>
          <p:cNvPr id="6" name="Datumsplatzhalter 3">
            <a:extLst>
              <a:ext uri="{FF2B5EF4-FFF2-40B4-BE49-F238E27FC236}">
                <a16:creationId xmlns:a16="http://schemas.microsoft.com/office/drawing/2014/main" id="{2A233912-4AD0-CB60-A90D-ADA29A4A444E}"/>
              </a:ext>
            </a:extLst>
          </p:cNvPr>
          <p:cNvSpPr>
            <a:spLocks noGrp="1"/>
          </p:cNvSpPr>
          <p:nvPr>
            <p:ph type="dt" sz="half" idx="10"/>
          </p:nvPr>
        </p:nvSpPr>
        <p:spPr>
          <a:xfrm>
            <a:off x="10559320" y="6356350"/>
            <a:ext cx="1561407" cy="365125"/>
          </a:xfrm>
        </p:spPr>
        <p:txBody>
          <a:bodyPr/>
          <a:lstStyle/>
          <a:p>
            <a:fld id="{780C8482-B69B-48C6-AD3E-E2F992440034}" type="datetime1">
              <a:rPr lang="de-DE" smtClean="0"/>
              <a:t>08.12.2024</a:t>
            </a:fld>
            <a:endParaRPr lang="de-DE" dirty="0"/>
          </a:p>
        </p:txBody>
      </p:sp>
      <p:sp>
        <p:nvSpPr>
          <p:cNvPr id="13" name="Fußzeilenplatzhalter 12">
            <a:extLst>
              <a:ext uri="{FF2B5EF4-FFF2-40B4-BE49-F238E27FC236}">
                <a16:creationId xmlns:a16="http://schemas.microsoft.com/office/drawing/2014/main" id="{DC01DE77-C260-141C-B49E-32A18662A61A}"/>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067592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a:t>Approaches to Handle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3365092D-D04A-4E3E-AB6E-CA34441B1EB0}" type="datetime1">
              <a:rPr lang="de-DE" smtClean="0"/>
              <a:t>08.12.2024</a:t>
            </a:fld>
            <a:endParaRPr lang="de-DE"/>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de-DE" smtClean="0"/>
              <a:t>54</a:t>
            </a:fld>
            <a:endParaRPr lang="de-DE"/>
          </a:p>
        </p:txBody>
      </p:sp>
      <p:pic>
        <p:nvPicPr>
          <p:cNvPr id="14" name="Grafik 13">
            <a:extLst>
              <a:ext uri="{FF2B5EF4-FFF2-40B4-BE49-F238E27FC236}">
                <a16:creationId xmlns:a16="http://schemas.microsoft.com/office/drawing/2014/main" id="{B4D89F94-A5C7-CDAB-C61A-6D73E2D19BBF}"/>
              </a:ext>
            </a:extLst>
          </p:cNvPr>
          <p:cNvPicPr>
            <a:picLocks noChangeAspect="1"/>
          </p:cNvPicPr>
          <p:nvPr/>
        </p:nvPicPr>
        <p:blipFill rotWithShape="1">
          <a:blip r:embed="rId2"/>
          <a:srcRect l="7096" t="3883" r="8267" b="4882"/>
          <a:stretch/>
        </p:blipFill>
        <p:spPr>
          <a:xfrm>
            <a:off x="5027709" y="1595291"/>
            <a:ext cx="2532746" cy="1569935"/>
          </a:xfrm>
          <a:prstGeom prst="rect">
            <a:avLst/>
          </a:prstGeom>
        </p:spPr>
      </p:pic>
      <p:pic>
        <p:nvPicPr>
          <p:cNvPr id="15" name="Grafik 14">
            <a:extLst>
              <a:ext uri="{FF2B5EF4-FFF2-40B4-BE49-F238E27FC236}">
                <a16:creationId xmlns:a16="http://schemas.microsoft.com/office/drawing/2014/main" id="{6D73FB9F-9DD2-5C7C-73B6-EEB7FAFB6775}"/>
              </a:ext>
            </a:extLst>
          </p:cNvPr>
          <p:cNvPicPr>
            <a:picLocks noChangeAspect="1"/>
          </p:cNvPicPr>
          <p:nvPr/>
        </p:nvPicPr>
        <p:blipFill>
          <a:blip r:embed="rId3">
            <a:alphaModFix/>
          </a:blip>
          <a:stretch>
            <a:fillRect/>
          </a:stretch>
        </p:blipFill>
        <p:spPr>
          <a:xfrm>
            <a:off x="1801843" y="1592231"/>
            <a:ext cx="2613458" cy="1576056"/>
          </a:xfrm>
          <a:prstGeom prst="rect">
            <a:avLst/>
          </a:prstGeom>
        </p:spPr>
      </p:pic>
      <p:pic>
        <p:nvPicPr>
          <p:cNvPr id="16" name="Grafik 15">
            <a:extLst>
              <a:ext uri="{FF2B5EF4-FFF2-40B4-BE49-F238E27FC236}">
                <a16:creationId xmlns:a16="http://schemas.microsoft.com/office/drawing/2014/main" id="{92F37DE9-340D-A5B3-D831-FA9238EE08AA}"/>
              </a:ext>
            </a:extLst>
          </p:cNvPr>
          <p:cNvPicPr>
            <a:picLocks noChangeAspect="1"/>
          </p:cNvPicPr>
          <p:nvPr/>
        </p:nvPicPr>
        <p:blipFill>
          <a:blip r:embed="rId4">
            <a:alphaModFix/>
          </a:blip>
          <a:stretch>
            <a:fillRect/>
          </a:stretch>
        </p:blipFill>
        <p:spPr>
          <a:xfrm>
            <a:off x="8172863" y="1592231"/>
            <a:ext cx="2492908" cy="1545788"/>
          </a:xfrm>
          <a:prstGeom prst="rect">
            <a:avLst/>
          </a:prstGeom>
        </p:spPr>
      </p:pic>
      <p:sp>
        <p:nvSpPr>
          <p:cNvPr id="20" name="Textfeld 19">
            <a:extLst>
              <a:ext uri="{FF2B5EF4-FFF2-40B4-BE49-F238E27FC236}">
                <a16:creationId xmlns:a16="http://schemas.microsoft.com/office/drawing/2014/main" id="{10D842EC-B688-118F-D6EF-149DCCBDCA0E}"/>
              </a:ext>
            </a:extLst>
          </p:cNvPr>
          <p:cNvSpPr txBox="1"/>
          <p:nvPr/>
        </p:nvSpPr>
        <p:spPr>
          <a:xfrm>
            <a:off x="3831045" y="3706444"/>
            <a:ext cx="3039086" cy="400110"/>
          </a:xfrm>
          <a:prstGeom prst="rect">
            <a:avLst/>
          </a:prstGeom>
          <a:noFill/>
        </p:spPr>
        <p:txBody>
          <a:bodyPr wrap="square" rtlCol="0">
            <a:spAutoFit/>
          </a:bodyPr>
          <a:lstStyle>
            <a:defPPr>
              <a:defRPr lang="de-DE"/>
            </a:defPPr>
            <a:lvl1pPr algn="ctr">
              <a:defRPr sz="2000" b="1"/>
            </a:lvl1pPr>
          </a:lstStyle>
          <a:p>
            <a:r>
              <a:rPr lang="en-US" dirty="0"/>
              <a:t>The goal:</a:t>
            </a:r>
          </a:p>
        </p:txBody>
      </p:sp>
      <p:sp>
        <p:nvSpPr>
          <p:cNvPr id="21" name="Textfeld 20">
            <a:extLst>
              <a:ext uri="{FF2B5EF4-FFF2-40B4-BE49-F238E27FC236}">
                <a16:creationId xmlns:a16="http://schemas.microsoft.com/office/drawing/2014/main" id="{C545E586-3920-1B5B-1EDE-2D2CBE2F0669}"/>
              </a:ext>
            </a:extLst>
          </p:cNvPr>
          <p:cNvSpPr txBox="1"/>
          <p:nvPr/>
        </p:nvSpPr>
        <p:spPr>
          <a:xfrm>
            <a:off x="3643671" y="4214658"/>
            <a:ext cx="3413834" cy="707886"/>
          </a:xfrm>
          <a:prstGeom prst="rect">
            <a:avLst/>
          </a:prstGeom>
          <a:noFill/>
        </p:spPr>
        <p:txBody>
          <a:bodyPr wrap="square" rtlCol="0">
            <a:spAutoFit/>
          </a:bodyPr>
          <a:lstStyle>
            <a:defPPr>
              <a:defRPr lang="de-DE"/>
            </a:defPPr>
            <a:lvl1pPr algn="ctr">
              <a:defRPr sz="2000" b="1"/>
            </a:lvl1pPr>
          </a:lstStyle>
          <a:p>
            <a:r>
              <a:rPr lang="en-US" b="0" dirty="0"/>
              <a:t>Bringing some structure into that node set!</a:t>
            </a:r>
          </a:p>
        </p:txBody>
      </p:sp>
      <p:pic>
        <p:nvPicPr>
          <p:cNvPr id="22" name="Grafik 21">
            <a:extLst>
              <a:ext uri="{FF2B5EF4-FFF2-40B4-BE49-F238E27FC236}">
                <a16:creationId xmlns:a16="http://schemas.microsoft.com/office/drawing/2014/main" id="{28659D65-8512-91C4-952F-54F2727A92E8}"/>
              </a:ext>
            </a:extLst>
          </p:cNvPr>
          <p:cNvPicPr>
            <a:picLocks noChangeAspect="1"/>
          </p:cNvPicPr>
          <p:nvPr/>
        </p:nvPicPr>
        <p:blipFill rotWithShape="1">
          <a:blip r:embed="rId5">
            <a:extLst>
              <a:ext uri="{28A0092B-C50C-407E-A947-70E740481C1C}">
                <a14:useLocalDpi xmlns:a14="http://schemas.microsoft.com/office/drawing/2010/main" val="0"/>
              </a:ext>
            </a:extLst>
          </a:blip>
          <a:srcRect l="18512" t="11045" r="8932" b="8980"/>
          <a:stretch/>
        </p:blipFill>
        <p:spPr>
          <a:xfrm>
            <a:off x="7136476" y="4106554"/>
            <a:ext cx="1828800" cy="2015802"/>
          </a:xfrm>
          <a:prstGeom prst="rect">
            <a:avLst/>
          </a:prstGeom>
        </p:spPr>
      </p:pic>
      <p:sp>
        <p:nvSpPr>
          <p:cNvPr id="6" name="Fußzeilenplatzhalter 5">
            <a:extLst>
              <a:ext uri="{FF2B5EF4-FFF2-40B4-BE49-F238E27FC236}">
                <a16:creationId xmlns:a16="http://schemas.microsoft.com/office/drawing/2014/main" id="{588C8A0F-5D9B-33FD-651B-2EAB9B03D222}"/>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200506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Approaches to Handle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55</a:t>
            </a:fld>
            <a:endParaRPr lang="en-US" dirty="0"/>
          </a:p>
        </p:txBody>
      </p:sp>
      <p:sp>
        <p:nvSpPr>
          <p:cNvPr id="16393" name="Textfeld 16392">
            <a:extLst>
              <a:ext uri="{FF2B5EF4-FFF2-40B4-BE49-F238E27FC236}">
                <a16:creationId xmlns:a16="http://schemas.microsoft.com/office/drawing/2014/main" id="{D055D6FB-622C-D112-EFE9-F8DBD2968AEE}"/>
              </a:ext>
            </a:extLst>
          </p:cNvPr>
          <p:cNvSpPr txBox="1"/>
          <p:nvPr/>
        </p:nvSpPr>
        <p:spPr>
          <a:xfrm>
            <a:off x="1674697" y="3323991"/>
            <a:ext cx="3039086" cy="400110"/>
          </a:xfrm>
          <a:prstGeom prst="rect">
            <a:avLst/>
          </a:prstGeom>
          <a:noFill/>
        </p:spPr>
        <p:txBody>
          <a:bodyPr wrap="square" rtlCol="0">
            <a:spAutoFit/>
          </a:bodyPr>
          <a:lstStyle>
            <a:defPPr>
              <a:defRPr lang="de-DE"/>
            </a:defPPr>
            <a:lvl1pPr algn="ctr">
              <a:defRPr sz="2000" b="1"/>
            </a:lvl1pPr>
          </a:lstStyle>
          <a:p>
            <a:r>
              <a:rPr lang="en-US" dirty="0"/>
              <a:t>Pub / Sub connections</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1841386" y="3715515"/>
            <a:ext cx="2705708" cy="276999"/>
          </a:xfrm>
          <a:prstGeom prst="rect">
            <a:avLst/>
          </a:prstGeom>
          <a:noFill/>
        </p:spPr>
        <p:txBody>
          <a:bodyPr wrap="square" rtlCol="0">
            <a:spAutoFit/>
          </a:bodyPr>
          <a:lstStyle/>
          <a:p>
            <a:pPr algn="ctr"/>
            <a:r>
              <a:rPr lang="en-US" sz="1200" dirty="0"/>
              <a:t>Strictly define a data flow direction</a:t>
            </a:r>
          </a:p>
        </p:txBody>
      </p:sp>
      <p:sp>
        <p:nvSpPr>
          <p:cNvPr id="9" name="Textfeld 8">
            <a:extLst>
              <a:ext uri="{FF2B5EF4-FFF2-40B4-BE49-F238E27FC236}">
                <a16:creationId xmlns:a16="http://schemas.microsoft.com/office/drawing/2014/main" id="{BFF87A80-5DAC-E1C5-2020-4AD2AD1A95FB}"/>
              </a:ext>
            </a:extLst>
          </p:cNvPr>
          <p:cNvSpPr txBox="1"/>
          <p:nvPr/>
        </p:nvSpPr>
        <p:spPr>
          <a:xfrm>
            <a:off x="7899774" y="3323991"/>
            <a:ext cx="3039086" cy="400110"/>
          </a:xfrm>
          <a:prstGeom prst="rect">
            <a:avLst/>
          </a:prstGeom>
          <a:noFill/>
        </p:spPr>
        <p:txBody>
          <a:bodyPr wrap="square" rtlCol="0">
            <a:spAutoFit/>
          </a:bodyPr>
          <a:lstStyle>
            <a:defPPr>
              <a:defRPr lang="de-DE"/>
            </a:defPPr>
            <a:lvl1pPr algn="ctr">
              <a:defRPr sz="2000" b="1"/>
            </a:lvl1pPr>
          </a:lstStyle>
          <a:p>
            <a:r>
              <a:rPr lang="en-US" dirty="0"/>
              <a:t>Service connections</a:t>
            </a:r>
          </a:p>
        </p:txBody>
      </p:sp>
      <p:sp>
        <p:nvSpPr>
          <p:cNvPr id="11" name="Textfeld 10">
            <a:extLst>
              <a:ext uri="{FF2B5EF4-FFF2-40B4-BE49-F238E27FC236}">
                <a16:creationId xmlns:a16="http://schemas.microsoft.com/office/drawing/2014/main" id="{99664AD8-558B-E856-EC98-A521232DEDE9}"/>
              </a:ext>
            </a:extLst>
          </p:cNvPr>
          <p:cNvSpPr txBox="1"/>
          <p:nvPr/>
        </p:nvSpPr>
        <p:spPr>
          <a:xfrm>
            <a:off x="4774539" y="3323991"/>
            <a:ext cx="3039086" cy="400110"/>
          </a:xfrm>
          <a:prstGeom prst="rect">
            <a:avLst/>
          </a:prstGeom>
          <a:noFill/>
        </p:spPr>
        <p:txBody>
          <a:bodyPr wrap="square" rtlCol="0">
            <a:spAutoFit/>
          </a:bodyPr>
          <a:lstStyle>
            <a:defPPr>
              <a:defRPr lang="de-DE"/>
            </a:defPPr>
            <a:lvl1pPr algn="ctr">
              <a:defRPr sz="2000" b="1"/>
            </a:lvl1pPr>
          </a:lstStyle>
          <a:p>
            <a:r>
              <a:rPr lang="en-US" dirty="0"/>
              <a:t>Broadcast connections</a:t>
            </a:r>
          </a:p>
        </p:txBody>
      </p:sp>
      <p:sp>
        <p:nvSpPr>
          <p:cNvPr id="12" name="Textfeld 11">
            <a:extLst>
              <a:ext uri="{FF2B5EF4-FFF2-40B4-BE49-F238E27FC236}">
                <a16:creationId xmlns:a16="http://schemas.microsoft.com/office/drawing/2014/main" id="{C0C616C9-C467-585F-51A6-8440118282B7}"/>
              </a:ext>
            </a:extLst>
          </p:cNvPr>
          <p:cNvSpPr txBox="1"/>
          <p:nvPr/>
        </p:nvSpPr>
        <p:spPr>
          <a:xfrm>
            <a:off x="4981470" y="3732713"/>
            <a:ext cx="2705708" cy="276999"/>
          </a:xfrm>
          <a:prstGeom prst="rect">
            <a:avLst/>
          </a:prstGeom>
          <a:noFill/>
        </p:spPr>
        <p:txBody>
          <a:bodyPr wrap="square" rtlCol="0">
            <a:spAutoFit/>
          </a:bodyPr>
          <a:lstStyle/>
          <a:p>
            <a:pPr algn="ctr"/>
            <a:r>
              <a:rPr lang="en-US" sz="1200" dirty="0"/>
              <a:t>Nodes are interchangeable</a:t>
            </a:r>
          </a:p>
        </p:txBody>
      </p:sp>
      <p:sp>
        <p:nvSpPr>
          <p:cNvPr id="13" name="Textfeld 12">
            <a:extLst>
              <a:ext uri="{FF2B5EF4-FFF2-40B4-BE49-F238E27FC236}">
                <a16:creationId xmlns:a16="http://schemas.microsoft.com/office/drawing/2014/main" id="{2546FD76-8C7C-29CA-4F0A-5B1EB2B13C47}"/>
              </a:ext>
            </a:extLst>
          </p:cNvPr>
          <p:cNvSpPr txBox="1"/>
          <p:nvPr/>
        </p:nvSpPr>
        <p:spPr>
          <a:xfrm>
            <a:off x="8118820" y="3732713"/>
            <a:ext cx="2705708" cy="276999"/>
          </a:xfrm>
          <a:prstGeom prst="rect">
            <a:avLst/>
          </a:prstGeom>
          <a:noFill/>
        </p:spPr>
        <p:txBody>
          <a:bodyPr wrap="square" rtlCol="0">
            <a:spAutoFit/>
          </a:bodyPr>
          <a:lstStyle/>
          <a:p>
            <a:pPr algn="ctr"/>
            <a:r>
              <a:rPr lang="en-US" sz="1200" dirty="0"/>
              <a:t>Unknown dataflow direction</a:t>
            </a:r>
          </a:p>
        </p:txBody>
      </p:sp>
      <p:sp>
        <p:nvSpPr>
          <p:cNvPr id="7" name="Textfeld 6">
            <a:extLst>
              <a:ext uri="{FF2B5EF4-FFF2-40B4-BE49-F238E27FC236}">
                <a16:creationId xmlns:a16="http://schemas.microsoft.com/office/drawing/2014/main" id="{C0DBB4C6-6C3F-26BD-9AD3-D3DD8EA3C64E}"/>
              </a:ext>
            </a:extLst>
          </p:cNvPr>
          <p:cNvSpPr txBox="1"/>
          <p:nvPr/>
        </p:nvSpPr>
        <p:spPr>
          <a:xfrm>
            <a:off x="5234597" y="4691069"/>
            <a:ext cx="2199454" cy="646331"/>
          </a:xfrm>
          <a:prstGeom prst="rect">
            <a:avLst/>
          </a:prstGeom>
          <a:noFill/>
        </p:spPr>
        <p:txBody>
          <a:bodyPr wrap="square" rtlCol="0">
            <a:spAutoFit/>
          </a:bodyPr>
          <a:lstStyle>
            <a:defPPr>
              <a:defRPr lang="de-DE"/>
            </a:defPPr>
            <a:lvl1pPr algn="ctr">
              <a:defRPr sz="2000" b="1"/>
            </a:lvl1pPr>
          </a:lstStyle>
          <a:p>
            <a:r>
              <a:rPr lang="en-US" sz="1800" b="0" dirty="0"/>
              <a:t>Ignore Broadcast completely</a:t>
            </a:r>
          </a:p>
        </p:txBody>
      </p:sp>
      <p:sp>
        <p:nvSpPr>
          <p:cNvPr id="8" name="Textfeld 7">
            <a:extLst>
              <a:ext uri="{FF2B5EF4-FFF2-40B4-BE49-F238E27FC236}">
                <a16:creationId xmlns:a16="http://schemas.microsoft.com/office/drawing/2014/main" id="{0FC7DB15-BC61-7A01-A64D-55AB812D4913}"/>
              </a:ext>
            </a:extLst>
          </p:cNvPr>
          <p:cNvSpPr txBox="1"/>
          <p:nvPr/>
        </p:nvSpPr>
        <p:spPr>
          <a:xfrm>
            <a:off x="8423612" y="4443180"/>
            <a:ext cx="2096124" cy="369332"/>
          </a:xfrm>
          <a:prstGeom prst="rect">
            <a:avLst/>
          </a:prstGeom>
          <a:noFill/>
        </p:spPr>
        <p:txBody>
          <a:bodyPr wrap="square" rtlCol="0">
            <a:spAutoFit/>
          </a:bodyPr>
          <a:lstStyle>
            <a:defPPr>
              <a:defRPr lang="de-DE"/>
            </a:defPPr>
            <a:lvl1pPr algn="ctr">
              <a:defRPr sz="2000" b="1"/>
            </a:lvl1pPr>
          </a:lstStyle>
          <a:p>
            <a:r>
              <a:rPr lang="en-US" sz="1800" b="0" dirty="0"/>
              <a:t>1. Ignore Services</a:t>
            </a:r>
          </a:p>
        </p:txBody>
      </p:sp>
      <p:sp>
        <p:nvSpPr>
          <p:cNvPr id="10" name="Textfeld 9">
            <a:extLst>
              <a:ext uri="{FF2B5EF4-FFF2-40B4-BE49-F238E27FC236}">
                <a16:creationId xmlns:a16="http://schemas.microsoft.com/office/drawing/2014/main" id="{04D5B8AC-6FD9-7CF8-495F-70C7C4923D83}"/>
              </a:ext>
            </a:extLst>
          </p:cNvPr>
          <p:cNvSpPr txBox="1"/>
          <p:nvPr/>
        </p:nvSpPr>
        <p:spPr>
          <a:xfrm>
            <a:off x="7919526" y="5230603"/>
            <a:ext cx="3317096" cy="923330"/>
          </a:xfrm>
          <a:prstGeom prst="rect">
            <a:avLst/>
          </a:prstGeom>
          <a:noFill/>
        </p:spPr>
        <p:txBody>
          <a:bodyPr wrap="square" rtlCol="0">
            <a:spAutoFit/>
          </a:bodyPr>
          <a:lstStyle>
            <a:defPPr>
              <a:defRPr lang="de-DE"/>
            </a:defPPr>
            <a:lvl1pPr algn="ctr">
              <a:defRPr sz="2000" b="1"/>
            </a:lvl1pPr>
          </a:lstStyle>
          <a:p>
            <a:r>
              <a:rPr lang="en-US" sz="1800" b="0" dirty="0"/>
              <a:t>2. Define clients as outgoing, servers as ingoing (assumption)</a:t>
            </a:r>
          </a:p>
        </p:txBody>
      </p:sp>
      <p:pic>
        <p:nvPicPr>
          <p:cNvPr id="14" name="Grafik 13">
            <a:extLst>
              <a:ext uri="{FF2B5EF4-FFF2-40B4-BE49-F238E27FC236}">
                <a16:creationId xmlns:a16="http://schemas.microsoft.com/office/drawing/2014/main" id="{B4D89F94-A5C7-CDAB-C61A-6D73E2D19BBF}"/>
              </a:ext>
            </a:extLst>
          </p:cNvPr>
          <p:cNvPicPr>
            <a:picLocks noChangeAspect="1"/>
          </p:cNvPicPr>
          <p:nvPr/>
        </p:nvPicPr>
        <p:blipFill rotWithShape="1">
          <a:blip r:embed="rId2"/>
          <a:srcRect l="7096" t="3883" r="8267" b="4882"/>
          <a:stretch/>
        </p:blipFill>
        <p:spPr>
          <a:xfrm>
            <a:off x="5027709" y="1595291"/>
            <a:ext cx="2532746" cy="1569935"/>
          </a:xfrm>
          <a:prstGeom prst="rect">
            <a:avLst/>
          </a:prstGeom>
        </p:spPr>
      </p:pic>
      <p:pic>
        <p:nvPicPr>
          <p:cNvPr id="15" name="Grafik 14">
            <a:extLst>
              <a:ext uri="{FF2B5EF4-FFF2-40B4-BE49-F238E27FC236}">
                <a16:creationId xmlns:a16="http://schemas.microsoft.com/office/drawing/2014/main" id="{6D73FB9F-9DD2-5C7C-73B6-EEB7FAFB6775}"/>
              </a:ext>
            </a:extLst>
          </p:cNvPr>
          <p:cNvPicPr>
            <a:picLocks noChangeAspect="1"/>
          </p:cNvPicPr>
          <p:nvPr/>
        </p:nvPicPr>
        <p:blipFill>
          <a:blip r:embed="rId3">
            <a:alphaModFix/>
          </a:blip>
          <a:stretch>
            <a:fillRect/>
          </a:stretch>
        </p:blipFill>
        <p:spPr>
          <a:xfrm>
            <a:off x="1801843" y="1592231"/>
            <a:ext cx="2613458" cy="1576056"/>
          </a:xfrm>
          <a:prstGeom prst="rect">
            <a:avLst/>
          </a:prstGeom>
        </p:spPr>
      </p:pic>
      <p:pic>
        <p:nvPicPr>
          <p:cNvPr id="16" name="Grafik 15">
            <a:extLst>
              <a:ext uri="{FF2B5EF4-FFF2-40B4-BE49-F238E27FC236}">
                <a16:creationId xmlns:a16="http://schemas.microsoft.com/office/drawing/2014/main" id="{92F37DE9-340D-A5B3-D831-FA9238EE08AA}"/>
              </a:ext>
            </a:extLst>
          </p:cNvPr>
          <p:cNvPicPr>
            <a:picLocks noChangeAspect="1"/>
          </p:cNvPicPr>
          <p:nvPr/>
        </p:nvPicPr>
        <p:blipFill>
          <a:blip r:embed="rId4">
            <a:alphaModFix/>
          </a:blip>
          <a:stretch>
            <a:fillRect/>
          </a:stretch>
        </p:blipFill>
        <p:spPr>
          <a:xfrm>
            <a:off x="8172863" y="1592231"/>
            <a:ext cx="2492908" cy="1545788"/>
          </a:xfrm>
          <a:prstGeom prst="rect">
            <a:avLst/>
          </a:prstGeom>
        </p:spPr>
      </p:pic>
      <p:sp>
        <p:nvSpPr>
          <p:cNvPr id="17" name="Textfeld 16">
            <a:extLst>
              <a:ext uri="{FF2B5EF4-FFF2-40B4-BE49-F238E27FC236}">
                <a16:creationId xmlns:a16="http://schemas.microsoft.com/office/drawing/2014/main" id="{D3C2983B-3FAF-0D98-0DCE-2E8ED69E5494}"/>
              </a:ext>
            </a:extLst>
          </p:cNvPr>
          <p:cNvSpPr txBox="1"/>
          <p:nvPr/>
        </p:nvSpPr>
        <p:spPr>
          <a:xfrm>
            <a:off x="2098609" y="4674770"/>
            <a:ext cx="2199454" cy="646331"/>
          </a:xfrm>
          <a:prstGeom prst="rect">
            <a:avLst/>
          </a:prstGeom>
          <a:noFill/>
        </p:spPr>
        <p:txBody>
          <a:bodyPr wrap="square" rtlCol="0">
            <a:spAutoFit/>
          </a:bodyPr>
          <a:lstStyle>
            <a:defPPr>
              <a:defRPr lang="de-DE"/>
            </a:defPPr>
            <a:lvl1pPr algn="ctr">
              <a:defRPr sz="2000" b="1"/>
            </a:lvl1pPr>
          </a:lstStyle>
          <a:p>
            <a:r>
              <a:rPr lang="en-US" sz="1800" b="0" dirty="0"/>
              <a:t>Main criterion for the structure!</a:t>
            </a:r>
          </a:p>
        </p:txBody>
      </p:sp>
      <p:sp>
        <p:nvSpPr>
          <p:cNvPr id="18" name="Textfeld 17">
            <a:extLst>
              <a:ext uri="{FF2B5EF4-FFF2-40B4-BE49-F238E27FC236}">
                <a16:creationId xmlns:a16="http://schemas.microsoft.com/office/drawing/2014/main" id="{659EFE33-7063-9394-8DB7-3F69697289A3}"/>
              </a:ext>
            </a:extLst>
          </p:cNvPr>
          <p:cNvSpPr txBox="1"/>
          <p:nvPr/>
        </p:nvSpPr>
        <p:spPr>
          <a:xfrm>
            <a:off x="8423612" y="4829008"/>
            <a:ext cx="2096124" cy="369332"/>
          </a:xfrm>
          <a:prstGeom prst="rect">
            <a:avLst/>
          </a:prstGeom>
          <a:noFill/>
        </p:spPr>
        <p:txBody>
          <a:bodyPr wrap="square" rtlCol="0">
            <a:spAutoFit/>
          </a:bodyPr>
          <a:lstStyle>
            <a:defPPr>
              <a:defRPr lang="de-DE"/>
            </a:defPPr>
            <a:lvl1pPr algn="ctr">
              <a:defRPr sz="2000" b="1"/>
            </a:lvl1pPr>
          </a:lstStyle>
          <a:p>
            <a:r>
              <a:rPr lang="en-US" sz="1800" b="0" dirty="0"/>
              <a:t>or</a:t>
            </a:r>
          </a:p>
        </p:txBody>
      </p:sp>
      <p:sp>
        <p:nvSpPr>
          <p:cNvPr id="19" name="Textfeld 18">
            <a:extLst>
              <a:ext uri="{FF2B5EF4-FFF2-40B4-BE49-F238E27FC236}">
                <a16:creationId xmlns:a16="http://schemas.microsoft.com/office/drawing/2014/main" id="{B2FDB403-CFD9-DC79-C33D-65BDD71FFDE3}"/>
              </a:ext>
            </a:extLst>
          </p:cNvPr>
          <p:cNvSpPr txBox="1"/>
          <p:nvPr/>
        </p:nvSpPr>
        <p:spPr>
          <a:xfrm>
            <a:off x="73846" y="4829008"/>
            <a:ext cx="1361254" cy="369332"/>
          </a:xfrm>
          <a:prstGeom prst="rect">
            <a:avLst/>
          </a:prstGeom>
          <a:noFill/>
        </p:spPr>
        <p:txBody>
          <a:bodyPr wrap="square" rtlCol="0">
            <a:spAutoFit/>
          </a:bodyPr>
          <a:lstStyle>
            <a:defPPr>
              <a:defRPr lang="de-DE"/>
            </a:defPPr>
            <a:lvl1pPr algn="ctr">
              <a:defRPr sz="2000" b="1"/>
            </a:lvl1pPr>
          </a:lstStyle>
          <a:p>
            <a:r>
              <a:rPr lang="en-US" sz="1800" cap="small" dirty="0"/>
              <a:t>Approach</a:t>
            </a:r>
          </a:p>
        </p:txBody>
      </p:sp>
      <p:sp>
        <p:nvSpPr>
          <p:cNvPr id="6" name="Datumsplatzhalter 3">
            <a:extLst>
              <a:ext uri="{FF2B5EF4-FFF2-40B4-BE49-F238E27FC236}">
                <a16:creationId xmlns:a16="http://schemas.microsoft.com/office/drawing/2014/main" id="{A0FB867F-5FE9-7462-AFB0-8F5BF8D904AE}"/>
              </a:ext>
            </a:extLst>
          </p:cNvPr>
          <p:cNvSpPr>
            <a:spLocks noGrp="1"/>
          </p:cNvSpPr>
          <p:nvPr>
            <p:ph type="dt" sz="half" idx="10"/>
          </p:nvPr>
        </p:nvSpPr>
        <p:spPr>
          <a:xfrm>
            <a:off x="10559320" y="6356350"/>
            <a:ext cx="1561407" cy="365125"/>
          </a:xfrm>
        </p:spPr>
        <p:txBody>
          <a:bodyPr/>
          <a:lstStyle/>
          <a:p>
            <a:fld id="{731FF5D4-0EE8-4299-93CA-B100E41010FA}" type="datetime1">
              <a:rPr lang="de-DE" smtClean="0"/>
              <a:t>08.12.2024</a:t>
            </a:fld>
            <a:endParaRPr lang="de-DE" dirty="0"/>
          </a:p>
        </p:txBody>
      </p:sp>
      <p:sp>
        <p:nvSpPr>
          <p:cNvPr id="20" name="Fußzeilenplatzhalter 19">
            <a:extLst>
              <a:ext uri="{FF2B5EF4-FFF2-40B4-BE49-F238E27FC236}">
                <a16:creationId xmlns:a16="http://schemas.microsoft.com/office/drawing/2014/main" id="{0D6F2046-A018-38D0-8E76-1D94FD8CC5C2}"/>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696056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8200" y="1712278"/>
            <a:ext cx="10515600" cy="2648902"/>
          </a:xfrm>
        </p:spPr>
        <p:txBody>
          <a:bodyPr/>
          <a:lstStyle/>
          <a:p>
            <a:pPr>
              <a:lnSpc>
                <a:spcPct val="70000"/>
              </a:lnSpc>
            </a:pPr>
            <a:r>
              <a:rPr lang="en-US" dirty="0"/>
              <a:t>Get Topological Generations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92C4B835-2D03-4B38-89F5-BA1D2319BCA7}" type="datetime1">
              <a:rPr lang="de-DE" smtClean="0"/>
              <a:t>08.12.2024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56</a:t>
            </a:fld>
            <a:endParaRPr lang="de-DE"/>
          </a:p>
        </p:txBody>
      </p:sp>
      <p:pic>
        <p:nvPicPr>
          <p:cNvPr id="17" name="Grafik 16">
            <a:extLst>
              <a:ext uri="{FF2B5EF4-FFF2-40B4-BE49-F238E27FC236}">
                <a16:creationId xmlns:a16="http://schemas.microsoft.com/office/drawing/2014/main" id="{19773A2A-D8E0-0928-9DA0-B044F84A03D4}"/>
              </a:ext>
            </a:extLst>
          </p:cNvPr>
          <p:cNvPicPr>
            <a:picLocks noChangeAspect="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5471" b="6791"/>
          <a:stretch/>
        </p:blipFill>
        <p:spPr>
          <a:xfrm>
            <a:off x="4471035" y="868680"/>
            <a:ext cx="2599690" cy="2280920"/>
          </a:xfrm>
          <a:prstGeom prst="rect">
            <a:avLst/>
          </a:prstGeom>
        </p:spPr>
      </p:pic>
      <p:sp>
        <p:nvSpPr>
          <p:cNvPr id="3" name="Fußzeilenplatzhalter 2">
            <a:extLst>
              <a:ext uri="{FF2B5EF4-FFF2-40B4-BE49-F238E27FC236}">
                <a16:creationId xmlns:a16="http://schemas.microsoft.com/office/drawing/2014/main" id="{31AF5A9D-0B70-E1BC-D264-292E80A989BE}"/>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06165106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Gerade Verbindung mit Pfeil 90">
            <a:extLst>
              <a:ext uri="{FF2B5EF4-FFF2-40B4-BE49-F238E27FC236}">
                <a16:creationId xmlns:a16="http://schemas.microsoft.com/office/drawing/2014/main" id="{963A2AB6-245E-1339-1818-E2D3874EC57F}"/>
              </a:ext>
            </a:extLst>
          </p:cNvPr>
          <p:cNvCxnSpPr>
            <a:cxnSpLocks/>
            <a:stCxn id="80" idx="0"/>
            <a:endCxn id="22" idx="2"/>
          </p:cNvCxnSpPr>
          <p:nvPr/>
        </p:nvCxnSpPr>
        <p:spPr>
          <a:xfrm flipH="1" flipV="1">
            <a:off x="3630887" y="2405925"/>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90093BCB-C7E7-3B8F-0133-8ACE03B7B631}"/>
              </a:ext>
            </a:extLst>
          </p:cNvPr>
          <p:cNvSpPr>
            <a:spLocks noGrp="1"/>
          </p:cNvSpPr>
          <p:nvPr>
            <p:ph type="title"/>
          </p:nvPr>
        </p:nvSpPr>
        <p:spPr/>
        <p:txBody>
          <a:bodyPr/>
          <a:lstStyle/>
          <a:p>
            <a:r>
              <a:rPr lang="de-DE" dirty="0"/>
              <a:t>ROS Node Communication</a:t>
            </a:r>
            <a:endParaRPr lang="en-US" dirty="0"/>
          </a:p>
        </p:txBody>
      </p:sp>
      <p:sp>
        <p:nvSpPr>
          <p:cNvPr id="3" name="Datumsplatzhalter 2">
            <a:extLst>
              <a:ext uri="{FF2B5EF4-FFF2-40B4-BE49-F238E27FC236}">
                <a16:creationId xmlns:a16="http://schemas.microsoft.com/office/drawing/2014/main" id="{FD060596-6611-686D-43B6-4A3D9BF3F987}"/>
              </a:ext>
            </a:extLst>
          </p:cNvPr>
          <p:cNvSpPr>
            <a:spLocks noGrp="1"/>
          </p:cNvSpPr>
          <p:nvPr>
            <p:ph type="dt" sz="half" idx="10"/>
          </p:nvPr>
        </p:nvSpPr>
        <p:spPr/>
        <p:txBody>
          <a:bodyPr/>
          <a:lstStyle/>
          <a:p>
            <a:fld id="{D6D21209-A994-4E30-9693-FB2424091C31}" type="datetime1">
              <a:rPr lang="de-DE" smtClean="0"/>
              <a:t>13.09.2023</a:t>
            </a:fld>
            <a:endParaRPr lang="de-DE"/>
          </a:p>
        </p:txBody>
      </p:sp>
      <p:sp>
        <p:nvSpPr>
          <p:cNvPr id="4" name="Fußzeilenplatzhalter 3">
            <a:extLst>
              <a:ext uri="{FF2B5EF4-FFF2-40B4-BE49-F238E27FC236}">
                <a16:creationId xmlns:a16="http://schemas.microsoft.com/office/drawing/2014/main" id="{D035BDFF-C72F-A2E2-FD0C-D86C45EA3A1D}"/>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5" name="Foliennummernplatzhalter 4">
            <a:extLst>
              <a:ext uri="{FF2B5EF4-FFF2-40B4-BE49-F238E27FC236}">
                <a16:creationId xmlns:a16="http://schemas.microsoft.com/office/drawing/2014/main" id="{0A5483DA-F8ED-EA11-616E-691C27DF45D8}"/>
              </a:ext>
            </a:extLst>
          </p:cNvPr>
          <p:cNvSpPr>
            <a:spLocks noGrp="1"/>
          </p:cNvSpPr>
          <p:nvPr>
            <p:ph type="sldNum" sz="quarter" idx="12"/>
          </p:nvPr>
        </p:nvSpPr>
        <p:spPr/>
        <p:txBody>
          <a:bodyPr/>
          <a:lstStyle/>
          <a:p>
            <a:fld id="{107AFDAB-D1F3-4178-9F69-235A4A98E3C7}" type="slidenum">
              <a:rPr lang="de-DE" smtClean="0"/>
              <a:t>56</a:t>
            </a:fld>
            <a:endParaRPr lang="de-DE"/>
          </a:p>
        </p:txBody>
      </p:sp>
      <p:sp>
        <p:nvSpPr>
          <p:cNvPr id="20" name="Ellipse 19">
            <a:extLst>
              <a:ext uri="{FF2B5EF4-FFF2-40B4-BE49-F238E27FC236}">
                <a16:creationId xmlns:a16="http://schemas.microsoft.com/office/drawing/2014/main" id="{3B7862E3-8533-1393-89B6-65632CB10737}"/>
              </a:ext>
            </a:extLst>
          </p:cNvPr>
          <p:cNvSpPr/>
          <p:nvPr/>
        </p:nvSpPr>
        <p:spPr>
          <a:xfrm>
            <a:off x="1870416" y="2438812"/>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1" name="Rechteck 20">
            <a:extLst>
              <a:ext uri="{FF2B5EF4-FFF2-40B4-BE49-F238E27FC236}">
                <a16:creationId xmlns:a16="http://schemas.microsoft.com/office/drawing/2014/main" id="{DED018ED-6539-BB26-6501-567CD4350B3B}"/>
              </a:ext>
            </a:extLst>
          </p:cNvPr>
          <p:cNvSpPr/>
          <p:nvPr/>
        </p:nvSpPr>
        <p:spPr>
          <a:xfrm>
            <a:off x="671877" y="22812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2" name="Rechteck 21">
            <a:extLst>
              <a:ext uri="{FF2B5EF4-FFF2-40B4-BE49-F238E27FC236}">
                <a16:creationId xmlns:a16="http://schemas.microsoft.com/office/drawing/2014/main" id="{34C018C1-7753-7A7B-B838-10FD3F5B66AD}"/>
              </a:ext>
            </a:extLst>
          </p:cNvPr>
          <p:cNvSpPr/>
          <p:nvPr/>
        </p:nvSpPr>
        <p:spPr>
          <a:xfrm>
            <a:off x="3256237" y="205667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3" name="Verbinder: gekrümmt 22">
            <a:extLst>
              <a:ext uri="{FF2B5EF4-FFF2-40B4-BE49-F238E27FC236}">
                <a16:creationId xmlns:a16="http://schemas.microsoft.com/office/drawing/2014/main" id="{A6B1C536-3969-3763-128C-82FC415C059C}"/>
              </a:ext>
            </a:extLst>
          </p:cNvPr>
          <p:cNvCxnSpPr>
            <a:cxnSpLocks/>
            <a:stCxn id="21" idx="3"/>
            <a:endCxn id="20" idx="2"/>
          </p:cNvCxnSpPr>
          <p:nvPr/>
        </p:nvCxnSpPr>
        <p:spPr>
          <a:xfrm>
            <a:off x="1421177" y="2455843"/>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Verbinder: gekrümmt 23">
            <a:extLst>
              <a:ext uri="{FF2B5EF4-FFF2-40B4-BE49-F238E27FC236}">
                <a16:creationId xmlns:a16="http://schemas.microsoft.com/office/drawing/2014/main" id="{F00104CA-89D2-031F-A0FC-ECE3C7B8A6DB}"/>
              </a:ext>
            </a:extLst>
          </p:cNvPr>
          <p:cNvCxnSpPr>
            <a:cxnSpLocks/>
            <a:stCxn id="20" idx="6"/>
            <a:endCxn id="22" idx="1"/>
          </p:cNvCxnSpPr>
          <p:nvPr/>
        </p:nvCxnSpPr>
        <p:spPr>
          <a:xfrm flipV="1">
            <a:off x="2806998" y="2231300"/>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5" name="Ellipse 24">
            <a:extLst>
              <a:ext uri="{FF2B5EF4-FFF2-40B4-BE49-F238E27FC236}">
                <a16:creationId xmlns:a16="http://schemas.microsoft.com/office/drawing/2014/main" id="{B425BA2C-596C-3F1E-9DD9-37D787AD36C7}"/>
              </a:ext>
            </a:extLst>
          </p:cNvPr>
          <p:cNvSpPr/>
          <p:nvPr/>
        </p:nvSpPr>
        <p:spPr>
          <a:xfrm>
            <a:off x="1870416" y="4043176"/>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6" name="Rechteck 25">
            <a:extLst>
              <a:ext uri="{FF2B5EF4-FFF2-40B4-BE49-F238E27FC236}">
                <a16:creationId xmlns:a16="http://schemas.microsoft.com/office/drawing/2014/main" id="{76B2D7AB-0D07-1C8D-1AE7-A65E074736CF}"/>
              </a:ext>
            </a:extLst>
          </p:cNvPr>
          <p:cNvSpPr/>
          <p:nvPr/>
        </p:nvSpPr>
        <p:spPr>
          <a:xfrm>
            <a:off x="671877" y="376440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7" name="Rechteck 26">
            <a:extLst>
              <a:ext uri="{FF2B5EF4-FFF2-40B4-BE49-F238E27FC236}">
                <a16:creationId xmlns:a16="http://schemas.microsoft.com/office/drawing/2014/main" id="{76F8B2CA-1537-20BE-5E39-1E566240F403}"/>
              </a:ext>
            </a:extLst>
          </p:cNvPr>
          <p:cNvSpPr/>
          <p:nvPr/>
        </p:nvSpPr>
        <p:spPr>
          <a:xfrm>
            <a:off x="3256237" y="412393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8" name="Verbinder: gekrümmt 27">
            <a:extLst>
              <a:ext uri="{FF2B5EF4-FFF2-40B4-BE49-F238E27FC236}">
                <a16:creationId xmlns:a16="http://schemas.microsoft.com/office/drawing/2014/main" id="{0EA20DC0-A184-0A95-9ED0-782E67E4A913}"/>
              </a:ext>
            </a:extLst>
          </p:cNvPr>
          <p:cNvCxnSpPr>
            <a:cxnSpLocks/>
            <a:stCxn id="26" idx="3"/>
            <a:endCxn id="25" idx="2"/>
          </p:cNvCxnSpPr>
          <p:nvPr/>
        </p:nvCxnSpPr>
        <p:spPr>
          <a:xfrm>
            <a:off x="1421177" y="3939034"/>
            <a:ext cx="449239" cy="278767"/>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9" name="Verbinder: gekrümmt 28">
            <a:extLst>
              <a:ext uri="{FF2B5EF4-FFF2-40B4-BE49-F238E27FC236}">
                <a16:creationId xmlns:a16="http://schemas.microsoft.com/office/drawing/2014/main" id="{8BDF2D52-73AD-91AB-3201-A783F4C6125D}"/>
              </a:ext>
            </a:extLst>
          </p:cNvPr>
          <p:cNvCxnSpPr>
            <a:cxnSpLocks/>
            <a:stCxn id="25" idx="6"/>
            <a:endCxn id="27" idx="1"/>
          </p:cNvCxnSpPr>
          <p:nvPr/>
        </p:nvCxnSpPr>
        <p:spPr>
          <a:xfrm>
            <a:off x="2806998" y="4217801"/>
            <a:ext cx="449239" cy="8076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0" name="Ellipse 29">
            <a:extLst>
              <a:ext uri="{FF2B5EF4-FFF2-40B4-BE49-F238E27FC236}">
                <a16:creationId xmlns:a16="http://schemas.microsoft.com/office/drawing/2014/main" id="{86803B4E-016F-EB70-7DC4-2CFFAF970501}"/>
              </a:ext>
            </a:extLst>
          </p:cNvPr>
          <p:cNvSpPr/>
          <p:nvPr/>
        </p:nvSpPr>
        <p:spPr>
          <a:xfrm>
            <a:off x="1870416" y="5666227"/>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31" name="Rechteck 30">
            <a:extLst>
              <a:ext uri="{FF2B5EF4-FFF2-40B4-BE49-F238E27FC236}">
                <a16:creationId xmlns:a16="http://schemas.microsoft.com/office/drawing/2014/main" id="{4638DDA1-DDB9-02DD-3711-B1C0476B7688}"/>
              </a:ext>
            </a:extLst>
          </p:cNvPr>
          <p:cNvSpPr/>
          <p:nvPr/>
        </p:nvSpPr>
        <p:spPr>
          <a:xfrm>
            <a:off x="671877" y="5024623"/>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32" name="Rechteck 31">
            <a:extLst>
              <a:ext uri="{FF2B5EF4-FFF2-40B4-BE49-F238E27FC236}">
                <a16:creationId xmlns:a16="http://schemas.microsoft.com/office/drawing/2014/main" id="{9861FF4A-2751-78FE-596E-F4A963E252E6}"/>
              </a:ext>
            </a:extLst>
          </p:cNvPr>
          <p:cNvSpPr/>
          <p:nvPr/>
        </p:nvSpPr>
        <p:spPr>
          <a:xfrm>
            <a:off x="3256237" y="5161697"/>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3" name="Verbinder: gekrümmt 32">
            <a:extLst>
              <a:ext uri="{FF2B5EF4-FFF2-40B4-BE49-F238E27FC236}">
                <a16:creationId xmlns:a16="http://schemas.microsoft.com/office/drawing/2014/main" id="{613A08CE-FB78-1B22-4F9E-15414B6D79FE}"/>
              </a:ext>
            </a:extLst>
          </p:cNvPr>
          <p:cNvCxnSpPr>
            <a:cxnSpLocks/>
            <a:stCxn id="31" idx="3"/>
            <a:endCxn id="30" idx="2"/>
          </p:cNvCxnSpPr>
          <p:nvPr/>
        </p:nvCxnSpPr>
        <p:spPr>
          <a:xfrm>
            <a:off x="1421177" y="5199248"/>
            <a:ext cx="449239" cy="64160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4" name="Verbinder: gekrümmt 33">
            <a:extLst>
              <a:ext uri="{FF2B5EF4-FFF2-40B4-BE49-F238E27FC236}">
                <a16:creationId xmlns:a16="http://schemas.microsoft.com/office/drawing/2014/main" id="{FA26CC9A-8454-9070-44BA-8A6F69F3215C}"/>
              </a:ext>
            </a:extLst>
          </p:cNvPr>
          <p:cNvCxnSpPr>
            <a:cxnSpLocks/>
            <a:stCxn id="30" idx="6"/>
            <a:endCxn id="32" idx="1"/>
          </p:cNvCxnSpPr>
          <p:nvPr/>
        </p:nvCxnSpPr>
        <p:spPr>
          <a:xfrm flipV="1">
            <a:off x="2806998" y="5336322"/>
            <a:ext cx="449239" cy="50453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6" name="Rechteck 35">
            <a:extLst>
              <a:ext uri="{FF2B5EF4-FFF2-40B4-BE49-F238E27FC236}">
                <a16:creationId xmlns:a16="http://schemas.microsoft.com/office/drawing/2014/main" id="{8310370A-4698-1340-0CC7-7EDC7C037685}"/>
              </a:ext>
            </a:extLst>
          </p:cNvPr>
          <p:cNvSpPr/>
          <p:nvPr/>
        </p:nvSpPr>
        <p:spPr>
          <a:xfrm>
            <a:off x="3256237" y="263922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7" name="Verbinder: gekrümmt 36">
            <a:extLst>
              <a:ext uri="{FF2B5EF4-FFF2-40B4-BE49-F238E27FC236}">
                <a16:creationId xmlns:a16="http://schemas.microsoft.com/office/drawing/2014/main" id="{ED9526BC-4394-767D-32B9-F0CC1A4B63A9}"/>
              </a:ext>
            </a:extLst>
          </p:cNvPr>
          <p:cNvCxnSpPr>
            <a:cxnSpLocks/>
            <a:stCxn id="20" idx="6"/>
            <a:endCxn id="36" idx="1"/>
          </p:cNvCxnSpPr>
          <p:nvPr/>
        </p:nvCxnSpPr>
        <p:spPr>
          <a:xfrm>
            <a:off x="2806998" y="2613437"/>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41" name="Rechteck 40">
            <a:extLst>
              <a:ext uri="{FF2B5EF4-FFF2-40B4-BE49-F238E27FC236}">
                <a16:creationId xmlns:a16="http://schemas.microsoft.com/office/drawing/2014/main" id="{268AB31F-9366-7D1C-6510-613E910D1036}"/>
              </a:ext>
            </a:extLst>
          </p:cNvPr>
          <p:cNvSpPr/>
          <p:nvPr/>
        </p:nvSpPr>
        <p:spPr>
          <a:xfrm>
            <a:off x="671877" y="4205101"/>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42" name="Verbinder: gekrümmt 41">
            <a:extLst>
              <a:ext uri="{FF2B5EF4-FFF2-40B4-BE49-F238E27FC236}">
                <a16:creationId xmlns:a16="http://schemas.microsoft.com/office/drawing/2014/main" id="{F735FC37-4354-F313-FCDC-56FA2933BD6F}"/>
              </a:ext>
            </a:extLst>
          </p:cNvPr>
          <p:cNvCxnSpPr>
            <a:cxnSpLocks/>
            <a:stCxn id="41" idx="3"/>
            <a:endCxn id="25" idx="2"/>
          </p:cNvCxnSpPr>
          <p:nvPr/>
        </p:nvCxnSpPr>
        <p:spPr>
          <a:xfrm flipV="1">
            <a:off x="1421177" y="4217801"/>
            <a:ext cx="449239" cy="16192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46" name="Rechteck 45">
            <a:extLst>
              <a:ext uri="{FF2B5EF4-FFF2-40B4-BE49-F238E27FC236}">
                <a16:creationId xmlns:a16="http://schemas.microsoft.com/office/drawing/2014/main" id="{9635DA52-1BB1-EAF3-86ED-70297D7DDB57}"/>
              </a:ext>
            </a:extLst>
          </p:cNvPr>
          <p:cNvSpPr/>
          <p:nvPr/>
        </p:nvSpPr>
        <p:spPr>
          <a:xfrm>
            <a:off x="671877" y="546699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7" name="Rechteck 46">
            <a:extLst>
              <a:ext uri="{FF2B5EF4-FFF2-40B4-BE49-F238E27FC236}">
                <a16:creationId xmlns:a16="http://schemas.microsoft.com/office/drawing/2014/main" id="{3F6AAAF3-A3E6-6B25-ABCA-2FF87012C7C8}"/>
              </a:ext>
            </a:extLst>
          </p:cNvPr>
          <p:cNvSpPr/>
          <p:nvPr/>
        </p:nvSpPr>
        <p:spPr>
          <a:xfrm>
            <a:off x="671877" y="592167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8" name="Rechteck 47">
            <a:extLst>
              <a:ext uri="{FF2B5EF4-FFF2-40B4-BE49-F238E27FC236}">
                <a16:creationId xmlns:a16="http://schemas.microsoft.com/office/drawing/2014/main" id="{7554C762-9517-C4C2-84D0-79DF5D71E2CC}"/>
              </a:ext>
            </a:extLst>
          </p:cNvPr>
          <p:cNvSpPr/>
          <p:nvPr/>
        </p:nvSpPr>
        <p:spPr>
          <a:xfrm>
            <a:off x="3256237" y="560406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sp>
        <p:nvSpPr>
          <p:cNvPr id="49" name="Rechteck 48">
            <a:extLst>
              <a:ext uri="{FF2B5EF4-FFF2-40B4-BE49-F238E27FC236}">
                <a16:creationId xmlns:a16="http://schemas.microsoft.com/office/drawing/2014/main" id="{BC0479AC-BBEA-67D6-BA87-587ECF0266CC}"/>
              </a:ext>
            </a:extLst>
          </p:cNvPr>
          <p:cNvSpPr/>
          <p:nvPr/>
        </p:nvSpPr>
        <p:spPr>
          <a:xfrm>
            <a:off x="3256237" y="60590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52" name="Verbinder: gekrümmt 51">
            <a:extLst>
              <a:ext uri="{FF2B5EF4-FFF2-40B4-BE49-F238E27FC236}">
                <a16:creationId xmlns:a16="http://schemas.microsoft.com/office/drawing/2014/main" id="{913FDD38-EA9A-3D6D-372E-A46F4C71508F}"/>
              </a:ext>
            </a:extLst>
          </p:cNvPr>
          <p:cNvCxnSpPr>
            <a:cxnSpLocks/>
            <a:stCxn id="46" idx="3"/>
            <a:endCxn id="30" idx="2"/>
          </p:cNvCxnSpPr>
          <p:nvPr/>
        </p:nvCxnSpPr>
        <p:spPr>
          <a:xfrm>
            <a:off x="1421177" y="5641619"/>
            <a:ext cx="449239" cy="199233"/>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3" name="Verbinder: gekrümmt 52">
            <a:extLst>
              <a:ext uri="{FF2B5EF4-FFF2-40B4-BE49-F238E27FC236}">
                <a16:creationId xmlns:a16="http://schemas.microsoft.com/office/drawing/2014/main" id="{11B4B1B2-DE9A-2A32-1748-BFC1D790691D}"/>
              </a:ext>
            </a:extLst>
          </p:cNvPr>
          <p:cNvCxnSpPr>
            <a:cxnSpLocks/>
            <a:stCxn id="47" idx="3"/>
            <a:endCxn id="30" idx="2"/>
          </p:cNvCxnSpPr>
          <p:nvPr/>
        </p:nvCxnSpPr>
        <p:spPr>
          <a:xfrm flipV="1">
            <a:off x="1421177" y="5840852"/>
            <a:ext cx="449239" cy="255448"/>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8" name="Verbinder: gekrümmt 57">
            <a:extLst>
              <a:ext uri="{FF2B5EF4-FFF2-40B4-BE49-F238E27FC236}">
                <a16:creationId xmlns:a16="http://schemas.microsoft.com/office/drawing/2014/main" id="{77CA773E-3497-0E5B-A72A-D27FA6DA5AD2}"/>
              </a:ext>
            </a:extLst>
          </p:cNvPr>
          <p:cNvCxnSpPr>
            <a:cxnSpLocks/>
            <a:stCxn id="30" idx="6"/>
            <a:endCxn id="48" idx="1"/>
          </p:cNvCxnSpPr>
          <p:nvPr/>
        </p:nvCxnSpPr>
        <p:spPr>
          <a:xfrm flipV="1">
            <a:off x="2806998" y="5778693"/>
            <a:ext cx="449239" cy="62159"/>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1" name="Verbinder: gekrümmt 60">
            <a:extLst>
              <a:ext uri="{FF2B5EF4-FFF2-40B4-BE49-F238E27FC236}">
                <a16:creationId xmlns:a16="http://schemas.microsoft.com/office/drawing/2014/main" id="{333D56AE-BFB7-A0B6-A6B0-7E19342CD364}"/>
              </a:ext>
            </a:extLst>
          </p:cNvPr>
          <p:cNvCxnSpPr>
            <a:cxnSpLocks/>
            <a:stCxn id="30" idx="6"/>
            <a:endCxn id="49" idx="1"/>
          </p:cNvCxnSpPr>
          <p:nvPr/>
        </p:nvCxnSpPr>
        <p:spPr>
          <a:xfrm>
            <a:off x="2806998" y="5840852"/>
            <a:ext cx="449239" cy="392856"/>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78" name="Textfeld 77">
            <a:extLst>
              <a:ext uri="{FF2B5EF4-FFF2-40B4-BE49-F238E27FC236}">
                <a16:creationId xmlns:a16="http://schemas.microsoft.com/office/drawing/2014/main" id="{CD0B0C9C-514D-66B9-8E8E-995C97A6FC8A}"/>
              </a:ext>
            </a:extLst>
          </p:cNvPr>
          <p:cNvSpPr txBox="1"/>
          <p:nvPr/>
        </p:nvSpPr>
        <p:spPr>
          <a:xfrm>
            <a:off x="262278" y="1412784"/>
            <a:ext cx="4152858" cy="369332"/>
          </a:xfrm>
          <a:prstGeom prst="rect">
            <a:avLst/>
          </a:prstGeom>
          <a:noFill/>
        </p:spPr>
        <p:txBody>
          <a:bodyPr wrap="square" rtlCol="0">
            <a:spAutoFit/>
          </a:bodyPr>
          <a:lstStyle/>
          <a:p>
            <a:pPr algn="ctr"/>
            <a:r>
              <a:rPr lang="en-US" dirty="0"/>
              <a:t>Publisher / Subscriber Communication</a:t>
            </a:r>
          </a:p>
        </p:txBody>
      </p:sp>
      <p:sp>
        <p:nvSpPr>
          <p:cNvPr id="79" name="Textfeld 78">
            <a:extLst>
              <a:ext uri="{FF2B5EF4-FFF2-40B4-BE49-F238E27FC236}">
                <a16:creationId xmlns:a16="http://schemas.microsoft.com/office/drawing/2014/main" id="{25A1764E-2AD0-21F2-8A84-01B8CE5A1BEB}"/>
              </a:ext>
            </a:extLst>
          </p:cNvPr>
          <p:cNvSpPr txBox="1"/>
          <p:nvPr/>
        </p:nvSpPr>
        <p:spPr>
          <a:xfrm>
            <a:off x="214086" y="2920407"/>
            <a:ext cx="1447236" cy="276999"/>
          </a:xfrm>
          <a:prstGeom prst="rect">
            <a:avLst/>
          </a:prstGeom>
          <a:noFill/>
        </p:spPr>
        <p:txBody>
          <a:bodyPr wrap="square" rtlCol="0">
            <a:spAutoFit/>
          </a:bodyPr>
          <a:lstStyle/>
          <a:p>
            <a:pPr algn="ctr"/>
            <a:r>
              <a:rPr lang="en-US" sz="1200" dirty="0"/>
              <a:t>Publisher-Node</a:t>
            </a:r>
          </a:p>
        </p:txBody>
      </p:sp>
      <p:sp>
        <p:nvSpPr>
          <p:cNvPr id="80" name="Textfeld 79">
            <a:extLst>
              <a:ext uri="{FF2B5EF4-FFF2-40B4-BE49-F238E27FC236}">
                <a16:creationId xmlns:a16="http://schemas.microsoft.com/office/drawing/2014/main" id="{6B35C7E6-DA43-EF34-204A-17BE5B9B3FAA}"/>
              </a:ext>
            </a:extLst>
          </p:cNvPr>
          <p:cNvSpPr txBox="1"/>
          <p:nvPr/>
        </p:nvSpPr>
        <p:spPr>
          <a:xfrm>
            <a:off x="3031617" y="3197773"/>
            <a:ext cx="1447236" cy="276999"/>
          </a:xfrm>
          <a:prstGeom prst="rect">
            <a:avLst/>
          </a:prstGeom>
          <a:noFill/>
        </p:spPr>
        <p:txBody>
          <a:bodyPr wrap="square" rtlCol="0">
            <a:spAutoFit/>
          </a:bodyPr>
          <a:lstStyle/>
          <a:p>
            <a:pPr algn="ctr"/>
            <a:r>
              <a:rPr lang="en-US" sz="1200" dirty="0"/>
              <a:t>Subscriber-Nodes</a:t>
            </a:r>
          </a:p>
        </p:txBody>
      </p:sp>
      <p:cxnSp>
        <p:nvCxnSpPr>
          <p:cNvPr id="85" name="Gerade Verbindung mit Pfeil 84">
            <a:extLst>
              <a:ext uri="{FF2B5EF4-FFF2-40B4-BE49-F238E27FC236}">
                <a16:creationId xmlns:a16="http://schemas.microsoft.com/office/drawing/2014/main" id="{729CE05E-2850-E031-2ABF-6952A969FD98}"/>
              </a:ext>
            </a:extLst>
          </p:cNvPr>
          <p:cNvCxnSpPr>
            <a:stCxn id="79" idx="0"/>
            <a:endCxn id="21" idx="2"/>
          </p:cNvCxnSpPr>
          <p:nvPr/>
        </p:nvCxnSpPr>
        <p:spPr>
          <a:xfrm flipV="1">
            <a:off x="937704" y="263046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7" name="Gerade Verbindung mit Pfeil 86">
            <a:extLst>
              <a:ext uri="{FF2B5EF4-FFF2-40B4-BE49-F238E27FC236}">
                <a16:creationId xmlns:a16="http://schemas.microsoft.com/office/drawing/2014/main" id="{6DE83D2C-DFC1-8578-56D3-EC3CF68ABE4C}"/>
              </a:ext>
            </a:extLst>
          </p:cNvPr>
          <p:cNvCxnSpPr>
            <a:cxnSpLocks/>
            <a:stCxn id="80" idx="0"/>
            <a:endCxn id="36" idx="2"/>
          </p:cNvCxnSpPr>
          <p:nvPr/>
        </p:nvCxnSpPr>
        <p:spPr>
          <a:xfrm flipH="1" flipV="1">
            <a:off x="3630887" y="2988475"/>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8" name="Textfeld 107">
            <a:extLst>
              <a:ext uri="{FF2B5EF4-FFF2-40B4-BE49-F238E27FC236}">
                <a16:creationId xmlns:a16="http://schemas.microsoft.com/office/drawing/2014/main" id="{C24D6661-A8A1-2AC3-97E0-DE4664CED229}"/>
              </a:ext>
            </a:extLst>
          </p:cNvPr>
          <p:cNvSpPr txBox="1"/>
          <p:nvPr/>
        </p:nvSpPr>
        <p:spPr>
          <a:xfrm>
            <a:off x="1566897" y="1879776"/>
            <a:ext cx="1447236" cy="276999"/>
          </a:xfrm>
          <a:prstGeom prst="rect">
            <a:avLst/>
          </a:prstGeom>
          <a:noFill/>
        </p:spPr>
        <p:txBody>
          <a:bodyPr wrap="square" rtlCol="0">
            <a:spAutoFit/>
          </a:bodyPr>
          <a:lstStyle/>
          <a:p>
            <a:pPr algn="ctr"/>
            <a:r>
              <a:rPr lang="en-US" sz="1200" dirty="0"/>
              <a:t>Message Topic</a:t>
            </a:r>
          </a:p>
        </p:txBody>
      </p:sp>
      <p:cxnSp>
        <p:nvCxnSpPr>
          <p:cNvPr id="109" name="Gerade Verbindung mit Pfeil 108">
            <a:extLst>
              <a:ext uri="{FF2B5EF4-FFF2-40B4-BE49-F238E27FC236}">
                <a16:creationId xmlns:a16="http://schemas.microsoft.com/office/drawing/2014/main" id="{A88CA19A-4107-C176-DD54-0D18643EE96B}"/>
              </a:ext>
            </a:extLst>
          </p:cNvPr>
          <p:cNvCxnSpPr>
            <a:cxnSpLocks/>
            <a:stCxn id="108" idx="2"/>
            <a:endCxn id="20" idx="0"/>
          </p:cNvCxnSpPr>
          <p:nvPr/>
        </p:nvCxnSpPr>
        <p:spPr>
          <a:xfrm>
            <a:off x="2290515" y="2156775"/>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feld 111">
            <a:extLst>
              <a:ext uri="{FF2B5EF4-FFF2-40B4-BE49-F238E27FC236}">
                <a16:creationId xmlns:a16="http://schemas.microsoft.com/office/drawing/2014/main" id="{DE257A46-5F69-DDA3-63BD-404A870FF21B}"/>
              </a:ext>
            </a:extLst>
          </p:cNvPr>
          <p:cNvSpPr txBox="1"/>
          <p:nvPr/>
        </p:nvSpPr>
        <p:spPr>
          <a:xfrm>
            <a:off x="6689455" y="1412784"/>
            <a:ext cx="4152858" cy="369332"/>
          </a:xfrm>
          <a:prstGeom prst="rect">
            <a:avLst/>
          </a:prstGeom>
          <a:noFill/>
        </p:spPr>
        <p:txBody>
          <a:bodyPr wrap="square" rtlCol="0">
            <a:spAutoFit/>
          </a:bodyPr>
          <a:lstStyle/>
          <a:p>
            <a:pPr algn="ctr"/>
            <a:r>
              <a:rPr lang="en-US" dirty="0"/>
              <a:t>Call-and-response Communication</a:t>
            </a:r>
          </a:p>
        </p:txBody>
      </p:sp>
      <p:cxnSp>
        <p:nvCxnSpPr>
          <p:cNvPr id="114" name="Gerader Verbinder 113">
            <a:extLst>
              <a:ext uri="{FF2B5EF4-FFF2-40B4-BE49-F238E27FC236}">
                <a16:creationId xmlns:a16="http://schemas.microsoft.com/office/drawing/2014/main" id="{1B4F8B4E-47DA-1D41-C3D6-1AD44FB59483}"/>
              </a:ext>
            </a:extLst>
          </p:cNvPr>
          <p:cNvCxnSpPr>
            <a:cxnSpLocks/>
          </p:cNvCxnSpPr>
          <p:nvPr/>
        </p:nvCxnSpPr>
        <p:spPr>
          <a:xfrm>
            <a:off x="5583115" y="1512277"/>
            <a:ext cx="0" cy="4758648"/>
          </a:xfrm>
          <a:prstGeom prst="line">
            <a:avLst/>
          </a:prstGeom>
        </p:spPr>
        <p:style>
          <a:lnRef idx="2">
            <a:schemeClr val="dk1"/>
          </a:lnRef>
          <a:fillRef idx="0">
            <a:schemeClr val="dk1"/>
          </a:fillRef>
          <a:effectRef idx="1">
            <a:schemeClr val="dk1"/>
          </a:effectRef>
          <a:fontRef idx="minor">
            <a:schemeClr val="tx1"/>
          </a:fontRef>
        </p:style>
      </p:cxnSp>
      <p:sp>
        <p:nvSpPr>
          <p:cNvPr id="117" name="Ellipse 116">
            <a:extLst>
              <a:ext uri="{FF2B5EF4-FFF2-40B4-BE49-F238E27FC236}">
                <a16:creationId xmlns:a16="http://schemas.microsoft.com/office/drawing/2014/main" id="{9189BFF3-0323-AA4A-4175-A263FF5644DA}"/>
              </a:ext>
            </a:extLst>
          </p:cNvPr>
          <p:cNvSpPr/>
          <p:nvPr/>
        </p:nvSpPr>
        <p:spPr>
          <a:xfrm>
            <a:off x="7835561" y="2056675"/>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dirty="0"/>
          </a:p>
        </p:txBody>
      </p:sp>
      <p:sp>
        <p:nvSpPr>
          <p:cNvPr id="118" name="Rechteck 117">
            <a:extLst>
              <a:ext uri="{FF2B5EF4-FFF2-40B4-BE49-F238E27FC236}">
                <a16:creationId xmlns:a16="http://schemas.microsoft.com/office/drawing/2014/main" id="{916B13AD-CB3C-464B-8003-0E806BA723A7}"/>
              </a:ext>
            </a:extLst>
          </p:cNvPr>
          <p:cNvSpPr/>
          <p:nvPr/>
        </p:nvSpPr>
        <p:spPr>
          <a:xfrm>
            <a:off x="6298535" y="254066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20" name="Verbinder: gekrümmt 119">
            <a:extLst>
              <a:ext uri="{FF2B5EF4-FFF2-40B4-BE49-F238E27FC236}">
                <a16:creationId xmlns:a16="http://schemas.microsoft.com/office/drawing/2014/main" id="{94B81F73-DB19-453C-0D92-890ABD949135}"/>
              </a:ext>
            </a:extLst>
          </p:cNvPr>
          <p:cNvCxnSpPr>
            <a:cxnSpLocks/>
            <a:endCxn id="141" idx="1"/>
          </p:cNvCxnSpPr>
          <p:nvPr/>
        </p:nvCxnSpPr>
        <p:spPr>
          <a:xfrm flipV="1">
            <a:off x="7052733" y="2499878"/>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22" name="Rechteck 121">
            <a:extLst>
              <a:ext uri="{FF2B5EF4-FFF2-40B4-BE49-F238E27FC236}">
                <a16:creationId xmlns:a16="http://schemas.microsoft.com/office/drawing/2014/main" id="{9FDCAF5C-38A7-968C-4768-A0E386A97E3A}"/>
              </a:ext>
            </a:extLst>
          </p:cNvPr>
          <p:cNvSpPr/>
          <p:nvPr/>
        </p:nvSpPr>
        <p:spPr>
          <a:xfrm>
            <a:off x="10638322" y="249300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23" name="Verbinder: gekrümmt 122">
            <a:extLst>
              <a:ext uri="{FF2B5EF4-FFF2-40B4-BE49-F238E27FC236}">
                <a16:creationId xmlns:a16="http://schemas.microsoft.com/office/drawing/2014/main" id="{22D63F25-FAB3-921A-2DAC-0CE3B94A799B}"/>
              </a:ext>
            </a:extLst>
          </p:cNvPr>
          <p:cNvCxnSpPr>
            <a:cxnSpLocks/>
            <a:stCxn id="141" idx="3"/>
          </p:cNvCxnSpPr>
          <p:nvPr/>
        </p:nvCxnSpPr>
        <p:spPr>
          <a:xfrm>
            <a:off x="9138499" y="2499878"/>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4" name="Textfeld 123">
            <a:extLst>
              <a:ext uri="{FF2B5EF4-FFF2-40B4-BE49-F238E27FC236}">
                <a16:creationId xmlns:a16="http://schemas.microsoft.com/office/drawing/2014/main" id="{5A5C3410-C70C-A6FC-DBF8-AAA320A7C768}"/>
              </a:ext>
            </a:extLst>
          </p:cNvPr>
          <p:cNvSpPr txBox="1"/>
          <p:nvPr/>
        </p:nvSpPr>
        <p:spPr>
          <a:xfrm>
            <a:off x="5840744" y="3179857"/>
            <a:ext cx="1447236" cy="276999"/>
          </a:xfrm>
          <a:prstGeom prst="rect">
            <a:avLst/>
          </a:prstGeom>
          <a:noFill/>
        </p:spPr>
        <p:txBody>
          <a:bodyPr wrap="square" rtlCol="0">
            <a:spAutoFit/>
          </a:bodyPr>
          <a:lstStyle/>
          <a:p>
            <a:pPr algn="ctr"/>
            <a:r>
              <a:rPr lang="en-US" sz="1200" dirty="0"/>
              <a:t>Client-Node</a:t>
            </a:r>
          </a:p>
        </p:txBody>
      </p:sp>
      <p:sp>
        <p:nvSpPr>
          <p:cNvPr id="125" name="Textfeld 124">
            <a:extLst>
              <a:ext uri="{FF2B5EF4-FFF2-40B4-BE49-F238E27FC236}">
                <a16:creationId xmlns:a16="http://schemas.microsoft.com/office/drawing/2014/main" id="{76CF1F03-83DF-A4D9-7631-61F1AEC7D5A7}"/>
              </a:ext>
            </a:extLst>
          </p:cNvPr>
          <p:cNvSpPr txBox="1"/>
          <p:nvPr/>
        </p:nvSpPr>
        <p:spPr>
          <a:xfrm>
            <a:off x="10413702" y="3175019"/>
            <a:ext cx="1447236" cy="276999"/>
          </a:xfrm>
          <a:prstGeom prst="rect">
            <a:avLst/>
          </a:prstGeom>
          <a:noFill/>
        </p:spPr>
        <p:txBody>
          <a:bodyPr wrap="square" rtlCol="0">
            <a:spAutoFit/>
          </a:bodyPr>
          <a:lstStyle/>
          <a:p>
            <a:pPr algn="ctr"/>
            <a:r>
              <a:rPr lang="en-US" sz="1200" dirty="0"/>
              <a:t>Server-Node</a:t>
            </a:r>
          </a:p>
        </p:txBody>
      </p:sp>
      <p:cxnSp>
        <p:nvCxnSpPr>
          <p:cNvPr id="126" name="Gerade Verbindung mit Pfeil 125">
            <a:extLst>
              <a:ext uri="{FF2B5EF4-FFF2-40B4-BE49-F238E27FC236}">
                <a16:creationId xmlns:a16="http://schemas.microsoft.com/office/drawing/2014/main" id="{80DE9FF0-4D96-0A8F-D336-6834A99E3ED8}"/>
              </a:ext>
            </a:extLst>
          </p:cNvPr>
          <p:cNvCxnSpPr>
            <a:stCxn id="124" idx="0"/>
            <a:endCxn id="118" idx="2"/>
          </p:cNvCxnSpPr>
          <p:nvPr/>
        </p:nvCxnSpPr>
        <p:spPr>
          <a:xfrm flipV="1">
            <a:off x="6564362" y="288991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7" name="Gerade Verbindung mit Pfeil 126">
            <a:extLst>
              <a:ext uri="{FF2B5EF4-FFF2-40B4-BE49-F238E27FC236}">
                <a16:creationId xmlns:a16="http://schemas.microsoft.com/office/drawing/2014/main" id="{ACC0BEFD-927B-F2E6-4544-CB5B5A4DF332}"/>
              </a:ext>
            </a:extLst>
          </p:cNvPr>
          <p:cNvCxnSpPr>
            <a:cxnSpLocks/>
            <a:stCxn id="125" idx="0"/>
            <a:endCxn id="122" idx="2"/>
          </p:cNvCxnSpPr>
          <p:nvPr/>
        </p:nvCxnSpPr>
        <p:spPr>
          <a:xfrm flipH="1" flipV="1">
            <a:off x="11012972" y="2842252"/>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1" name="Rechteck: abgerundete Ecken 140">
            <a:extLst>
              <a:ext uri="{FF2B5EF4-FFF2-40B4-BE49-F238E27FC236}">
                <a16:creationId xmlns:a16="http://schemas.microsoft.com/office/drawing/2014/main" id="{A17E1CCB-9758-042E-F573-288F99A2407B}"/>
              </a:ext>
            </a:extLst>
          </p:cNvPr>
          <p:cNvSpPr/>
          <p:nvPr/>
        </p:nvSpPr>
        <p:spPr>
          <a:xfrm>
            <a:off x="8245315" y="2383533"/>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Request</a:t>
            </a:r>
            <a:endParaRPr lang="en-US" sz="1200" dirty="0"/>
          </a:p>
        </p:txBody>
      </p:sp>
      <p:sp>
        <p:nvSpPr>
          <p:cNvPr id="143" name="Rechteck: abgerundete Ecken 142">
            <a:extLst>
              <a:ext uri="{FF2B5EF4-FFF2-40B4-BE49-F238E27FC236}">
                <a16:creationId xmlns:a16="http://schemas.microsoft.com/office/drawing/2014/main" id="{96259828-32AD-5D53-C9A1-EB37DB401ED1}"/>
              </a:ext>
            </a:extLst>
          </p:cNvPr>
          <p:cNvSpPr/>
          <p:nvPr/>
        </p:nvSpPr>
        <p:spPr>
          <a:xfrm>
            <a:off x="8245315" y="265594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Response</a:t>
            </a:r>
            <a:endParaRPr lang="en-US" sz="1200" dirty="0"/>
          </a:p>
        </p:txBody>
      </p:sp>
      <p:sp>
        <p:nvSpPr>
          <p:cNvPr id="150" name="Rechteck: abgerundete Ecken 149">
            <a:extLst>
              <a:ext uri="{FF2B5EF4-FFF2-40B4-BE49-F238E27FC236}">
                <a16:creationId xmlns:a16="http://schemas.microsoft.com/office/drawing/2014/main" id="{67072B9E-9361-BAEC-5BFA-6D84DEE4982A}"/>
              </a:ext>
            </a:extLst>
          </p:cNvPr>
          <p:cNvSpPr/>
          <p:nvPr/>
        </p:nvSpPr>
        <p:spPr>
          <a:xfrm>
            <a:off x="8245315" y="2103865"/>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a:t>
            </a:r>
            <a:r>
              <a:rPr lang="de-DE" sz="1200" dirty="0" err="1"/>
              <a:t>service</a:t>
            </a:r>
            <a:endParaRPr lang="en-US" sz="1200" dirty="0"/>
          </a:p>
        </p:txBody>
      </p:sp>
      <p:cxnSp>
        <p:nvCxnSpPr>
          <p:cNvPr id="161" name="Verbinder: gekrümmt 160">
            <a:extLst>
              <a:ext uri="{FF2B5EF4-FFF2-40B4-BE49-F238E27FC236}">
                <a16:creationId xmlns:a16="http://schemas.microsoft.com/office/drawing/2014/main" id="{9B542A5C-A95D-6335-D4EA-76348C3E69E2}"/>
              </a:ext>
            </a:extLst>
          </p:cNvPr>
          <p:cNvCxnSpPr>
            <a:cxnSpLocks/>
            <a:endCxn id="143" idx="3"/>
          </p:cNvCxnSpPr>
          <p:nvPr/>
        </p:nvCxnSpPr>
        <p:spPr>
          <a:xfrm rot="10800000" flipV="1">
            <a:off x="9138499" y="2759369"/>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65" name="Verbinder: gekrümmt 164">
            <a:extLst>
              <a:ext uri="{FF2B5EF4-FFF2-40B4-BE49-F238E27FC236}">
                <a16:creationId xmlns:a16="http://schemas.microsoft.com/office/drawing/2014/main" id="{559EF396-EF2A-3A1F-9B53-271CFB653D0B}"/>
              </a:ext>
            </a:extLst>
          </p:cNvPr>
          <p:cNvCxnSpPr>
            <a:cxnSpLocks/>
            <a:stCxn id="143" idx="1"/>
          </p:cNvCxnSpPr>
          <p:nvPr/>
        </p:nvCxnSpPr>
        <p:spPr>
          <a:xfrm rot="10800000" flipV="1">
            <a:off x="7054851" y="2772289"/>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72" name="Textfeld 171">
            <a:extLst>
              <a:ext uri="{FF2B5EF4-FFF2-40B4-BE49-F238E27FC236}">
                <a16:creationId xmlns:a16="http://schemas.microsoft.com/office/drawing/2014/main" id="{CC027BC7-4FBF-CB62-3D92-10032E24FDEE}"/>
              </a:ext>
            </a:extLst>
          </p:cNvPr>
          <p:cNvSpPr txBox="1"/>
          <p:nvPr/>
        </p:nvSpPr>
        <p:spPr>
          <a:xfrm>
            <a:off x="7985220" y="3300120"/>
            <a:ext cx="1447236" cy="276999"/>
          </a:xfrm>
          <a:prstGeom prst="rect">
            <a:avLst/>
          </a:prstGeom>
          <a:noFill/>
        </p:spPr>
        <p:txBody>
          <a:bodyPr wrap="square" rtlCol="0">
            <a:spAutoFit/>
          </a:bodyPr>
          <a:lstStyle/>
          <a:p>
            <a:pPr algn="ctr"/>
            <a:r>
              <a:rPr lang="en-US" sz="1200" dirty="0"/>
              <a:t>Service Name</a:t>
            </a:r>
          </a:p>
        </p:txBody>
      </p:sp>
      <p:cxnSp>
        <p:nvCxnSpPr>
          <p:cNvPr id="173" name="Gerade Verbindung mit Pfeil 172">
            <a:extLst>
              <a:ext uri="{FF2B5EF4-FFF2-40B4-BE49-F238E27FC236}">
                <a16:creationId xmlns:a16="http://schemas.microsoft.com/office/drawing/2014/main" id="{FEBAE623-8B71-B6E8-777F-7C7F7E4DA582}"/>
              </a:ext>
            </a:extLst>
          </p:cNvPr>
          <p:cNvCxnSpPr>
            <a:cxnSpLocks/>
            <a:stCxn id="172" idx="0"/>
            <a:endCxn id="117" idx="4"/>
          </p:cNvCxnSpPr>
          <p:nvPr/>
        </p:nvCxnSpPr>
        <p:spPr>
          <a:xfrm flipH="1" flipV="1">
            <a:off x="8691907" y="3050467"/>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7" name="Ellipse 186">
            <a:extLst>
              <a:ext uri="{FF2B5EF4-FFF2-40B4-BE49-F238E27FC236}">
                <a16:creationId xmlns:a16="http://schemas.microsoft.com/office/drawing/2014/main" id="{5D2B3240-61F4-64F9-B9F2-E4D23A151DC3}"/>
              </a:ext>
            </a:extLst>
          </p:cNvPr>
          <p:cNvSpPr/>
          <p:nvPr/>
        </p:nvSpPr>
        <p:spPr>
          <a:xfrm>
            <a:off x="7968289" y="4799120"/>
            <a:ext cx="1447235" cy="8602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service</a:t>
            </a:r>
            <a:endParaRPr lang="en-US" sz="1400" dirty="0"/>
          </a:p>
        </p:txBody>
      </p:sp>
      <p:sp>
        <p:nvSpPr>
          <p:cNvPr id="188" name="Rechteck 187">
            <a:extLst>
              <a:ext uri="{FF2B5EF4-FFF2-40B4-BE49-F238E27FC236}">
                <a16:creationId xmlns:a16="http://schemas.microsoft.com/office/drawing/2014/main" id="{B2772B00-53D6-DF3E-0085-2FDB930132D9}"/>
              </a:ext>
            </a:extLst>
          </p:cNvPr>
          <p:cNvSpPr/>
          <p:nvPr/>
        </p:nvSpPr>
        <p:spPr>
          <a:xfrm>
            <a:off x="6298535" y="443928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189" name="Rechteck 188">
            <a:extLst>
              <a:ext uri="{FF2B5EF4-FFF2-40B4-BE49-F238E27FC236}">
                <a16:creationId xmlns:a16="http://schemas.microsoft.com/office/drawing/2014/main" id="{33387A4C-151E-6C21-478B-6FE91C1D6EDB}"/>
              </a:ext>
            </a:extLst>
          </p:cNvPr>
          <p:cNvSpPr/>
          <p:nvPr/>
        </p:nvSpPr>
        <p:spPr>
          <a:xfrm>
            <a:off x="10517879" y="4747031"/>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90" name="Verbinder: gekrümmt 189">
            <a:extLst>
              <a:ext uri="{FF2B5EF4-FFF2-40B4-BE49-F238E27FC236}">
                <a16:creationId xmlns:a16="http://schemas.microsoft.com/office/drawing/2014/main" id="{44684372-A40F-9C97-6C3D-EE53942AC5FB}"/>
              </a:ext>
            </a:extLst>
          </p:cNvPr>
          <p:cNvCxnSpPr>
            <a:cxnSpLocks/>
            <a:stCxn id="188" idx="3"/>
            <a:endCxn id="187" idx="2"/>
          </p:cNvCxnSpPr>
          <p:nvPr/>
        </p:nvCxnSpPr>
        <p:spPr>
          <a:xfrm>
            <a:off x="7047835" y="4613914"/>
            <a:ext cx="920454" cy="615317"/>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91" name="Verbinder: gekrümmt 190">
            <a:extLst>
              <a:ext uri="{FF2B5EF4-FFF2-40B4-BE49-F238E27FC236}">
                <a16:creationId xmlns:a16="http://schemas.microsoft.com/office/drawing/2014/main" id="{BC1B450F-2687-C337-FCCB-380D6AED61C3}"/>
              </a:ext>
            </a:extLst>
          </p:cNvPr>
          <p:cNvCxnSpPr>
            <a:cxnSpLocks/>
            <a:stCxn id="187" idx="6"/>
            <a:endCxn id="189" idx="1"/>
          </p:cNvCxnSpPr>
          <p:nvPr/>
        </p:nvCxnSpPr>
        <p:spPr>
          <a:xfrm flipV="1">
            <a:off x="9415524" y="4921656"/>
            <a:ext cx="1102355" cy="307575"/>
          </a:xfrm>
          <a:prstGeom prst="curvedConnector3">
            <a:avLst>
              <a:gd name="adj1" fmla="val 50000"/>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2" name="Rechteck 191">
            <a:extLst>
              <a:ext uri="{FF2B5EF4-FFF2-40B4-BE49-F238E27FC236}">
                <a16:creationId xmlns:a16="http://schemas.microsoft.com/office/drawing/2014/main" id="{887E2354-BE68-62EC-696A-493C881476AE}"/>
              </a:ext>
            </a:extLst>
          </p:cNvPr>
          <p:cNvSpPr/>
          <p:nvPr/>
        </p:nvSpPr>
        <p:spPr>
          <a:xfrm>
            <a:off x="6298535" y="488965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93" name="Verbinder: gekrümmt 192">
            <a:extLst>
              <a:ext uri="{FF2B5EF4-FFF2-40B4-BE49-F238E27FC236}">
                <a16:creationId xmlns:a16="http://schemas.microsoft.com/office/drawing/2014/main" id="{2976FB1F-2110-9785-8AA9-C0CC857B90CD}"/>
              </a:ext>
            </a:extLst>
          </p:cNvPr>
          <p:cNvCxnSpPr>
            <a:cxnSpLocks/>
            <a:stCxn id="192" idx="3"/>
            <a:endCxn id="187" idx="2"/>
          </p:cNvCxnSpPr>
          <p:nvPr/>
        </p:nvCxnSpPr>
        <p:spPr>
          <a:xfrm>
            <a:off x="7047835" y="5064279"/>
            <a:ext cx="920454" cy="16495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7" name="Rechteck 196">
            <a:extLst>
              <a:ext uri="{FF2B5EF4-FFF2-40B4-BE49-F238E27FC236}">
                <a16:creationId xmlns:a16="http://schemas.microsoft.com/office/drawing/2014/main" id="{76055651-7C58-A723-DD90-BF1AB71B7159}"/>
              </a:ext>
            </a:extLst>
          </p:cNvPr>
          <p:cNvSpPr/>
          <p:nvPr/>
        </p:nvSpPr>
        <p:spPr>
          <a:xfrm>
            <a:off x="6298535" y="53400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204" name="Verbinder: gekrümmt 203">
            <a:extLst>
              <a:ext uri="{FF2B5EF4-FFF2-40B4-BE49-F238E27FC236}">
                <a16:creationId xmlns:a16="http://schemas.microsoft.com/office/drawing/2014/main" id="{DD9CFC34-9597-A207-D38C-B1726FA3A2EF}"/>
              </a:ext>
            </a:extLst>
          </p:cNvPr>
          <p:cNvCxnSpPr>
            <a:cxnSpLocks/>
            <a:stCxn id="197" idx="3"/>
            <a:endCxn id="187" idx="2"/>
          </p:cNvCxnSpPr>
          <p:nvPr/>
        </p:nvCxnSpPr>
        <p:spPr>
          <a:xfrm flipV="1">
            <a:off x="7047835" y="5229231"/>
            <a:ext cx="920454" cy="28541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0" name="Textfeld 209">
            <a:extLst>
              <a:ext uri="{FF2B5EF4-FFF2-40B4-BE49-F238E27FC236}">
                <a16:creationId xmlns:a16="http://schemas.microsoft.com/office/drawing/2014/main" id="{E1A4FE98-38B7-C42A-56CE-DF07CFBAAA2C}"/>
              </a:ext>
            </a:extLst>
          </p:cNvPr>
          <p:cNvSpPr txBox="1"/>
          <p:nvPr/>
        </p:nvSpPr>
        <p:spPr>
          <a:xfrm>
            <a:off x="10168911" y="5376143"/>
            <a:ext cx="1447236" cy="276999"/>
          </a:xfrm>
          <a:prstGeom prst="rect">
            <a:avLst/>
          </a:prstGeom>
          <a:noFill/>
        </p:spPr>
        <p:txBody>
          <a:bodyPr wrap="square" rtlCol="0">
            <a:spAutoFit/>
          </a:bodyPr>
          <a:lstStyle/>
          <a:p>
            <a:pPr algn="ctr"/>
            <a:r>
              <a:rPr lang="en-US" sz="1200" dirty="0"/>
              <a:t>single Server</a:t>
            </a:r>
          </a:p>
        </p:txBody>
      </p:sp>
      <p:sp>
        <p:nvSpPr>
          <p:cNvPr id="211" name="Textfeld 210">
            <a:extLst>
              <a:ext uri="{FF2B5EF4-FFF2-40B4-BE49-F238E27FC236}">
                <a16:creationId xmlns:a16="http://schemas.microsoft.com/office/drawing/2014/main" id="{D705950A-4D53-A65D-A85B-E6C49BDE3026}"/>
              </a:ext>
            </a:extLst>
          </p:cNvPr>
          <p:cNvSpPr txBox="1"/>
          <p:nvPr/>
        </p:nvSpPr>
        <p:spPr>
          <a:xfrm>
            <a:off x="5949567" y="5892520"/>
            <a:ext cx="1447236" cy="276999"/>
          </a:xfrm>
          <a:prstGeom prst="rect">
            <a:avLst/>
          </a:prstGeom>
          <a:noFill/>
        </p:spPr>
        <p:txBody>
          <a:bodyPr wrap="square" rtlCol="0">
            <a:spAutoFit/>
          </a:bodyPr>
          <a:lstStyle/>
          <a:p>
            <a:pPr algn="ctr"/>
            <a:r>
              <a:rPr lang="en-US" sz="1200" dirty="0"/>
              <a:t>multiple Clients</a:t>
            </a:r>
          </a:p>
        </p:txBody>
      </p:sp>
    </p:spTree>
    <p:extLst>
      <p:ext uri="{BB962C8B-B14F-4D97-AF65-F5344CB8AC3E}">
        <p14:creationId xmlns:p14="http://schemas.microsoft.com/office/powerpoint/2010/main" val="316217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7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7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8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8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8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9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9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9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1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0" grpId="0" animBg="1"/>
      <p:bldP spid="31" grpId="0" animBg="1"/>
      <p:bldP spid="32" grpId="0" animBg="1"/>
      <p:bldP spid="41" grpId="0" animBg="1"/>
      <p:bldP spid="46" grpId="0" animBg="1"/>
      <p:bldP spid="47" grpId="0" animBg="1"/>
      <p:bldP spid="48" grpId="0" animBg="1"/>
      <p:bldP spid="49" grpId="0" animBg="1"/>
      <p:bldP spid="112" grpId="0"/>
      <p:bldP spid="117" grpId="0" animBg="1"/>
      <p:bldP spid="118" grpId="0" animBg="1"/>
      <p:bldP spid="122" grpId="0" animBg="1"/>
      <p:bldP spid="124" grpId="0"/>
      <p:bldP spid="125" grpId="0"/>
      <p:bldP spid="141" grpId="0" animBg="1"/>
      <p:bldP spid="143" grpId="0" animBg="1"/>
      <p:bldP spid="150" grpId="0"/>
      <p:bldP spid="172" grpId="0"/>
      <p:bldP spid="187" grpId="0" animBg="1"/>
      <p:bldP spid="188" grpId="0" animBg="1"/>
      <p:bldP spid="189" grpId="0" animBg="1"/>
      <p:bldP spid="192" grpId="0" animBg="1"/>
      <p:bldP spid="197" grpId="0" animBg="1"/>
      <p:bldP spid="210" grpId="0"/>
      <p:bldP spid="2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dirty="0"/>
              <a:t>What are Topological Generations?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smtClean="0"/>
              <a:t>57</a:t>
            </a:fld>
            <a:endParaRPr lang="en-US" dirty="0"/>
          </a:p>
        </p:txBody>
      </p:sp>
      <p:sp>
        <p:nvSpPr>
          <p:cNvPr id="11" name="Textfeld 10">
            <a:extLst>
              <a:ext uri="{FF2B5EF4-FFF2-40B4-BE49-F238E27FC236}">
                <a16:creationId xmlns:a16="http://schemas.microsoft.com/office/drawing/2014/main" id="{E76B6069-3C80-4831-01F3-14D04D5497A7}"/>
              </a:ext>
            </a:extLst>
          </p:cNvPr>
          <p:cNvSpPr txBox="1"/>
          <p:nvPr/>
        </p:nvSpPr>
        <p:spPr>
          <a:xfrm>
            <a:off x="7353300" y="2877804"/>
            <a:ext cx="4373032" cy="1600438"/>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just"/>
            <a:r>
              <a:rPr lang="en-US" sz="1400" i="1" dirty="0"/>
              <a:t>“A topological generation is node collection in which </a:t>
            </a:r>
            <a:r>
              <a:rPr lang="en-US" sz="1400" b="1" i="1" dirty="0"/>
              <a:t>ancestors of a node </a:t>
            </a:r>
            <a:r>
              <a:rPr lang="en-US" sz="1400" i="1" dirty="0"/>
              <a:t>in each generation are guaranteed to be in </a:t>
            </a:r>
            <a:r>
              <a:rPr lang="en-US" sz="1400" b="1" i="1" dirty="0"/>
              <a:t>a previous generation</a:t>
            </a:r>
            <a:r>
              <a:rPr lang="en-US" sz="1400" i="1" dirty="0"/>
              <a:t>, and any </a:t>
            </a:r>
            <a:r>
              <a:rPr lang="en-US" sz="1400" b="1" i="1" dirty="0"/>
              <a:t>descendants of a node </a:t>
            </a:r>
            <a:r>
              <a:rPr lang="en-US" sz="1400" i="1" dirty="0"/>
              <a:t>are guaranteed to be in </a:t>
            </a:r>
            <a:r>
              <a:rPr lang="en-US" sz="1400" b="1" i="1" dirty="0"/>
              <a:t>a following generation</a:t>
            </a:r>
            <a:r>
              <a:rPr lang="en-US" sz="1400" i="1" dirty="0"/>
              <a:t>. Nodes are guaranteed to be in the earliest possible generation that they can belong to.” </a:t>
            </a:r>
            <a:r>
              <a:rPr lang="en-US" sz="1400" dirty="0" err="1">
                <a:hlinkClick r:id="rId2"/>
              </a:rPr>
              <a:t>NetworkX</a:t>
            </a:r>
            <a:r>
              <a:rPr lang="en-US" sz="1400" dirty="0">
                <a:hlinkClick r:id="rId2"/>
              </a:rPr>
              <a:t> Documentation</a:t>
            </a:r>
            <a:endParaRPr lang="en-US" sz="1400" i="1" dirty="0"/>
          </a:p>
        </p:txBody>
      </p:sp>
      <p:pic>
        <p:nvPicPr>
          <p:cNvPr id="13" name="Grafik 12">
            <a:extLst>
              <a:ext uri="{FF2B5EF4-FFF2-40B4-BE49-F238E27FC236}">
                <a16:creationId xmlns:a16="http://schemas.microsoft.com/office/drawing/2014/main" id="{46F9AC44-05E3-160D-7E17-A589E79DACA1}"/>
              </a:ext>
            </a:extLst>
          </p:cNvPr>
          <p:cNvPicPr>
            <a:picLocks noChangeAspect="1"/>
          </p:cNvPicPr>
          <p:nvPr/>
        </p:nvPicPr>
        <p:blipFill>
          <a:blip r:embed="rId3"/>
          <a:stretch>
            <a:fillRect/>
          </a:stretch>
        </p:blipFill>
        <p:spPr>
          <a:xfrm>
            <a:off x="1032936" y="2097502"/>
            <a:ext cx="5279916" cy="3345979"/>
          </a:xfrm>
          <a:prstGeom prst="rect">
            <a:avLst/>
          </a:prstGeom>
        </p:spPr>
      </p:pic>
      <p:sp>
        <p:nvSpPr>
          <p:cNvPr id="2" name="Datumsplatzhalter 3">
            <a:extLst>
              <a:ext uri="{FF2B5EF4-FFF2-40B4-BE49-F238E27FC236}">
                <a16:creationId xmlns:a16="http://schemas.microsoft.com/office/drawing/2014/main" id="{90682977-1542-31ED-1A64-1930033FF172}"/>
              </a:ext>
            </a:extLst>
          </p:cNvPr>
          <p:cNvSpPr>
            <a:spLocks noGrp="1"/>
          </p:cNvSpPr>
          <p:nvPr>
            <p:ph type="dt" sz="half" idx="10"/>
          </p:nvPr>
        </p:nvSpPr>
        <p:spPr>
          <a:xfrm>
            <a:off x="10559320" y="6356350"/>
            <a:ext cx="1561407" cy="365125"/>
          </a:xfrm>
        </p:spPr>
        <p:txBody>
          <a:bodyPr/>
          <a:lstStyle/>
          <a:p>
            <a:fld id="{DBFB657E-F73F-440D-ADDD-7A68AC5298A2}" type="datetime1">
              <a:rPr lang="de-DE" smtClean="0"/>
              <a:t>08.12.2024</a:t>
            </a:fld>
            <a:endParaRPr lang="de-DE" dirty="0"/>
          </a:p>
        </p:txBody>
      </p:sp>
      <p:sp>
        <p:nvSpPr>
          <p:cNvPr id="3" name="Fußzeilenplatzhalter 2">
            <a:extLst>
              <a:ext uri="{FF2B5EF4-FFF2-40B4-BE49-F238E27FC236}">
                <a16:creationId xmlns:a16="http://schemas.microsoft.com/office/drawing/2014/main" id="{51E7E3AD-1620-9E7F-E4D4-20A353AC7B88}"/>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1196352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dirty="0"/>
              <a:t>What are Topological Generations?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smtClean="0"/>
              <a:t>58</a:t>
            </a:fld>
            <a:endParaRPr lang="en-US" dirty="0"/>
          </a:p>
        </p:txBody>
      </p:sp>
      <p:sp>
        <p:nvSpPr>
          <p:cNvPr id="11" name="Textfeld 10">
            <a:extLst>
              <a:ext uri="{FF2B5EF4-FFF2-40B4-BE49-F238E27FC236}">
                <a16:creationId xmlns:a16="http://schemas.microsoft.com/office/drawing/2014/main" id="{E76B6069-3C80-4831-01F3-14D04D5497A7}"/>
              </a:ext>
            </a:extLst>
          </p:cNvPr>
          <p:cNvSpPr txBox="1"/>
          <p:nvPr/>
        </p:nvSpPr>
        <p:spPr>
          <a:xfrm>
            <a:off x="6282268" y="1443406"/>
            <a:ext cx="5634564" cy="707886"/>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just"/>
            <a:r>
              <a:rPr lang="en-US" sz="1000" i="1" dirty="0"/>
              <a:t>“A topological generation is node collection in which </a:t>
            </a:r>
            <a:r>
              <a:rPr lang="en-US" sz="1000" b="1" i="1" dirty="0"/>
              <a:t>ancestors of a node </a:t>
            </a:r>
            <a:r>
              <a:rPr lang="en-US" sz="1000" i="1" dirty="0"/>
              <a:t>in each generation are guaranteed to be in </a:t>
            </a:r>
            <a:r>
              <a:rPr lang="en-US" sz="1000" b="1" i="1" dirty="0"/>
              <a:t>a previous generation</a:t>
            </a:r>
            <a:r>
              <a:rPr lang="en-US" sz="1000" i="1" dirty="0"/>
              <a:t>, and any </a:t>
            </a:r>
            <a:r>
              <a:rPr lang="en-US" sz="1000" b="1" i="1" dirty="0"/>
              <a:t>descendants of a node </a:t>
            </a:r>
            <a:r>
              <a:rPr lang="en-US" sz="1000" i="1" dirty="0"/>
              <a:t>are guaranteed to be in </a:t>
            </a:r>
            <a:r>
              <a:rPr lang="en-US" sz="1000" b="1" i="1" dirty="0"/>
              <a:t>a following generation</a:t>
            </a:r>
            <a:r>
              <a:rPr lang="en-US" sz="1000" i="1" dirty="0"/>
              <a:t>. Nodes are guaranteed to be in the earliest possible generation that they can belong to.” </a:t>
            </a:r>
            <a:r>
              <a:rPr lang="en-US" sz="1000" dirty="0" err="1">
                <a:hlinkClick r:id="rId2"/>
              </a:rPr>
              <a:t>NetworkX</a:t>
            </a:r>
            <a:r>
              <a:rPr lang="en-US" sz="1000" dirty="0">
                <a:hlinkClick r:id="rId2"/>
              </a:rPr>
              <a:t> Documentation</a:t>
            </a:r>
            <a:endParaRPr lang="en-US" sz="1000" i="1" dirty="0"/>
          </a:p>
        </p:txBody>
      </p:sp>
      <p:pic>
        <p:nvPicPr>
          <p:cNvPr id="13" name="Grafik 12">
            <a:extLst>
              <a:ext uri="{FF2B5EF4-FFF2-40B4-BE49-F238E27FC236}">
                <a16:creationId xmlns:a16="http://schemas.microsoft.com/office/drawing/2014/main" id="{46F9AC44-05E3-160D-7E17-A589E79DACA1}"/>
              </a:ext>
            </a:extLst>
          </p:cNvPr>
          <p:cNvPicPr>
            <a:picLocks noChangeAspect="1"/>
          </p:cNvPicPr>
          <p:nvPr/>
        </p:nvPicPr>
        <p:blipFill>
          <a:blip r:embed="rId3"/>
          <a:stretch>
            <a:fillRect/>
          </a:stretch>
        </p:blipFill>
        <p:spPr>
          <a:xfrm>
            <a:off x="214086" y="1285288"/>
            <a:ext cx="2827866" cy="1792070"/>
          </a:xfrm>
          <a:prstGeom prst="rect">
            <a:avLst/>
          </a:prstGeom>
        </p:spPr>
      </p:pic>
      <p:sp>
        <p:nvSpPr>
          <p:cNvPr id="16" name="Textfeld 15">
            <a:extLst>
              <a:ext uri="{FF2B5EF4-FFF2-40B4-BE49-F238E27FC236}">
                <a16:creationId xmlns:a16="http://schemas.microsoft.com/office/drawing/2014/main" id="{C221BFF6-8C7F-6E35-0560-3282E858D1AA}"/>
              </a:ext>
            </a:extLst>
          </p:cNvPr>
          <p:cNvSpPr txBox="1"/>
          <p:nvPr/>
        </p:nvSpPr>
        <p:spPr>
          <a:xfrm>
            <a:off x="214086" y="4019476"/>
            <a:ext cx="3241076" cy="707886"/>
          </a:xfrm>
          <a:prstGeom prst="rect">
            <a:avLst/>
          </a:prstGeom>
          <a:noFill/>
        </p:spPr>
        <p:txBody>
          <a:bodyPr wrap="square" rtlCol="0">
            <a:spAutoFit/>
          </a:bodyPr>
          <a:lstStyle>
            <a:defPPr>
              <a:defRPr lang="de-DE"/>
            </a:defPPr>
            <a:lvl1pPr algn="ctr">
              <a:defRPr sz="2000" b="1"/>
            </a:lvl1pPr>
          </a:lstStyle>
          <a:p>
            <a:r>
              <a:rPr lang="en-US" dirty="0"/>
              <a:t>Only works for DAGs (Directed Acyclic Graphs)</a:t>
            </a:r>
          </a:p>
        </p:txBody>
      </p:sp>
      <p:sp>
        <p:nvSpPr>
          <p:cNvPr id="2" name="Datumsplatzhalter 3">
            <a:extLst>
              <a:ext uri="{FF2B5EF4-FFF2-40B4-BE49-F238E27FC236}">
                <a16:creationId xmlns:a16="http://schemas.microsoft.com/office/drawing/2014/main" id="{6BCCB0D8-E03F-07E3-2B4B-EE3CBC93D592}"/>
              </a:ext>
            </a:extLst>
          </p:cNvPr>
          <p:cNvSpPr>
            <a:spLocks noGrp="1"/>
          </p:cNvSpPr>
          <p:nvPr>
            <p:ph type="dt" sz="half" idx="10"/>
          </p:nvPr>
        </p:nvSpPr>
        <p:spPr>
          <a:xfrm>
            <a:off x="10559320" y="6356350"/>
            <a:ext cx="1561407" cy="365125"/>
          </a:xfrm>
        </p:spPr>
        <p:txBody>
          <a:bodyPr/>
          <a:lstStyle/>
          <a:p>
            <a:fld id="{941F590B-509F-457F-B0DA-056EED92C772}" type="datetime1">
              <a:rPr lang="de-DE" smtClean="0"/>
              <a:t>08.12.2024</a:t>
            </a:fld>
            <a:endParaRPr lang="de-DE" dirty="0"/>
          </a:p>
        </p:txBody>
      </p:sp>
      <p:sp>
        <p:nvSpPr>
          <p:cNvPr id="3" name="Fußzeilenplatzhalter 2">
            <a:extLst>
              <a:ext uri="{FF2B5EF4-FFF2-40B4-BE49-F238E27FC236}">
                <a16:creationId xmlns:a16="http://schemas.microsoft.com/office/drawing/2014/main" id="{DD29A2A1-EB9F-2C5B-816B-2CE5FBEA29B0}"/>
              </a:ext>
            </a:extLst>
          </p:cNvPr>
          <p:cNvSpPr>
            <a:spLocks noGrp="1"/>
          </p:cNvSpPr>
          <p:nvPr>
            <p:ph type="ftr" sz="quarter" idx="11"/>
          </p:nvPr>
        </p:nvSpPr>
        <p:spPr/>
        <p:txBody>
          <a:bodyPr/>
          <a:lstStyle/>
          <a:p>
            <a:r>
              <a:rPr lang="en-US"/>
              <a:t>Visualization for Message Graphs - Master's Thesis Valentin Schröter</a:t>
            </a:r>
            <a:endParaRPr lang="de-DE"/>
          </a:p>
        </p:txBody>
      </p:sp>
      <p:pic>
        <p:nvPicPr>
          <p:cNvPr id="9" name="Grafik 8">
            <a:extLst>
              <a:ext uri="{FF2B5EF4-FFF2-40B4-BE49-F238E27FC236}">
                <a16:creationId xmlns:a16="http://schemas.microsoft.com/office/drawing/2014/main" id="{6C84DC40-D8E7-03D2-6CFF-FE932210AD73}"/>
              </a:ext>
            </a:extLst>
          </p:cNvPr>
          <p:cNvPicPr>
            <a:picLocks noChangeAspect="1"/>
          </p:cNvPicPr>
          <p:nvPr/>
        </p:nvPicPr>
        <p:blipFill>
          <a:blip r:embed="rId4"/>
          <a:stretch>
            <a:fillRect/>
          </a:stretch>
        </p:blipFill>
        <p:spPr>
          <a:xfrm>
            <a:off x="4159268" y="2380267"/>
            <a:ext cx="7218885" cy="3908997"/>
          </a:xfrm>
          <a:prstGeom prst="rect">
            <a:avLst/>
          </a:prstGeom>
        </p:spPr>
      </p:pic>
    </p:spTree>
    <p:extLst>
      <p:ext uri="{BB962C8B-B14F-4D97-AF65-F5344CB8AC3E}">
        <p14:creationId xmlns:p14="http://schemas.microsoft.com/office/powerpoint/2010/main" val="226656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dirty="0"/>
              <a:t>Topological Generations in Non-DAGs?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smtClean="0"/>
              <a:t>59</a:t>
            </a:fld>
            <a:endParaRPr lang="en-US" dirty="0"/>
          </a:p>
        </p:txBody>
      </p:sp>
      <p:pic>
        <p:nvPicPr>
          <p:cNvPr id="3" name="Grafik 2">
            <a:extLst>
              <a:ext uri="{FF2B5EF4-FFF2-40B4-BE49-F238E27FC236}">
                <a16:creationId xmlns:a16="http://schemas.microsoft.com/office/drawing/2014/main" id="{1CB3DA95-B64A-3411-7C71-32C1F1DECA32}"/>
              </a:ext>
            </a:extLst>
          </p:cNvPr>
          <p:cNvPicPr>
            <a:picLocks noChangeAspect="1"/>
          </p:cNvPicPr>
          <p:nvPr/>
        </p:nvPicPr>
        <p:blipFill>
          <a:blip r:embed="rId2"/>
          <a:stretch>
            <a:fillRect/>
          </a:stretch>
        </p:blipFill>
        <p:spPr>
          <a:xfrm>
            <a:off x="2507661" y="1799165"/>
            <a:ext cx="6174905" cy="3878351"/>
          </a:xfrm>
          <a:prstGeom prst="rect">
            <a:avLst/>
          </a:prstGeom>
        </p:spPr>
      </p:pic>
      <p:sp>
        <p:nvSpPr>
          <p:cNvPr id="9" name="Textfeld 8">
            <a:extLst>
              <a:ext uri="{FF2B5EF4-FFF2-40B4-BE49-F238E27FC236}">
                <a16:creationId xmlns:a16="http://schemas.microsoft.com/office/drawing/2014/main" id="{249B6367-222E-5B57-23EE-E4222050FC46}"/>
              </a:ext>
            </a:extLst>
          </p:cNvPr>
          <p:cNvSpPr txBox="1"/>
          <p:nvPr/>
        </p:nvSpPr>
        <p:spPr>
          <a:xfrm>
            <a:off x="727166" y="5577573"/>
            <a:ext cx="3241076" cy="707886"/>
          </a:xfrm>
          <a:prstGeom prst="rect">
            <a:avLst/>
          </a:prstGeom>
          <a:noFill/>
        </p:spPr>
        <p:txBody>
          <a:bodyPr wrap="square" rtlCol="0">
            <a:spAutoFit/>
          </a:bodyPr>
          <a:lstStyle>
            <a:defPPr>
              <a:defRPr lang="de-DE"/>
            </a:defPPr>
            <a:lvl1pPr algn="ctr">
              <a:defRPr sz="2000" b="1"/>
            </a:lvl1pPr>
          </a:lstStyle>
          <a:p>
            <a:r>
              <a:rPr lang="en-US" b="0" dirty="0"/>
              <a:t>what if we have a cycle?</a:t>
            </a:r>
          </a:p>
          <a:p>
            <a:r>
              <a:rPr lang="en-US" b="0" dirty="0"/>
              <a:t>(common in ROS)</a:t>
            </a:r>
          </a:p>
        </p:txBody>
      </p:sp>
      <p:sp>
        <p:nvSpPr>
          <p:cNvPr id="2" name="Datumsplatzhalter 3">
            <a:extLst>
              <a:ext uri="{FF2B5EF4-FFF2-40B4-BE49-F238E27FC236}">
                <a16:creationId xmlns:a16="http://schemas.microsoft.com/office/drawing/2014/main" id="{7E752806-E819-F5D6-BD19-17FA94C37E3E}"/>
              </a:ext>
            </a:extLst>
          </p:cNvPr>
          <p:cNvSpPr>
            <a:spLocks noGrp="1"/>
          </p:cNvSpPr>
          <p:nvPr>
            <p:ph type="dt" sz="half" idx="10"/>
          </p:nvPr>
        </p:nvSpPr>
        <p:spPr>
          <a:xfrm>
            <a:off x="10559320" y="6356350"/>
            <a:ext cx="1561407" cy="365125"/>
          </a:xfrm>
        </p:spPr>
        <p:txBody>
          <a:bodyPr/>
          <a:lstStyle/>
          <a:p>
            <a:fld id="{1B0F1E58-184E-43EF-9E93-EB38E9EBA276}" type="datetime1">
              <a:rPr lang="de-DE" smtClean="0"/>
              <a:t>08.12.2024</a:t>
            </a:fld>
            <a:endParaRPr lang="de-DE" dirty="0"/>
          </a:p>
        </p:txBody>
      </p:sp>
      <p:sp>
        <p:nvSpPr>
          <p:cNvPr id="8" name="Fußzeilenplatzhalter 7">
            <a:extLst>
              <a:ext uri="{FF2B5EF4-FFF2-40B4-BE49-F238E27FC236}">
                <a16:creationId xmlns:a16="http://schemas.microsoft.com/office/drawing/2014/main" id="{5428D699-FDF3-6671-2AFE-E35B1142AEA5}"/>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61736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BA067-556B-3D4A-4084-5FE61529296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136EE86-52A1-EBFA-7193-12555C826F14}"/>
              </a:ext>
            </a:extLst>
          </p:cNvPr>
          <p:cNvSpPr>
            <a:spLocks noGrp="1"/>
          </p:cNvSpPr>
          <p:nvPr>
            <p:ph type="title"/>
          </p:nvPr>
        </p:nvSpPr>
        <p:spPr>
          <a:xfrm>
            <a:off x="665480" y="1768158"/>
            <a:ext cx="10848340" cy="2648902"/>
          </a:xfrm>
        </p:spPr>
        <p:txBody>
          <a:bodyPr/>
          <a:lstStyle/>
          <a:p>
            <a:r>
              <a:rPr lang="en-US" dirty="0"/>
              <a:t>Related Work</a:t>
            </a:r>
          </a:p>
        </p:txBody>
      </p:sp>
      <p:sp>
        <p:nvSpPr>
          <p:cNvPr id="3" name="Textplatzhalter 2">
            <a:extLst>
              <a:ext uri="{FF2B5EF4-FFF2-40B4-BE49-F238E27FC236}">
                <a16:creationId xmlns:a16="http://schemas.microsoft.com/office/drawing/2014/main" id="{247BCC12-E192-2A28-56E3-F2B7AE0FF07E}"/>
              </a:ext>
            </a:extLst>
          </p:cNvPr>
          <p:cNvSpPr>
            <a:spLocks noGrp="1"/>
          </p:cNvSpPr>
          <p:nvPr>
            <p:ph type="body" idx="1"/>
          </p:nvPr>
        </p:nvSpPr>
        <p:spPr/>
        <p:txBody>
          <a:bodyPr/>
          <a:lstStyle/>
          <a:p>
            <a:endParaRPr lang="en-US"/>
          </a:p>
        </p:txBody>
      </p:sp>
      <p:sp>
        <p:nvSpPr>
          <p:cNvPr id="6" name="Foliennummernplatzhalter 5">
            <a:extLst>
              <a:ext uri="{FF2B5EF4-FFF2-40B4-BE49-F238E27FC236}">
                <a16:creationId xmlns:a16="http://schemas.microsoft.com/office/drawing/2014/main" id="{46A00EE6-F5B5-21B5-7568-579C10C7D14C}"/>
              </a:ext>
            </a:extLst>
          </p:cNvPr>
          <p:cNvSpPr>
            <a:spLocks noGrp="1"/>
          </p:cNvSpPr>
          <p:nvPr>
            <p:ph type="sldNum" sz="quarter" idx="12"/>
          </p:nvPr>
        </p:nvSpPr>
        <p:spPr/>
        <p:txBody>
          <a:bodyPr/>
          <a:lstStyle/>
          <a:p>
            <a:fld id="{107AFDAB-D1F3-4178-9F69-235A4A98E3C7}" type="slidenum">
              <a:rPr lang="de-DE" smtClean="0"/>
              <a:t>6</a:t>
            </a:fld>
            <a:endParaRPr lang="de-DE"/>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D607B085-00A5-ABAD-2FC0-DE52950A4AAB}"/>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16F973B9-4805-BA01-7D58-4766D6D54E33}"/>
              </a:ext>
            </a:extLst>
          </p:cNvPr>
          <p:cNvSpPr>
            <a:spLocks noGrp="1"/>
          </p:cNvSpPr>
          <p:nvPr>
            <p:ph type="dt" sz="half" idx="10"/>
          </p:nvPr>
        </p:nvSpPr>
        <p:spPr>
          <a:xfrm>
            <a:off x="10559320" y="6356350"/>
            <a:ext cx="1561407" cy="365125"/>
          </a:xfrm>
        </p:spPr>
        <p:txBody>
          <a:bodyPr/>
          <a:lstStyle/>
          <a:p>
            <a:fld id="{79AC6324-4C88-4C44-9D7E-7CAB61556563}" type="datetime1">
              <a:rPr lang="de-DE" smtClean="0"/>
              <a:t>08.12.2024</a:t>
            </a:fld>
            <a:endParaRPr lang="de-DE" dirty="0"/>
          </a:p>
        </p:txBody>
      </p:sp>
      <p:sp>
        <p:nvSpPr>
          <p:cNvPr id="8" name="Fußzeilenplatzhalter 7">
            <a:extLst>
              <a:ext uri="{FF2B5EF4-FFF2-40B4-BE49-F238E27FC236}">
                <a16:creationId xmlns:a16="http://schemas.microsoft.com/office/drawing/2014/main" id="{9AEA9228-6B69-2FE7-766B-832F69CF25C1}"/>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0045609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dirty="0"/>
              <a:t>Topological Generations in Non-DAGs?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smtClean="0"/>
              <a:t>60</a:t>
            </a:fld>
            <a:endParaRPr lang="en-US" dirty="0"/>
          </a:p>
        </p:txBody>
      </p:sp>
      <p:pic>
        <p:nvPicPr>
          <p:cNvPr id="3" name="Grafik 2">
            <a:extLst>
              <a:ext uri="{FF2B5EF4-FFF2-40B4-BE49-F238E27FC236}">
                <a16:creationId xmlns:a16="http://schemas.microsoft.com/office/drawing/2014/main" id="{1CB3DA95-B64A-3411-7C71-32C1F1DECA32}"/>
              </a:ext>
            </a:extLst>
          </p:cNvPr>
          <p:cNvPicPr>
            <a:picLocks noChangeAspect="1"/>
          </p:cNvPicPr>
          <p:nvPr/>
        </p:nvPicPr>
        <p:blipFill>
          <a:blip r:embed="rId2"/>
          <a:stretch>
            <a:fillRect/>
          </a:stretch>
        </p:blipFill>
        <p:spPr>
          <a:xfrm>
            <a:off x="4678779" y="1265765"/>
            <a:ext cx="2473615" cy="1553635"/>
          </a:xfrm>
          <a:prstGeom prst="rect">
            <a:avLst/>
          </a:prstGeom>
        </p:spPr>
      </p:pic>
      <p:grpSp>
        <p:nvGrpSpPr>
          <p:cNvPr id="13" name="Gruppieren 12">
            <a:extLst>
              <a:ext uri="{FF2B5EF4-FFF2-40B4-BE49-F238E27FC236}">
                <a16:creationId xmlns:a16="http://schemas.microsoft.com/office/drawing/2014/main" id="{F759622B-C059-EDBF-E60D-413CDF85C0F1}"/>
              </a:ext>
            </a:extLst>
          </p:cNvPr>
          <p:cNvGrpSpPr/>
          <p:nvPr/>
        </p:nvGrpSpPr>
        <p:grpSpPr>
          <a:xfrm>
            <a:off x="-60781" y="3469305"/>
            <a:ext cx="12245165" cy="2914983"/>
            <a:chOff x="437148" y="3411489"/>
            <a:chExt cx="9893026" cy="2355052"/>
          </a:xfrm>
        </p:grpSpPr>
        <p:pic>
          <p:nvPicPr>
            <p:cNvPr id="12" name="Grafik 11">
              <a:extLst>
                <a:ext uri="{FF2B5EF4-FFF2-40B4-BE49-F238E27FC236}">
                  <a16:creationId xmlns:a16="http://schemas.microsoft.com/office/drawing/2014/main" id="{FE88079A-0C85-3F30-6A3D-52BE7B9F0F4B}"/>
                </a:ext>
              </a:extLst>
            </p:cNvPr>
            <p:cNvPicPr>
              <a:picLocks noChangeAspect="1"/>
            </p:cNvPicPr>
            <p:nvPr/>
          </p:nvPicPr>
          <p:blipFill rotWithShape="1">
            <a:blip r:embed="rId3"/>
            <a:srcRect l="769"/>
            <a:stretch/>
          </p:blipFill>
          <p:spPr>
            <a:xfrm>
              <a:off x="7055257" y="3411489"/>
              <a:ext cx="3274917" cy="2267285"/>
            </a:xfrm>
            <a:prstGeom prst="rect">
              <a:avLst/>
            </a:prstGeom>
          </p:spPr>
        </p:pic>
        <p:pic>
          <p:nvPicPr>
            <p:cNvPr id="8" name="Grafik 7">
              <a:extLst>
                <a:ext uri="{FF2B5EF4-FFF2-40B4-BE49-F238E27FC236}">
                  <a16:creationId xmlns:a16="http://schemas.microsoft.com/office/drawing/2014/main" id="{F3734C32-92D3-5D4D-DC25-9FBD23BA12B3}"/>
                </a:ext>
              </a:extLst>
            </p:cNvPr>
            <p:cNvPicPr>
              <a:picLocks noChangeAspect="1"/>
            </p:cNvPicPr>
            <p:nvPr/>
          </p:nvPicPr>
          <p:blipFill>
            <a:blip r:embed="rId4"/>
            <a:stretch>
              <a:fillRect/>
            </a:stretch>
          </p:blipFill>
          <p:spPr>
            <a:xfrm>
              <a:off x="437148" y="3672173"/>
              <a:ext cx="3110873" cy="2059373"/>
            </a:xfrm>
            <a:prstGeom prst="rect">
              <a:avLst/>
            </a:prstGeom>
          </p:spPr>
        </p:pic>
        <p:pic>
          <p:nvPicPr>
            <p:cNvPr id="10" name="Grafik 9">
              <a:extLst>
                <a:ext uri="{FF2B5EF4-FFF2-40B4-BE49-F238E27FC236}">
                  <a16:creationId xmlns:a16="http://schemas.microsoft.com/office/drawing/2014/main" id="{8FBCA776-97DF-94A6-3296-8CBECFCE3D89}"/>
                </a:ext>
              </a:extLst>
            </p:cNvPr>
            <p:cNvPicPr>
              <a:picLocks noChangeAspect="1"/>
            </p:cNvPicPr>
            <p:nvPr/>
          </p:nvPicPr>
          <p:blipFill>
            <a:blip r:embed="rId5"/>
            <a:stretch>
              <a:fillRect/>
            </a:stretch>
          </p:blipFill>
          <p:spPr>
            <a:xfrm>
              <a:off x="3548021" y="3637174"/>
              <a:ext cx="3570998" cy="2129367"/>
            </a:xfrm>
            <a:prstGeom prst="rect">
              <a:avLst/>
            </a:prstGeom>
          </p:spPr>
        </p:pic>
      </p:grpSp>
      <p:sp>
        <p:nvSpPr>
          <p:cNvPr id="15" name="Textfeld 14">
            <a:extLst>
              <a:ext uri="{FF2B5EF4-FFF2-40B4-BE49-F238E27FC236}">
                <a16:creationId xmlns:a16="http://schemas.microsoft.com/office/drawing/2014/main" id="{71C412B9-5F25-11F2-FE5A-4CF7F6AB18B2}"/>
              </a:ext>
            </a:extLst>
          </p:cNvPr>
          <p:cNvSpPr txBox="1"/>
          <p:nvPr/>
        </p:nvSpPr>
        <p:spPr>
          <a:xfrm>
            <a:off x="3418691" y="3109352"/>
            <a:ext cx="4993790" cy="369332"/>
          </a:xfrm>
          <a:prstGeom prst="rect">
            <a:avLst/>
          </a:prstGeom>
          <a:noFill/>
        </p:spPr>
        <p:txBody>
          <a:bodyPr wrap="square">
            <a:spAutoFit/>
          </a:bodyPr>
          <a:lstStyle/>
          <a:p>
            <a:pPr algn="ctr"/>
            <a:r>
              <a:rPr lang="en-US" dirty="0"/>
              <a:t>Topological generations become ambiguous</a:t>
            </a:r>
          </a:p>
        </p:txBody>
      </p:sp>
      <p:cxnSp>
        <p:nvCxnSpPr>
          <p:cNvPr id="9" name="Gerade Verbindung mit Pfeil 8">
            <a:extLst>
              <a:ext uri="{FF2B5EF4-FFF2-40B4-BE49-F238E27FC236}">
                <a16:creationId xmlns:a16="http://schemas.microsoft.com/office/drawing/2014/main" id="{A37637BA-EC66-7E33-E947-CB81730FC1B2}"/>
              </a:ext>
            </a:extLst>
          </p:cNvPr>
          <p:cNvCxnSpPr/>
          <p:nvPr/>
        </p:nvCxnSpPr>
        <p:spPr>
          <a:xfrm flipH="1">
            <a:off x="1935480" y="3294018"/>
            <a:ext cx="187960" cy="695960"/>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11" name="Gerade Verbindung mit Pfeil 10">
            <a:extLst>
              <a:ext uri="{FF2B5EF4-FFF2-40B4-BE49-F238E27FC236}">
                <a16:creationId xmlns:a16="http://schemas.microsoft.com/office/drawing/2014/main" id="{0B5FAFE8-EE0D-3320-3412-9056A7BE00BF}"/>
              </a:ext>
            </a:extLst>
          </p:cNvPr>
          <p:cNvCxnSpPr>
            <a:cxnSpLocks/>
          </p:cNvCxnSpPr>
          <p:nvPr/>
        </p:nvCxnSpPr>
        <p:spPr>
          <a:xfrm flipH="1">
            <a:off x="6647621" y="3733271"/>
            <a:ext cx="504773" cy="456750"/>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16" name="Gerade Verbindung mit Pfeil 15">
            <a:extLst>
              <a:ext uri="{FF2B5EF4-FFF2-40B4-BE49-F238E27FC236}">
                <a16:creationId xmlns:a16="http://schemas.microsoft.com/office/drawing/2014/main" id="{22232913-8074-156D-53E2-9B96DB2A942B}"/>
              </a:ext>
            </a:extLst>
          </p:cNvPr>
          <p:cNvCxnSpPr>
            <a:cxnSpLocks/>
          </p:cNvCxnSpPr>
          <p:nvPr/>
        </p:nvCxnSpPr>
        <p:spPr>
          <a:xfrm flipH="1">
            <a:off x="8949432" y="3031049"/>
            <a:ext cx="297033" cy="1086536"/>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1" name="Gerade Verbindung mit Pfeil 20">
            <a:extLst>
              <a:ext uri="{FF2B5EF4-FFF2-40B4-BE49-F238E27FC236}">
                <a16:creationId xmlns:a16="http://schemas.microsoft.com/office/drawing/2014/main" id="{6569F6AC-3691-4DC7-7518-E918356118EF}"/>
              </a:ext>
            </a:extLst>
          </p:cNvPr>
          <p:cNvCxnSpPr>
            <a:cxnSpLocks/>
          </p:cNvCxnSpPr>
          <p:nvPr/>
        </p:nvCxnSpPr>
        <p:spPr>
          <a:xfrm flipH="1">
            <a:off x="9543498" y="3028656"/>
            <a:ext cx="156296" cy="1088929"/>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2" name="Gerade Verbindung mit Pfeil 21">
            <a:extLst>
              <a:ext uri="{FF2B5EF4-FFF2-40B4-BE49-F238E27FC236}">
                <a16:creationId xmlns:a16="http://schemas.microsoft.com/office/drawing/2014/main" id="{80D37085-47E7-93F2-C0ED-FC19B456E877}"/>
              </a:ext>
            </a:extLst>
          </p:cNvPr>
          <p:cNvCxnSpPr>
            <a:cxnSpLocks/>
          </p:cNvCxnSpPr>
          <p:nvPr/>
        </p:nvCxnSpPr>
        <p:spPr>
          <a:xfrm>
            <a:off x="10246128" y="3028656"/>
            <a:ext cx="44762" cy="1088929"/>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3" name="Gerade Verbindung mit Pfeil 22">
            <a:extLst>
              <a:ext uri="{FF2B5EF4-FFF2-40B4-BE49-F238E27FC236}">
                <a16:creationId xmlns:a16="http://schemas.microsoft.com/office/drawing/2014/main" id="{33DE3155-FE69-0EE2-42C1-C09B1B67CEAD}"/>
              </a:ext>
            </a:extLst>
          </p:cNvPr>
          <p:cNvCxnSpPr>
            <a:cxnSpLocks/>
          </p:cNvCxnSpPr>
          <p:nvPr/>
        </p:nvCxnSpPr>
        <p:spPr>
          <a:xfrm>
            <a:off x="10789920" y="2987040"/>
            <a:ext cx="390601" cy="1130545"/>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sp>
        <p:nvSpPr>
          <p:cNvPr id="2" name="Datumsplatzhalter 3">
            <a:extLst>
              <a:ext uri="{FF2B5EF4-FFF2-40B4-BE49-F238E27FC236}">
                <a16:creationId xmlns:a16="http://schemas.microsoft.com/office/drawing/2014/main" id="{66FE461A-7C6E-EC56-AA14-A79C251D5BFE}"/>
              </a:ext>
            </a:extLst>
          </p:cNvPr>
          <p:cNvSpPr>
            <a:spLocks noGrp="1"/>
          </p:cNvSpPr>
          <p:nvPr>
            <p:ph type="dt" sz="half" idx="10"/>
          </p:nvPr>
        </p:nvSpPr>
        <p:spPr>
          <a:xfrm>
            <a:off x="10559320" y="6356350"/>
            <a:ext cx="1561407" cy="365125"/>
          </a:xfrm>
        </p:spPr>
        <p:txBody>
          <a:bodyPr/>
          <a:lstStyle/>
          <a:p>
            <a:fld id="{99DB788C-66A6-4657-8504-876A87767C52}" type="datetime1">
              <a:rPr lang="de-DE" smtClean="0"/>
              <a:t>08.12.2024</a:t>
            </a:fld>
            <a:endParaRPr lang="de-DE" dirty="0"/>
          </a:p>
        </p:txBody>
      </p:sp>
      <p:sp>
        <p:nvSpPr>
          <p:cNvPr id="14" name="Fußzeilenplatzhalter 13">
            <a:extLst>
              <a:ext uri="{FF2B5EF4-FFF2-40B4-BE49-F238E27FC236}">
                <a16:creationId xmlns:a16="http://schemas.microsoft.com/office/drawing/2014/main" id="{BD4E35E8-D292-334D-FBBA-6FF2290706D7}"/>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8491851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Selecting a Start Node</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679377E3-2DC3-4E96-A3B1-768D9EDDDB02}" type="datetime1">
              <a:rPr lang="de-DE" smtClean="0"/>
              <a:t>08.12.2024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61</a:t>
            </a:fld>
            <a:endParaRPr lang="de-DE"/>
          </a:p>
        </p:txBody>
      </p:sp>
      <p:pic>
        <p:nvPicPr>
          <p:cNvPr id="7170" name="Picture 2" descr="Vector art sketch with white background, a visually appealing cute little robot picking a single red marble and holding it in its fingers">
            <a:extLst>
              <a:ext uri="{FF2B5EF4-FFF2-40B4-BE49-F238E27FC236}">
                <a16:creationId xmlns:a16="http://schemas.microsoft.com/office/drawing/2014/main" id="{8FCC9038-A062-4771-9CC8-547B2C14E64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22580" t="18203" r="17166" b="16244"/>
          <a:stretch/>
        </p:blipFill>
        <p:spPr bwMode="auto">
          <a:xfrm>
            <a:off x="4714620" y="660400"/>
            <a:ext cx="2239520" cy="2436494"/>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D3537980-1E4A-279A-CA7C-A3F9843753A9}"/>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6755282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FCB6C-F945-2007-38D1-512DB23C421C}"/>
              </a:ext>
            </a:extLst>
          </p:cNvPr>
          <p:cNvSpPr>
            <a:spLocks noGrp="1"/>
          </p:cNvSpPr>
          <p:nvPr>
            <p:ph type="title"/>
          </p:nvPr>
        </p:nvSpPr>
        <p:spPr/>
        <p:txBody>
          <a:bodyPr/>
          <a:lstStyle/>
          <a:p>
            <a:r>
              <a:rPr lang="en-US" dirty="0"/>
              <a:t>Calculating a „Source-Score“ of a Node</a:t>
            </a:r>
          </a:p>
        </p:txBody>
      </p:sp>
      <p:sp>
        <p:nvSpPr>
          <p:cNvPr id="5" name="Foliennummernplatzhalter 4">
            <a:extLst>
              <a:ext uri="{FF2B5EF4-FFF2-40B4-BE49-F238E27FC236}">
                <a16:creationId xmlns:a16="http://schemas.microsoft.com/office/drawing/2014/main" id="{21A90B16-115D-2BB7-8C43-8989240D461E}"/>
              </a:ext>
            </a:extLst>
          </p:cNvPr>
          <p:cNvSpPr>
            <a:spLocks noGrp="1"/>
          </p:cNvSpPr>
          <p:nvPr>
            <p:ph type="sldNum" sz="quarter" idx="12"/>
          </p:nvPr>
        </p:nvSpPr>
        <p:spPr/>
        <p:txBody>
          <a:bodyPr/>
          <a:lstStyle/>
          <a:p>
            <a:fld id="{107AFDAB-D1F3-4178-9F69-235A4A98E3C7}" type="slidenum">
              <a:rPr lang="en-US" smtClean="0"/>
              <a:t>62</a:t>
            </a:fld>
            <a:endParaRPr lang="en-US" dirty="0"/>
          </a:p>
        </p:txBody>
      </p:sp>
      <p:sp>
        <p:nvSpPr>
          <p:cNvPr id="16" name="Textfeld 15">
            <a:extLst>
              <a:ext uri="{FF2B5EF4-FFF2-40B4-BE49-F238E27FC236}">
                <a16:creationId xmlns:a16="http://schemas.microsoft.com/office/drawing/2014/main" id="{E14E7395-42E0-4203-5BDF-D523F8638261}"/>
              </a:ext>
            </a:extLst>
          </p:cNvPr>
          <p:cNvSpPr txBox="1"/>
          <p:nvPr/>
        </p:nvSpPr>
        <p:spPr>
          <a:xfrm>
            <a:off x="117622" y="1581072"/>
            <a:ext cx="6146800" cy="1492716"/>
          </a:xfrm>
          <a:prstGeom prst="rect">
            <a:avLst/>
          </a:prstGeom>
          <a:noFill/>
        </p:spPr>
        <p:txBody>
          <a:bodyPr wrap="square">
            <a:spAutoFit/>
          </a:bodyPr>
          <a:lstStyle/>
          <a:p>
            <a:r>
              <a:rPr lang="en-US" sz="2000" u="sng" dirty="0"/>
              <a:t>Heuristics</a:t>
            </a:r>
            <a:r>
              <a:rPr lang="en-US" sz="2000" dirty="0"/>
              <a:t>:</a:t>
            </a:r>
          </a:p>
          <a:p>
            <a:r>
              <a:rPr lang="en-US" sz="2000" dirty="0"/>
              <a:t>The higher the </a:t>
            </a:r>
            <a:r>
              <a:rPr lang="en-US" sz="2000" b="1" dirty="0"/>
              <a:t>score</a:t>
            </a:r>
            <a:r>
              <a:rPr lang="en-US" sz="2000" dirty="0"/>
              <a:t> of a node</a:t>
            </a:r>
          </a:p>
          <a:p>
            <a:pPr defTabSz="360000"/>
            <a:r>
              <a:rPr lang="en-US" sz="2000" dirty="0">
                <a:sym typeface="Wingdings" panose="05000000000000000000" pitchFamily="2" charset="2"/>
              </a:rPr>
              <a:t>	 the more a node is a </a:t>
            </a:r>
            <a:r>
              <a:rPr lang="en-US" sz="2000" b="1" dirty="0">
                <a:sym typeface="Wingdings" panose="05000000000000000000" pitchFamily="2" charset="2"/>
              </a:rPr>
              <a:t>source </a:t>
            </a:r>
            <a:r>
              <a:rPr lang="en-US" sz="2000" dirty="0">
                <a:sym typeface="Wingdings" panose="05000000000000000000" pitchFamily="2" charset="2"/>
              </a:rPr>
              <a:t>of data</a:t>
            </a:r>
          </a:p>
          <a:p>
            <a:pPr defTabSz="360000"/>
            <a:r>
              <a:rPr lang="en-US" sz="2000" b="1" dirty="0">
                <a:sym typeface="Wingdings" panose="05000000000000000000" pitchFamily="2" charset="2"/>
              </a:rPr>
              <a:t>	 </a:t>
            </a:r>
            <a:r>
              <a:rPr lang="en-US" sz="2000" dirty="0">
                <a:sym typeface="Wingdings" panose="05000000000000000000" pitchFamily="2" charset="2"/>
              </a:rPr>
              <a:t>the </a:t>
            </a:r>
            <a:r>
              <a:rPr lang="en-US" sz="2000" b="1" dirty="0">
                <a:sym typeface="Wingdings" panose="05000000000000000000" pitchFamily="2" charset="2"/>
              </a:rPr>
              <a:t>earlier</a:t>
            </a:r>
            <a:r>
              <a:rPr lang="en-US" sz="2000" dirty="0">
                <a:sym typeface="Wingdings" panose="05000000000000000000" pitchFamily="2" charset="2"/>
              </a:rPr>
              <a:t> the </a:t>
            </a:r>
            <a:r>
              <a:rPr lang="en-US" sz="2000" b="1" dirty="0">
                <a:sym typeface="Wingdings" panose="05000000000000000000" pitchFamily="2" charset="2"/>
              </a:rPr>
              <a:t>generation</a:t>
            </a:r>
            <a:r>
              <a:rPr lang="en-US" sz="2000" dirty="0">
                <a:sym typeface="Wingdings" panose="05000000000000000000" pitchFamily="2" charset="2"/>
              </a:rPr>
              <a:t> of a node should be</a:t>
            </a:r>
            <a:endParaRPr lang="en-US" sz="1100" dirty="0">
              <a:sym typeface="Wingdings" panose="05000000000000000000" pitchFamily="2" charset="2"/>
            </a:endParaRPr>
          </a:p>
          <a:p>
            <a:pPr algn="ctr" defTabSz="360000"/>
            <a:r>
              <a:rPr lang="en-US" sz="1100" dirty="0">
                <a:sym typeface="Wingdings" panose="05000000000000000000" pitchFamily="2" charset="2"/>
              </a:rPr>
              <a:t>(while still retaining the properties of topological generations)</a:t>
            </a:r>
            <a:endParaRPr lang="en-US" sz="1100" dirty="0"/>
          </a:p>
        </p:txBody>
      </p:sp>
      <p:pic>
        <p:nvPicPr>
          <p:cNvPr id="7" name="Grafik 6">
            <a:extLst>
              <a:ext uri="{FF2B5EF4-FFF2-40B4-BE49-F238E27FC236}">
                <a16:creationId xmlns:a16="http://schemas.microsoft.com/office/drawing/2014/main" id="{F7C76436-D897-DB2A-3E9C-B7AA44CB709E}"/>
              </a:ext>
            </a:extLst>
          </p:cNvPr>
          <p:cNvPicPr>
            <a:picLocks noChangeAspect="1"/>
          </p:cNvPicPr>
          <p:nvPr/>
        </p:nvPicPr>
        <p:blipFill>
          <a:blip r:embed="rId2"/>
          <a:stretch>
            <a:fillRect/>
          </a:stretch>
        </p:blipFill>
        <p:spPr>
          <a:xfrm>
            <a:off x="0" y="3428647"/>
            <a:ext cx="6017763" cy="2368830"/>
          </a:xfrm>
          <a:prstGeom prst="rect">
            <a:avLst/>
          </a:prstGeom>
        </p:spPr>
      </p:pic>
      <p:pic>
        <p:nvPicPr>
          <p:cNvPr id="9" name="Grafik 8">
            <a:extLst>
              <a:ext uri="{FF2B5EF4-FFF2-40B4-BE49-F238E27FC236}">
                <a16:creationId xmlns:a16="http://schemas.microsoft.com/office/drawing/2014/main" id="{96261478-7A33-2600-EBBA-D6E92DCB53A2}"/>
              </a:ext>
            </a:extLst>
          </p:cNvPr>
          <p:cNvPicPr>
            <a:picLocks noChangeAspect="1"/>
          </p:cNvPicPr>
          <p:nvPr/>
        </p:nvPicPr>
        <p:blipFill>
          <a:blip r:embed="rId3"/>
          <a:stretch>
            <a:fillRect/>
          </a:stretch>
        </p:blipFill>
        <p:spPr>
          <a:xfrm>
            <a:off x="6511080" y="1636845"/>
            <a:ext cx="5609647" cy="3929299"/>
          </a:xfrm>
          <a:prstGeom prst="rect">
            <a:avLst/>
          </a:prstGeom>
          <a:ln>
            <a:noFill/>
          </a:ln>
          <a:effectLst>
            <a:outerShdw blurRad="292100" dist="139700" dir="2700000" algn="tl" rotWithShape="0">
              <a:srgbClr val="333333">
                <a:alpha val="65000"/>
              </a:srgbClr>
            </a:outerShdw>
          </a:effectLst>
        </p:spPr>
      </p:pic>
      <p:sp>
        <p:nvSpPr>
          <p:cNvPr id="6" name="Datumsplatzhalter 3">
            <a:extLst>
              <a:ext uri="{FF2B5EF4-FFF2-40B4-BE49-F238E27FC236}">
                <a16:creationId xmlns:a16="http://schemas.microsoft.com/office/drawing/2014/main" id="{0B435EDC-9654-8513-2117-22C951C37562}"/>
              </a:ext>
            </a:extLst>
          </p:cNvPr>
          <p:cNvSpPr>
            <a:spLocks noGrp="1"/>
          </p:cNvSpPr>
          <p:nvPr>
            <p:ph type="dt" sz="half" idx="10"/>
          </p:nvPr>
        </p:nvSpPr>
        <p:spPr>
          <a:xfrm>
            <a:off x="10559320" y="6356350"/>
            <a:ext cx="1561407" cy="365125"/>
          </a:xfrm>
        </p:spPr>
        <p:txBody>
          <a:bodyPr/>
          <a:lstStyle/>
          <a:p>
            <a:fld id="{5EDC4EBF-5789-49B7-8082-684311DF560F}" type="datetime1">
              <a:rPr lang="de-DE" smtClean="0"/>
              <a:t>08.12.2024</a:t>
            </a:fld>
            <a:endParaRPr lang="de-DE" dirty="0"/>
          </a:p>
        </p:txBody>
      </p:sp>
      <p:sp>
        <p:nvSpPr>
          <p:cNvPr id="8" name="Fußzeilenplatzhalter 7">
            <a:extLst>
              <a:ext uri="{FF2B5EF4-FFF2-40B4-BE49-F238E27FC236}">
                <a16:creationId xmlns:a16="http://schemas.microsoft.com/office/drawing/2014/main" id="{5ACCBD81-3F4C-0D68-8E49-B513C77C3BDE}"/>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0102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ADFD94-1D68-509D-851D-871577C82907}"/>
              </a:ext>
            </a:extLst>
          </p:cNvPr>
          <p:cNvSpPr>
            <a:spLocks noGrp="1"/>
          </p:cNvSpPr>
          <p:nvPr>
            <p:ph type="title"/>
          </p:nvPr>
        </p:nvSpPr>
        <p:spPr/>
        <p:txBody>
          <a:bodyPr/>
          <a:lstStyle/>
          <a:p>
            <a:r>
              <a:rPr lang="en-US" dirty="0"/>
              <a:t>Source Scores in our Example</a:t>
            </a:r>
          </a:p>
        </p:txBody>
      </p:sp>
      <p:sp>
        <p:nvSpPr>
          <p:cNvPr id="5" name="Foliennummernplatzhalter 4">
            <a:extLst>
              <a:ext uri="{FF2B5EF4-FFF2-40B4-BE49-F238E27FC236}">
                <a16:creationId xmlns:a16="http://schemas.microsoft.com/office/drawing/2014/main" id="{0CA1AFBE-7E25-30D8-B8E9-1AA8A6E01A58}"/>
              </a:ext>
            </a:extLst>
          </p:cNvPr>
          <p:cNvSpPr>
            <a:spLocks noGrp="1"/>
          </p:cNvSpPr>
          <p:nvPr>
            <p:ph type="sldNum" sz="quarter" idx="12"/>
          </p:nvPr>
        </p:nvSpPr>
        <p:spPr/>
        <p:txBody>
          <a:bodyPr/>
          <a:lstStyle/>
          <a:p>
            <a:fld id="{107AFDAB-D1F3-4178-9F69-235A4A98E3C7}" type="slidenum">
              <a:rPr lang="en-US" smtClean="0"/>
              <a:t>63</a:t>
            </a:fld>
            <a:endParaRPr lang="en-US" dirty="0"/>
          </a:p>
        </p:txBody>
      </p:sp>
      <p:pic>
        <p:nvPicPr>
          <p:cNvPr id="6" name="Grafik 5">
            <a:extLst>
              <a:ext uri="{FF2B5EF4-FFF2-40B4-BE49-F238E27FC236}">
                <a16:creationId xmlns:a16="http://schemas.microsoft.com/office/drawing/2014/main" id="{23E214D8-580D-321A-581F-666F6760A873}"/>
              </a:ext>
            </a:extLst>
          </p:cNvPr>
          <p:cNvPicPr>
            <a:picLocks noChangeAspect="1"/>
          </p:cNvPicPr>
          <p:nvPr/>
        </p:nvPicPr>
        <p:blipFill>
          <a:blip r:embed="rId2"/>
          <a:stretch>
            <a:fillRect/>
          </a:stretch>
        </p:blipFill>
        <p:spPr>
          <a:xfrm>
            <a:off x="207146" y="3053079"/>
            <a:ext cx="3994402" cy="1572355"/>
          </a:xfrm>
          <a:prstGeom prst="rect">
            <a:avLst/>
          </a:prstGeom>
        </p:spPr>
      </p:pic>
      <p:pic>
        <p:nvPicPr>
          <p:cNvPr id="10" name="Grafik 9">
            <a:extLst>
              <a:ext uri="{FF2B5EF4-FFF2-40B4-BE49-F238E27FC236}">
                <a16:creationId xmlns:a16="http://schemas.microsoft.com/office/drawing/2014/main" id="{5023CB68-39E1-4FA5-27D3-DB2A779E63CA}"/>
              </a:ext>
            </a:extLst>
          </p:cNvPr>
          <p:cNvPicPr>
            <a:picLocks noChangeAspect="1"/>
          </p:cNvPicPr>
          <p:nvPr/>
        </p:nvPicPr>
        <p:blipFill>
          <a:blip r:embed="rId3"/>
          <a:stretch>
            <a:fillRect/>
          </a:stretch>
        </p:blipFill>
        <p:spPr>
          <a:xfrm>
            <a:off x="4490719" y="1391846"/>
            <a:ext cx="7421145" cy="4965303"/>
          </a:xfrm>
          <a:prstGeom prst="rect">
            <a:avLst/>
          </a:prstGeom>
        </p:spPr>
      </p:pic>
      <p:sp>
        <p:nvSpPr>
          <p:cNvPr id="7" name="Datumsplatzhalter 3">
            <a:extLst>
              <a:ext uri="{FF2B5EF4-FFF2-40B4-BE49-F238E27FC236}">
                <a16:creationId xmlns:a16="http://schemas.microsoft.com/office/drawing/2014/main" id="{B0189A61-DA66-06BA-ADF1-5771FCAE90B4}"/>
              </a:ext>
            </a:extLst>
          </p:cNvPr>
          <p:cNvSpPr>
            <a:spLocks noGrp="1"/>
          </p:cNvSpPr>
          <p:nvPr>
            <p:ph type="dt" sz="half" idx="10"/>
          </p:nvPr>
        </p:nvSpPr>
        <p:spPr>
          <a:xfrm>
            <a:off x="10559320" y="6356350"/>
            <a:ext cx="1561407" cy="365125"/>
          </a:xfrm>
        </p:spPr>
        <p:txBody>
          <a:bodyPr/>
          <a:lstStyle/>
          <a:p>
            <a:fld id="{0A99A70C-F117-4697-9BD3-4BDA1E01F96A}" type="datetime1">
              <a:rPr lang="de-DE" smtClean="0"/>
              <a:t>08.12.2024</a:t>
            </a:fld>
            <a:endParaRPr lang="de-DE" dirty="0"/>
          </a:p>
        </p:txBody>
      </p:sp>
      <p:sp>
        <p:nvSpPr>
          <p:cNvPr id="8" name="Fußzeilenplatzhalter 7">
            <a:extLst>
              <a:ext uri="{FF2B5EF4-FFF2-40B4-BE49-F238E27FC236}">
                <a16:creationId xmlns:a16="http://schemas.microsoft.com/office/drawing/2014/main" id="{A11E0FF3-462A-08B9-9A49-674FA8C567CA}"/>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472397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1D0B64B-F138-9FA9-F19E-53F46C7005E5}"/>
              </a:ext>
            </a:extLst>
          </p:cNvPr>
          <p:cNvPicPr>
            <a:picLocks noChangeAspect="1"/>
          </p:cNvPicPr>
          <p:nvPr/>
        </p:nvPicPr>
        <p:blipFill>
          <a:blip r:embed="rId2"/>
          <a:stretch>
            <a:fillRect/>
          </a:stretch>
        </p:blipFill>
        <p:spPr>
          <a:xfrm>
            <a:off x="1061490" y="3654400"/>
            <a:ext cx="3901670" cy="2610510"/>
          </a:xfrm>
          <a:prstGeom prst="rect">
            <a:avLst/>
          </a:prstGeom>
        </p:spPr>
      </p:pic>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64</a:t>
            </a:fld>
            <a:endParaRPr lang="en-US" dirty="0"/>
          </a:p>
        </p:txBody>
      </p:sp>
      <p:sp>
        <p:nvSpPr>
          <p:cNvPr id="11" name="Textfeld 10">
            <a:extLst>
              <a:ext uri="{FF2B5EF4-FFF2-40B4-BE49-F238E27FC236}">
                <a16:creationId xmlns:a16="http://schemas.microsoft.com/office/drawing/2014/main" id="{608C60EE-0D0C-0F49-8134-8A5D1BB4BEF9}"/>
              </a:ext>
            </a:extLst>
          </p:cNvPr>
          <p:cNvSpPr txBox="1"/>
          <p:nvPr/>
        </p:nvSpPr>
        <p:spPr>
          <a:xfrm>
            <a:off x="254726" y="1829137"/>
            <a:ext cx="5881914" cy="1538883"/>
          </a:xfrm>
          <a:prstGeom prst="rect">
            <a:avLst/>
          </a:prstGeom>
          <a:noFill/>
        </p:spPr>
        <p:txBody>
          <a:bodyPr wrap="square">
            <a:spAutoFit/>
          </a:bodyPr>
          <a:lstStyle/>
          <a:p>
            <a:pPr>
              <a:lnSpc>
                <a:spcPct val="150000"/>
              </a:lnSpc>
            </a:pPr>
            <a:r>
              <a:rPr lang="en-US" sz="1600" dirty="0"/>
              <a:t>While there are unassigned nodes:</a:t>
            </a:r>
          </a:p>
          <a:p>
            <a:pPr marL="342900" indent="-342900">
              <a:lnSpc>
                <a:spcPct val="150000"/>
              </a:lnSpc>
              <a:buFont typeface="Arial" panose="020B0604020202020204" pitchFamily="34" charset="0"/>
              <a:buChar char="•"/>
            </a:pPr>
            <a:r>
              <a:rPr lang="en-US" sz="1600" dirty="0"/>
              <a:t>select start node := unassigned node with </a:t>
            </a:r>
            <a:r>
              <a:rPr lang="en-US" sz="1600" b="1" dirty="0"/>
              <a:t>highest score</a:t>
            </a:r>
          </a:p>
          <a:p>
            <a:pPr marL="342900" indent="-342900">
              <a:lnSpc>
                <a:spcPct val="150000"/>
              </a:lnSpc>
              <a:buFont typeface="Arial" panose="020B0604020202020204" pitchFamily="34" charset="0"/>
              <a:buChar char="•"/>
            </a:pPr>
            <a:r>
              <a:rPr lang="en-US" sz="1600" dirty="0"/>
              <a:t>add all </a:t>
            </a:r>
            <a:r>
              <a:rPr lang="en-US" sz="1600" b="1" dirty="0"/>
              <a:t>successors</a:t>
            </a:r>
            <a:r>
              <a:rPr lang="en-US" sz="1600" dirty="0"/>
              <a:t>, considering </a:t>
            </a:r>
            <a:r>
              <a:rPr lang="en-US" sz="1600" b="1" dirty="0"/>
              <a:t>only forward connections</a:t>
            </a:r>
          </a:p>
          <a:p>
            <a:pPr marL="342900" indent="-342900">
              <a:lnSpc>
                <a:spcPct val="150000"/>
              </a:lnSpc>
              <a:buFont typeface="Arial" panose="020B0604020202020204" pitchFamily="34" charset="0"/>
              <a:buChar char="•"/>
            </a:pPr>
            <a:r>
              <a:rPr lang="en-US" sz="1600" b="1" dirty="0"/>
              <a:t>ignore connections </a:t>
            </a:r>
            <a:r>
              <a:rPr lang="en-US" sz="1600" dirty="0"/>
              <a:t>that create </a:t>
            </a:r>
            <a:r>
              <a:rPr lang="en-US" sz="1600" b="1" dirty="0"/>
              <a:t>circles</a:t>
            </a:r>
          </a:p>
        </p:txBody>
      </p:sp>
      <p:sp>
        <p:nvSpPr>
          <p:cNvPr id="12" name="Textfeld 11">
            <a:extLst>
              <a:ext uri="{FF2B5EF4-FFF2-40B4-BE49-F238E27FC236}">
                <a16:creationId xmlns:a16="http://schemas.microsoft.com/office/drawing/2014/main" id="{3131F600-D150-B41D-4571-B1EE3AC528F3}"/>
              </a:ext>
            </a:extLst>
          </p:cNvPr>
          <p:cNvSpPr txBox="1"/>
          <p:nvPr/>
        </p:nvSpPr>
        <p:spPr>
          <a:xfrm>
            <a:off x="111530" y="1383526"/>
            <a:ext cx="5881914" cy="369332"/>
          </a:xfrm>
          <a:prstGeom prst="rect">
            <a:avLst/>
          </a:prstGeom>
          <a:noFill/>
        </p:spPr>
        <p:txBody>
          <a:bodyPr wrap="square">
            <a:spAutoFit/>
          </a:bodyPr>
          <a:lstStyle/>
          <a:p>
            <a:r>
              <a:rPr lang="en-US" b="1" dirty="0"/>
              <a:t>Simplified algorithm </a:t>
            </a:r>
            <a:r>
              <a:rPr lang="en-US" dirty="0"/>
              <a:t>to c</a:t>
            </a:r>
            <a:r>
              <a:rPr lang="en-US" sz="1800" dirty="0"/>
              <a:t>alculate the generations:</a:t>
            </a:r>
            <a:endParaRPr lang="en-US" b="1" dirty="0"/>
          </a:p>
        </p:txBody>
      </p:sp>
      <p:pic>
        <p:nvPicPr>
          <p:cNvPr id="7" name="Grafik 6">
            <a:extLst>
              <a:ext uri="{FF2B5EF4-FFF2-40B4-BE49-F238E27FC236}">
                <a16:creationId xmlns:a16="http://schemas.microsoft.com/office/drawing/2014/main" id="{71D8C82B-A80E-F7DD-6574-110CF9E4C1E1}"/>
              </a:ext>
            </a:extLst>
          </p:cNvPr>
          <p:cNvPicPr>
            <a:picLocks noChangeAspect="1"/>
          </p:cNvPicPr>
          <p:nvPr/>
        </p:nvPicPr>
        <p:blipFill rotWithShape="1">
          <a:blip r:embed="rId3"/>
          <a:srcRect l="3025" r="2667"/>
          <a:stretch/>
        </p:blipFill>
        <p:spPr>
          <a:xfrm>
            <a:off x="6263640" y="1913158"/>
            <a:ext cx="5928360" cy="3754416"/>
          </a:xfrm>
          <a:prstGeom prst="rect">
            <a:avLst/>
          </a:prstGeom>
        </p:spPr>
      </p:pic>
      <p:sp>
        <p:nvSpPr>
          <p:cNvPr id="6" name="Datumsplatzhalter 3">
            <a:extLst>
              <a:ext uri="{FF2B5EF4-FFF2-40B4-BE49-F238E27FC236}">
                <a16:creationId xmlns:a16="http://schemas.microsoft.com/office/drawing/2014/main" id="{0E78D0B5-07ED-2796-D5F0-B89B5DE46F9A}"/>
              </a:ext>
            </a:extLst>
          </p:cNvPr>
          <p:cNvSpPr>
            <a:spLocks noGrp="1"/>
          </p:cNvSpPr>
          <p:nvPr>
            <p:ph type="dt" sz="half" idx="10"/>
          </p:nvPr>
        </p:nvSpPr>
        <p:spPr>
          <a:xfrm>
            <a:off x="10559320" y="6356350"/>
            <a:ext cx="1561407" cy="365125"/>
          </a:xfrm>
        </p:spPr>
        <p:txBody>
          <a:bodyPr/>
          <a:lstStyle/>
          <a:p>
            <a:fld id="{F6A72277-673C-4698-9C17-4223D51A5A00}" type="datetime1">
              <a:rPr lang="de-DE" smtClean="0"/>
              <a:t>08.12.2024</a:t>
            </a:fld>
            <a:endParaRPr lang="de-DE" dirty="0"/>
          </a:p>
        </p:txBody>
      </p:sp>
      <p:sp>
        <p:nvSpPr>
          <p:cNvPr id="9" name="Fußzeilenplatzhalter 8">
            <a:extLst>
              <a:ext uri="{FF2B5EF4-FFF2-40B4-BE49-F238E27FC236}">
                <a16:creationId xmlns:a16="http://schemas.microsoft.com/office/drawing/2014/main" id="{4A99FB68-E068-3352-BF8F-604036755D64}"/>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4024364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65</a:t>
            </a:fld>
            <a:endParaRPr lang="en-US" dirty="0"/>
          </a:p>
        </p:txBody>
      </p:sp>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dirty="0"/>
              <a:t>Result depends on Source-Score-Heuristics</a:t>
            </a:r>
          </a:p>
        </p:txBody>
      </p:sp>
      <p:pic>
        <p:nvPicPr>
          <p:cNvPr id="6" name="Grafik 5">
            <a:extLst>
              <a:ext uri="{FF2B5EF4-FFF2-40B4-BE49-F238E27FC236}">
                <a16:creationId xmlns:a16="http://schemas.microsoft.com/office/drawing/2014/main" id="{BE31AAFF-310B-2EF2-DAAC-CD0921E8514A}"/>
              </a:ext>
            </a:extLst>
          </p:cNvPr>
          <p:cNvPicPr>
            <a:picLocks noChangeAspect="1"/>
          </p:cNvPicPr>
          <p:nvPr/>
        </p:nvPicPr>
        <p:blipFill>
          <a:blip r:embed="rId2"/>
          <a:stretch>
            <a:fillRect/>
          </a:stretch>
        </p:blipFill>
        <p:spPr>
          <a:xfrm>
            <a:off x="7543800" y="2003268"/>
            <a:ext cx="3479800" cy="1227303"/>
          </a:xfrm>
          <a:prstGeom prst="rect">
            <a:avLst/>
          </a:prstGeom>
        </p:spPr>
      </p:pic>
      <p:pic>
        <p:nvPicPr>
          <p:cNvPr id="8" name="Grafik 7">
            <a:extLst>
              <a:ext uri="{FF2B5EF4-FFF2-40B4-BE49-F238E27FC236}">
                <a16:creationId xmlns:a16="http://schemas.microsoft.com/office/drawing/2014/main" id="{D683A2D0-6770-C63E-7BE2-034EA4E81B93}"/>
              </a:ext>
            </a:extLst>
          </p:cNvPr>
          <p:cNvPicPr>
            <a:picLocks noChangeAspect="1"/>
          </p:cNvPicPr>
          <p:nvPr/>
        </p:nvPicPr>
        <p:blipFill>
          <a:blip r:embed="rId3"/>
          <a:stretch>
            <a:fillRect/>
          </a:stretch>
        </p:blipFill>
        <p:spPr>
          <a:xfrm>
            <a:off x="6506206" y="3167706"/>
            <a:ext cx="5126994" cy="3251509"/>
          </a:xfrm>
          <a:prstGeom prst="rect">
            <a:avLst/>
          </a:prstGeom>
        </p:spPr>
      </p:pic>
      <p:pic>
        <p:nvPicPr>
          <p:cNvPr id="11" name="Grafik 10">
            <a:extLst>
              <a:ext uri="{FF2B5EF4-FFF2-40B4-BE49-F238E27FC236}">
                <a16:creationId xmlns:a16="http://schemas.microsoft.com/office/drawing/2014/main" id="{719AFFAA-F0AC-DA38-83B5-5955C6D47ED3}"/>
              </a:ext>
            </a:extLst>
          </p:cNvPr>
          <p:cNvPicPr>
            <a:picLocks noChangeAspect="1"/>
          </p:cNvPicPr>
          <p:nvPr/>
        </p:nvPicPr>
        <p:blipFill rotWithShape="1">
          <a:blip r:embed="rId4"/>
          <a:srcRect l="3025" r="2667"/>
          <a:stretch/>
        </p:blipFill>
        <p:spPr>
          <a:xfrm>
            <a:off x="166733" y="2212567"/>
            <a:ext cx="5928360" cy="3754416"/>
          </a:xfrm>
          <a:prstGeom prst="rect">
            <a:avLst/>
          </a:prstGeom>
        </p:spPr>
      </p:pic>
      <p:cxnSp>
        <p:nvCxnSpPr>
          <p:cNvPr id="14" name="Gerader Verbinder 13">
            <a:extLst>
              <a:ext uri="{FF2B5EF4-FFF2-40B4-BE49-F238E27FC236}">
                <a16:creationId xmlns:a16="http://schemas.microsoft.com/office/drawing/2014/main" id="{3E9CBC2E-BCE8-D556-ADC2-BAD4C4D137D2}"/>
              </a:ext>
            </a:extLst>
          </p:cNvPr>
          <p:cNvCxnSpPr>
            <a:cxnSpLocks/>
          </p:cNvCxnSpPr>
          <p:nvPr/>
        </p:nvCxnSpPr>
        <p:spPr>
          <a:xfrm>
            <a:off x="6258560" y="2086310"/>
            <a:ext cx="0" cy="4024930"/>
          </a:xfrm>
          <a:prstGeom prst="line">
            <a:avLst/>
          </a:prstGeom>
        </p:spPr>
        <p:style>
          <a:lnRef idx="1">
            <a:schemeClr val="dk1"/>
          </a:lnRef>
          <a:fillRef idx="0">
            <a:schemeClr val="dk1"/>
          </a:fillRef>
          <a:effectRef idx="0">
            <a:schemeClr val="dk1"/>
          </a:effectRef>
          <a:fontRef idx="minor">
            <a:schemeClr val="tx1"/>
          </a:fontRef>
        </p:style>
      </p:cxnSp>
      <p:sp>
        <p:nvSpPr>
          <p:cNvPr id="7" name="Datumsplatzhalter 3">
            <a:extLst>
              <a:ext uri="{FF2B5EF4-FFF2-40B4-BE49-F238E27FC236}">
                <a16:creationId xmlns:a16="http://schemas.microsoft.com/office/drawing/2014/main" id="{FAC77174-5C21-CF44-0A13-9CD897C79DA3}"/>
              </a:ext>
            </a:extLst>
          </p:cNvPr>
          <p:cNvSpPr>
            <a:spLocks noGrp="1"/>
          </p:cNvSpPr>
          <p:nvPr>
            <p:ph type="dt" sz="half" idx="10"/>
          </p:nvPr>
        </p:nvSpPr>
        <p:spPr>
          <a:xfrm>
            <a:off x="10559320" y="6356350"/>
            <a:ext cx="1561407" cy="365125"/>
          </a:xfrm>
        </p:spPr>
        <p:txBody>
          <a:bodyPr/>
          <a:lstStyle/>
          <a:p>
            <a:fld id="{52640C97-4097-4698-9215-198969C9B2F4}" type="datetime1">
              <a:rPr lang="de-DE" smtClean="0"/>
              <a:t>08.12.2024</a:t>
            </a:fld>
            <a:endParaRPr lang="de-DE" dirty="0"/>
          </a:p>
        </p:txBody>
      </p:sp>
      <p:sp>
        <p:nvSpPr>
          <p:cNvPr id="9" name="Fußzeilenplatzhalter 8">
            <a:extLst>
              <a:ext uri="{FF2B5EF4-FFF2-40B4-BE49-F238E27FC236}">
                <a16:creationId xmlns:a16="http://schemas.microsoft.com/office/drawing/2014/main" id="{E53E6FFA-46F5-680F-456E-5A773680F3F5}"/>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61459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smtClean="0"/>
              <a:t>66</a:t>
            </a:fld>
            <a:endParaRPr lang="en-US"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6334623" y="2230120"/>
            <a:ext cx="5415417" cy="3872023"/>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dirty="0"/>
              <a:t>Result depends on Source-Score-Heuristics</a:t>
            </a:r>
          </a:p>
        </p:txBody>
      </p:sp>
      <p:pic>
        <p:nvPicPr>
          <p:cNvPr id="7" name="Grafik 6">
            <a:extLst>
              <a:ext uri="{FF2B5EF4-FFF2-40B4-BE49-F238E27FC236}">
                <a16:creationId xmlns:a16="http://schemas.microsoft.com/office/drawing/2014/main" id="{54DEFA5C-BC30-FD75-FA51-B93566A9C385}"/>
              </a:ext>
            </a:extLst>
          </p:cNvPr>
          <p:cNvPicPr>
            <a:picLocks noChangeAspect="1"/>
          </p:cNvPicPr>
          <p:nvPr/>
        </p:nvPicPr>
        <p:blipFill rotWithShape="1">
          <a:blip r:embed="rId3"/>
          <a:srcRect l="3025" r="2667"/>
          <a:stretch/>
        </p:blipFill>
        <p:spPr>
          <a:xfrm>
            <a:off x="166733" y="2212567"/>
            <a:ext cx="5928360" cy="3754416"/>
          </a:xfrm>
          <a:prstGeom prst="rect">
            <a:avLst/>
          </a:prstGeom>
        </p:spPr>
      </p:pic>
      <p:cxnSp>
        <p:nvCxnSpPr>
          <p:cNvPr id="8" name="Gerader Verbinder 7">
            <a:extLst>
              <a:ext uri="{FF2B5EF4-FFF2-40B4-BE49-F238E27FC236}">
                <a16:creationId xmlns:a16="http://schemas.microsoft.com/office/drawing/2014/main" id="{1D8C623F-B79D-97B4-5658-EF8242258ABD}"/>
              </a:ext>
            </a:extLst>
          </p:cNvPr>
          <p:cNvCxnSpPr>
            <a:cxnSpLocks/>
          </p:cNvCxnSpPr>
          <p:nvPr/>
        </p:nvCxnSpPr>
        <p:spPr>
          <a:xfrm>
            <a:off x="6258560" y="2086310"/>
            <a:ext cx="0" cy="4024930"/>
          </a:xfrm>
          <a:prstGeom prst="line">
            <a:avLst/>
          </a:prstGeom>
        </p:spPr>
        <p:style>
          <a:lnRef idx="1">
            <a:schemeClr val="dk1"/>
          </a:lnRef>
          <a:fillRef idx="0">
            <a:schemeClr val="dk1"/>
          </a:fillRef>
          <a:effectRef idx="0">
            <a:schemeClr val="dk1"/>
          </a:effectRef>
          <a:fontRef idx="minor">
            <a:schemeClr val="tx1"/>
          </a:fontRef>
        </p:style>
      </p:cxnSp>
      <p:pic>
        <p:nvPicPr>
          <p:cNvPr id="10" name="Grafik 9">
            <a:extLst>
              <a:ext uri="{FF2B5EF4-FFF2-40B4-BE49-F238E27FC236}">
                <a16:creationId xmlns:a16="http://schemas.microsoft.com/office/drawing/2014/main" id="{F26720B8-0594-1260-D999-B5349F76790C}"/>
              </a:ext>
            </a:extLst>
          </p:cNvPr>
          <p:cNvPicPr>
            <a:picLocks noChangeAspect="1"/>
          </p:cNvPicPr>
          <p:nvPr/>
        </p:nvPicPr>
        <p:blipFill>
          <a:blip r:embed="rId4"/>
          <a:stretch>
            <a:fillRect/>
          </a:stretch>
        </p:blipFill>
        <p:spPr>
          <a:xfrm>
            <a:off x="10149840" y="1718309"/>
            <a:ext cx="1798320" cy="634256"/>
          </a:xfrm>
          <a:prstGeom prst="rect">
            <a:avLst/>
          </a:prstGeom>
        </p:spPr>
      </p:pic>
      <p:sp>
        <p:nvSpPr>
          <p:cNvPr id="6" name="Datumsplatzhalter 3">
            <a:extLst>
              <a:ext uri="{FF2B5EF4-FFF2-40B4-BE49-F238E27FC236}">
                <a16:creationId xmlns:a16="http://schemas.microsoft.com/office/drawing/2014/main" id="{1022A9E1-6932-B898-C491-121A6A188554}"/>
              </a:ext>
            </a:extLst>
          </p:cNvPr>
          <p:cNvSpPr>
            <a:spLocks noGrp="1"/>
          </p:cNvSpPr>
          <p:nvPr>
            <p:ph type="dt" sz="half" idx="10"/>
          </p:nvPr>
        </p:nvSpPr>
        <p:spPr>
          <a:xfrm>
            <a:off x="10559320" y="6356350"/>
            <a:ext cx="1561407" cy="365125"/>
          </a:xfrm>
        </p:spPr>
        <p:txBody>
          <a:bodyPr/>
          <a:lstStyle/>
          <a:p>
            <a:fld id="{3DE97EEA-2237-4320-B1AE-ADCD2355CACB}" type="datetime1">
              <a:rPr lang="de-DE" smtClean="0"/>
              <a:t>08.12.2024</a:t>
            </a:fld>
            <a:endParaRPr lang="de-DE" dirty="0"/>
          </a:p>
        </p:txBody>
      </p:sp>
      <p:sp>
        <p:nvSpPr>
          <p:cNvPr id="11" name="Fußzeilenplatzhalter 10">
            <a:extLst>
              <a:ext uri="{FF2B5EF4-FFF2-40B4-BE49-F238E27FC236}">
                <a16:creationId xmlns:a16="http://schemas.microsoft.com/office/drawing/2014/main" id="{30832038-7586-E90D-5A07-7B55C24E787C}"/>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2989106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dirty="0"/>
              <a:t>Placement of the Nodes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0BC7EF73-21E3-4F46-8ADF-2F6F618717E5}" type="datetime1">
              <a:rPr lang="de-DE" smtClean="0"/>
              <a:t>08.12.2024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67</a:t>
            </a:fld>
            <a:endParaRPr lang="de-DE"/>
          </a:p>
        </p:txBody>
      </p:sp>
      <p:pic>
        <p:nvPicPr>
          <p:cNvPr id="7" name="Grafik 6">
            <a:extLst>
              <a:ext uri="{FF2B5EF4-FFF2-40B4-BE49-F238E27FC236}">
                <a16:creationId xmlns:a16="http://schemas.microsoft.com/office/drawing/2014/main" id="{83817D3C-BC84-7AE6-9DFF-C4CFF8161BF7}"/>
              </a:ext>
            </a:extLst>
          </p:cNvPr>
          <p:cNvPicPr>
            <a:picLocks noChangeAspect="1"/>
          </p:cNvPicPr>
          <p:nvPr/>
        </p:nvPicPr>
        <p:blipFill rotWithShape="1">
          <a:blip r:embed="rId2"/>
          <a:srcRect l="3025" r="2667"/>
          <a:stretch/>
        </p:blipFill>
        <p:spPr>
          <a:xfrm>
            <a:off x="3837033" y="326766"/>
            <a:ext cx="4517934" cy="2861196"/>
          </a:xfrm>
          <a:prstGeom prst="rect">
            <a:avLst/>
          </a:prstGeom>
        </p:spPr>
      </p:pic>
      <p:sp>
        <p:nvSpPr>
          <p:cNvPr id="3" name="Fußzeilenplatzhalter 2">
            <a:extLst>
              <a:ext uri="{FF2B5EF4-FFF2-40B4-BE49-F238E27FC236}">
                <a16:creationId xmlns:a16="http://schemas.microsoft.com/office/drawing/2014/main" id="{17468372-1C6F-0D64-CFB9-83B2B56D868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682620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smtClean="0"/>
              <a:t>68</a:t>
            </a:fld>
            <a:endParaRPr lang="en-US" dirty="0"/>
          </a:p>
        </p:txBody>
      </p:sp>
      <p:sp>
        <p:nvSpPr>
          <p:cNvPr id="7" name="Textfeld 6">
            <a:extLst>
              <a:ext uri="{FF2B5EF4-FFF2-40B4-BE49-F238E27FC236}">
                <a16:creationId xmlns:a16="http://schemas.microsoft.com/office/drawing/2014/main" id="{D2FE04E1-7B3A-C7F8-087A-4199EB9F350B}"/>
              </a:ext>
            </a:extLst>
          </p:cNvPr>
          <p:cNvSpPr txBox="1"/>
          <p:nvPr/>
        </p:nvSpPr>
        <p:spPr>
          <a:xfrm>
            <a:off x="8468360" y="3510426"/>
            <a:ext cx="3241040" cy="1323439"/>
          </a:xfrm>
          <a:prstGeom prst="rect">
            <a:avLst/>
          </a:prstGeom>
          <a:noFill/>
        </p:spPr>
        <p:txBody>
          <a:bodyPr wrap="square">
            <a:spAutoFit/>
          </a:bodyPr>
          <a:lstStyle/>
          <a:p>
            <a:pPr algn="ctr"/>
            <a:r>
              <a:rPr lang="en-US" sz="2000" dirty="0"/>
              <a:t>Placement according to Topological Generations is nice for simple graphs, but</a:t>
            </a:r>
          </a:p>
          <a:p>
            <a:pPr algn="ctr"/>
            <a:r>
              <a:rPr lang="en-US" sz="2000" b="1" dirty="0"/>
              <a:t>not scalable </a:t>
            </a:r>
            <a:r>
              <a:rPr lang="en-US" sz="2000" dirty="0"/>
              <a:t>at all</a:t>
            </a:r>
          </a:p>
        </p:txBody>
      </p:sp>
      <p:pic>
        <p:nvPicPr>
          <p:cNvPr id="10" name="Grafik 9">
            <a:extLst>
              <a:ext uri="{FF2B5EF4-FFF2-40B4-BE49-F238E27FC236}">
                <a16:creationId xmlns:a16="http://schemas.microsoft.com/office/drawing/2014/main" id="{5BD9779F-F22F-DAEC-0A4A-60E502E54A34}"/>
              </a:ext>
            </a:extLst>
          </p:cNvPr>
          <p:cNvPicPr>
            <a:picLocks noChangeAspect="1"/>
          </p:cNvPicPr>
          <p:nvPr/>
        </p:nvPicPr>
        <p:blipFill>
          <a:blip r:embed="rId2"/>
          <a:stretch>
            <a:fillRect/>
          </a:stretch>
        </p:blipFill>
        <p:spPr>
          <a:xfrm>
            <a:off x="658844" y="1642570"/>
            <a:ext cx="7489476" cy="4417870"/>
          </a:xfrm>
          <a:prstGeom prst="rect">
            <a:avLst/>
          </a:prstGeom>
        </p:spPr>
      </p:pic>
      <p:sp>
        <p:nvSpPr>
          <p:cNvPr id="6" name="Datumsplatzhalter 3">
            <a:extLst>
              <a:ext uri="{FF2B5EF4-FFF2-40B4-BE49-F238E27FC236}">
                <a16:creationId xmlns:a16="http://schemas.microsoft.com/office/drawing/2014/main" id="{68586041-DDD6-8253-5DC9-8A4C5742CDAB}"/>
              </a:ext>
            </a:extLst>
          </p:cNvPr>
          <p:cNvSpPr>
            <a:spLocks noGrp="1"/>
          </p:cNvSpPr>
          <p:nvPr>
            <p:ph type="dt" sz="half" idx="10"/>
          </p:nvPr>
        </p:nvSpPr>
        <p:spPr>
          <a:xfrm>
            <a:off x="10559320" y="6356350"/>
            <a:ext cx="1561407" cy="365125"/>
          </a:xfrm>
        </p:spPr>
        <p:txBody>
          <a:bodyPr/>
          <a:lstStyle/>
          <a:p>
            <a:fld id="{B082DB86-EE84-456D-B177-051A3167C56B}" type="datetime1">
              <a:rPr lang="de-DE" smtClean="0"/>
              <a:t>08.12.2024</a:t>
            </a:fld>
            <a:endParaRPr lang="de-DE" dirty="0"/>
          </a:p>
        </p:txBody>
      </p:sp>
      <p:sp>
        <p:nvSpPr>
          <p:cNvPr id="8" name="Fußzeilenplatzhalter 7">
            <a:extLst>
              <a:ext uri="{FF2B5EF4-FFF2-40B4-BE49-F238E27FC236}">
                <a16:creationId xmlns:a16="http://schemas.microsoft.com/office/drawing/2014/main" id="{1C288A15-4A74-FB72-C42B-74CBF6E595A8}"/>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816991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smtClean="0"/>
              <a:t>69</a:t>
            </a:fld>
            <a:endParaRPr lang="en-US" dirty="0"/>
          </a:p>
        </p:txBody>
      </p:sp>
      <p:pic>
        <p:nvPicPr>
          <p:cNvPr id="11" name="Grafik 10">
            <a:extLst>
              <a:ext uri="{FF2B5EF4-FFF2-40B4-BE49-F238E27FC236}">
                <a16:creationId xmlns:a16="http://schemas.microsoft.com/office/drawing/2014/main" id="{07C87464-3A4D-2D68-CA3E-95E6DA1ED123}"/>
              </a:ext>
            </a:extLst>
          </p:cNvPr>
          <p:cNvPicPr>
            <a:picLocks noChangeAspect="1"/>
          </p:cNvPicPr>
          <p:nvPr/>
        </p:nvPicPr>
        <p:blipFill>
          <a:blip r:embed="rId2"/>
          <a:stretch>
            <a:fillRect/>
          </a:stretch>
        </p:blipFill>
        <p:spPr>
          <a:xfrm>
            <a:off x="1077686" y="1177653"/>
            <a:ext cx="6340148" cy="4596478"/>
          </a:xfrm>
          <a:prstGeom prst="rect">
            <a:avLst/>
          </a:prstGeom>
        </p:spPr>
      </p:pic>
      <p:sp>
        <p:nvSpPr>
          <p:cNvPr id="16" name="Textfeld 15">
            <a:extLst>
              <a:ext uri="{FF2B5EF4-FFF2-40B4-BE49-F238E27FC236}">
                <a16:creationId xmlns:a16="http://schemas.microsoft.com/office/drawing/2014/main" id="{BC5A1FAD-7358-8C4E-3784-3821145130A3}"/>
              </a:ext>
            </a:extLst>
          </p:cNvPr>
          <p:cNvSpPr txBox="1"/>
          <p:nvPr/>
        </p:nvSpPr>
        <p:spPr>
          <a:xfrm>
            <a:off x="8287899" y="2460229"/>
            <a:ext cx="3241040" cy="1015663"/>
          </a:xfrm>
          <a:prstGeom prst="rect">
            <a:avLst/>
          </a:prstGeom>
          <a:noFill/>
        </p:spPr>
        <p:txBody>
          <a:bodyPr wrap="square">
            <a:spAutoFit/>
          </a:bodyPr>
          <a:lstStyle/>
          <a:p>
            <a:pPr algn="ctr"/>
            <a:r>
              <a:rPr lang="en-US" sz="2000" dirty="0">
                <a:sym typeface="Wingdings" panose="05000000000000000000" pitchFamily="2" charset="2"/>
              </a:rPr>
              <a:t> </a:t>
            </a:r>
            <a:r>
              <a:rPr lang="en-US" sz="2000" dirty="0"/>
              <a:t>a lot of methods for DAGs </a:t>
            </a:r>
            <a:r>
              <a:rPr lang="en-US" sz="2000" b="1" dirty="0"/>
              <a:t>linearize</a:t>
            </a:r>
            <a:r>
              <a:rPr lang="en-US" sz="2000" dirty="0"/>
              <a:t> the arrangement of nodes</a:t>
            </a:r>
          </a:p>
        </p:txBody>
      </p:sp>
      <p:sp>
        <p:nvSpPr>
          <p:cNvPr id="18" name="Textfeld 17">
            <a:extLst>
              <a:ext uri="{FF2B5EF4-FFF2-40B4-BE49-F238E27FC236}">
                <a16:creationId xmlns:a16="http://schemas.microsoft.com/office/drawing/2014/main" id="{14B16C6A-25A5-EEB5-EA47-DCB4DB66FBB1}"/>
              </a:ext>
            </a:extLst>
          </p:cNvPr>
          <p:cNvSpPr txBox="1"/>
          <p:nvPr/>
        </p:nvSpPr>
        <p:spPr>
          <a:xfrm>
            <a:off x="8287899" y="4395755"/>
            <a:ext cx="3241040" cy="1015663"/>
          </a:xfrm>
          <a:prstGeom prst="rect">
            <a:avLst/>
          </a:prstGeom>
          <a:noFill/>
        </p:spPr>
        <p:txBody>
          <a:bodyPr wrap="square">
            <a:spAutoFit/>
          </a:bodyPr>
          <a:lstStyle/>
          <a:p>
            <a:pPr algn="ctr"/>
            <a:r>
              <a:rPr lang="en-US" sz="2000" dirty="0">
                <a:sym typeface="Wingdings" panose="05000000000000000000" pitchFamily="2" charset="2"/>
              </a:rPr>
              <a:t> </a:t>
            </a:r>
            <a:r>
              <a:rPr lang="en-US" sz="2000" dirty="0"/>
              <a:t>transfer from topological generations to topological sorting</a:t>
            </a:r>
          </a:p>
        </p:txBody>
      </p:sp>
      <p:sp>
        <p:nvSpPr>
          <p:cNvPr id="7" name="Textfeld 6">
            <a:extLst>
              <a:ext uri="{FF2B5EF4-FFF2-40B4-BE49-F238E27FC236}">
                <a16:creationId xmlns:a16="http://schemas.microsoft.com/office/drawing/2014/main" id="{ECB77BE6-ADF7-57A2-4F04-445EFF422A6D}"/>
              </a:ext>
            </a:extLst>
          </p:cNvPr>
          <p:cNvSpPr txBox="1"/>
          <p:nvPr/>
        </p:nvSpPr>
        <p:spPr>
          <a:xfrm>
            <a:off x="1136260" y="5802352"/>
            <a:ext cx="6111240" cy="553998"/>
          </a:xfrm>
          <a:prstGeom prst="rect">
            <a:avLst/>
          </a:prstGeom>
          <a:noFill/>
        </p:spPr>
        <p:txBody>
          <a:bodyPr wrap="square">
            <a:spAutoFit/>
          </a:bodyPr>
          <a:lstStyle>
            <a:defPPr>
              <a:defRPr lang="de-DE"/>
            </a:defPPr>
            <a:lvl1pPr algn="ctr">
              <a:defRPr sz="2000"/>
            </a:lvl1pPr>
          </a:lstStyle>
          <a:p>
            <a:pPr algn="l"/>
            <a:r>
              <a:rPr lang="en-US" sz="1000" dirty="0"/>
              <a:t>DAG Drawings with the Sugiyama-Method according to:</a:t>
            </a:r>
          </a:p>
          <a:p>
            <a:pPr algn="l"/>
            <a:r>
              <a:rPr lang="en-US" sz="1000" dirty="0"/>
              <a:t>Sugiyama, Kozo, </a:t>
            </a:r>
            <a:r>
              <a:rPr lang="en-US" sz="1000" dirty="0" err="1"/>
              <a:t>Shojiro</a:t>
            </a:r>
            <a:r>
              <a:rPr lang="en-US" sz="1000" dirty="0"/>
              <a:t> Tagawa, and </a:t>
            </a:r>
            <a:r>
              <a:rPr lang="en-US" sz="1000" dirty="0" err="1"/>
              <a:t>Mitsuhiko</a:t>
            </a:r>
            <a:r>
              <a:rPr lang="en-US" sz="1000" dirty="0"/>
              <a:t> Toda. "Methods for visual understanding of hierarchical system structures." IEEE Transactions on Systems, Man, and Cybernetics 11.2 (1981).</a:t>
            </a:r>
          </a:p>
        </p:txBody>
      </p:sp>
      <p:sp>
        <p:nvSpPr>
          <p:cNvPr id="6" name="Datumsplatzhalter 3">
            <a:extLst>
              <a:ext uri="{FF2B5EF4-FFF2-40B4-BE49-F238E27FC236}">
                <a16:creationId xmlns:a16="http://schemas.microsoft.com/office/drawing/2014/main" id="{71720793-7580-4C72-08E7-0BAF4A5971FD}"/>
              </a:ext>
            </a:extLst>
          </p:cNvPr>
          <p:cNvSpPr>
            <a:spLocks noGrp="1"/>
          </p:cNvSpPr>
          <p:nvPr>
            <p:ph type="dt" sz="half" idx="10"/>
          </p:nvPr>
        </p:nvSpPr>
        <p:spPr>
          <a:xfrm>
            <a:off x="10559320" y="6356350"/>
            <a:ext cx="1561407" cy="365125"/>
          </a:xfrm>
        </p:spPr>
        <p:txBody>
          <a:bodyPr/>
          <a:lstStyle/>
          <a:p>
            <a:fld id="{2BB6DBBB-D18E-4CEF-8F74-797334AF3645}" type="datetime1">
              <a:rPr lang="de-DE" smtClean="0"/>
              <a:t>08.12.2024</a:t>
            </a:fld>
            <a:endParaRPr lang="de-DE" dirty="0"/>
          </a:p>
        </p:txBody>
      </p:sp>
      <p:sp>
        <p:nvSpPr>
          <p:cNvPr id="8" name="Fußzeilenplatzhalter 7">
            <a:extLst>
              <a:ext uri="{FF2B5EF4-FFF2-40B4-BE49-F238E27FC236}">
                <a16:creationId xmlns:a16="http://schemas.microsoft.com/office/drawing/2014/main" id="{97093794-C20C-514B-2614-0C2A7C30B145}"/>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52064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C0BE9E-05C8-D667-0829-251BE245CB63}"/>
              </a:ext>
            </a:extLst>
          </p:cNvPr>
          <p:cNvSpPr>
            <a:spLocks noGrp="1"/>
          </p:cNvSpPr>
          <p:nvPr>
            <p:ph type="title"/>
          </p:nvPr>
        </p:nvSpPr>
        <p:spPr/>
        <p:txBody>
          <a:bodyPr/>
          <a:lstStyle/>
          <a:p>
            <a:r>
              <a:rPr lang="de-DE" dirty="0" err="1"/>
              <a:t>Related</a:t>
            </a:r>
            <a:r>
              <a:rPr lang="de-DE" dirty="0"/>
              <a:t> Work: </a:t>
            </a:r>
            <a:r>
              <a:rPr lang="de-DE" dirty="0" err="1"/>
              <a:t>Visualizations</a:t>
            </a:r>
            <a:endParaRPr lang="en-US" dirty="0"/>
          </a:p>
        </p:txBody>
      </p:sp>
      <p:sp>
        <p:nvSpPr>
          <p:cNvPr id="3" name="Datumsplatzhalter 2">
            <a:extLst>
              <a:ext uri="{FF2B5EF4-FFF2-40B4-BE49-F238E27FC236}">
                <a16:creationId xmlns:a16="http://schemas.microsoft.com/office/drawing/2014/main" id="{95E32FB1-6B82-C7A3-BD1D-8E095D6BA17B}"/>
              </a:ext>
            </a:extLst>
          </p:cNvPr>
          <p:cNvSpPr>
            <a:spLocks noGrp="1"/>
          </p:cNvSpPr>
          <p:nvPr>
            <p:ph type="dt" sz="half" idx="10"/>
          </p:nvPr>
        </p:nvSpPr>
        <p:spPr/>
        <p:txBody>
          <a:bodyPr/>
          <a:lstStyle/>
          <a:p>
            <a:fld id="{2F964898-4200-4B95-B6D6-71DEF2E6093C}" type="datetime1">
              <a:rPr lang="de-DE" smtClean="0"/>
              <a:t>09.12.2024</a:t>
            </a:fld>
            <a:endParaRPr lang="de-DE"/>
          </a:p>
        </p:txBody>
      </p:sp>
      <p:sp>
        <p:nvSpPr>
          <p:cNvPr id="4" name="Fußzeilenplatzhalter 3">
            <a:extLst>
              <a:ext uri="{FF2B5EF4-FFF2-40B4-BE49-F238E27FC236}">
                <a16:creationId xmlns:a16="http://schemas.microsoft.com/office/drawing/2014/main" id="{4699DA56-03B5-70FF-55AB-54640A10837C}"/>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6C99345B-1006-DACD-F67D-A9A816CE7F20}"/>
              </a:ext>
            </a:extLst>
          </p:cNvPr>
          <p:cNvSpPr>
            <a:spLocks noGrp="1"/>
          </p:cNvSpPr>
          <p:nvPr>
            <p:ph type="sldNum" sz="quarter" idx="12"/>
          </p:nvPr>
        </p:nvSpPr>
        <p:spPr/>
        <p:txBody>
          <a:bodyPr/>
          <a:lstStyle/>
          <a:p>
            <a:fld id="{107AFDAB-D1F3-4178-9F69-235A4A98E3C7}" type="slidenum">
              <a:rPr lang="de-DE" smtClean="0"/>
              <a:t>7</a:t>
            </a:fld>
            <a:endParaRPr lang="de-DE"/>
          </a:p>
        </p:txBody>
      </p:sp>
      <p:sp>
        <p:nvSpPr>
          <p:cNvPr id="7" name="Textfeld 6">
            <a:extLst>
              <a:ext uri="{FF2B5EF4-FFF2-40B4-BE49-F238E27FC236}">
                <a16:creationId xmlns:a16="http://schemas.microsoft.com/office/drawing/2014/main" id="{8C20A958-BBB2-4D8F-0D95-37648BECA749}"/>
              </a:ext>
            </a:extLst>
          </p:cNvPr>
          <p:cNvSpPr txBox="1"/>
          <p:nvPr/>
        </p:nvSpPr>
        <p:spPr>
          <a:xfrm>
            <a:off x="483798" y="3343738"/>
            <a:ext cx="2499403" cy="369332"/>
          </a:xfrm>
          <a:prstGeom prst="rect">
            <a:avLst/>
          </a:prstGeom>
          <a:noFill/>
        </p:spPr>
        <p:txBody>
          <a:bodyPr wrap="none" rtlCol="0">
            <a:spAutoFit/>
          </a:bodyPr>
          <a:lstStyle>
            <a:defPPr>
              <a:defRPr lang="de-DE"/>
            </a:defPPr>
            <a:lvl1pPr algn="ctr"/>
          </a:lstStyle>
          <a:p>
            <a:r>
              <a:rPr lang="en-US" noProof="0" dirty="0"/>
              <a:t>Force Directed Graphs</a:t>
            </a:r>
          </a:p>
        </p:txBody>
      </p:sp>
      <p:sp>
        <p:nvSpPr>
          <p:cNvPr id="8" name="Textfeld 7">
            <a:extLst>
              <a:ext uri="{FF2B5EF4-FFF2-40B4-BE49-F238E27FC236}">
                <a16:creationId xmlns:a16="http://schemas.microsoft.com/office/drawing/2014/main" id="{0D5C96BC-3A21-DAFD-6531-22E9AAC036A8}"/>
              </a:ext>
            </a:extLst>
          </p:cNvPr>
          <p:cNvSpPr txBox="1"/>
          <p:nvPr/>
        </p:nvSpPr>
        <p:spPr>
          <a:xfrm>
            <a:off x="4471926" y="3140675"/>
            <a:ext cx="1249061" cy="369332"/>
          </a:xfrm>
          <a:prstGeom prst="rect">
            <a:avLst/>
          </a:prstGeom>
          <a:noFill/>
        </p:spPr>
        <p:txBody>
          <a:bodyPr wrap="none" rtlCol="0">
            <a:spAutoFit/>
          </a:bodyPr>
          <a:lstStyle>
            <a:defPPr>
              <a:defRPr lang="de-DE"/>
            </a:defPPr>
            <a:lvl1pPr algn="ctr"/>
          </a:lstStyle>
          <a:p>
            <a:r>
              <a:rPr lang="en-US" noProof="0" dirty="0"/>
              <a:t>Hive Plots</a:t>
            </a:r>
          </a:p>
        </p:txBody>
      </p:sp>
      <p:sp>
        <p:nvSpPr>
          <p:cNvPr id="9" name="Textfeld 8">
            <a:extLst>
              <a:ext uri="{FF2B5EF4-FFF2-40B4-BE49-F238E27FC236}">
                <a16:creationId xmlns:a16="http://schemas.microsoft.com/office/drawing/2014/main" id="{55286129-E7AC-B56A-BAAA-FCC340EA8639}"/>
              </a:ext>
            </a:extLst>
          </p:cNvPr>
          <p:cNvSpPr txBox="1"/>
          <p:nvPr/>
        </p:nvSpPr>
        <p:spPr>
          <a:xfrm>
            <a:off x="4361487" y="5698511"/>
            <a:ext cx="1579278" cy="369332"/>
          </a:xfrm>
          <a:prstGeom prst="rect">
            <a:avLst/>
          </a:prstGeom>
          <a:noFill/>
        </p:spPr>
        <p:txBody>
          <a:bodyPr wrap="none" rtlCol="0">
            <a:spAutoFit/>
          </a:bodyPr>
          <a:lstStyle>
            <a:defPPr>
              <a:defRPr lang="de-DE"/>
            </a:defPPr>
            <a:lvl1pPr algn="ctr"/>
          </a:lstStyle>
          <a:p>
            <a:r>
              <a:rPr lang="en-US" noProof="0" dirty="0" err="1"/>
              <a:t>Moire</a:t>
            </a:r>
            <a:r>
              <a:rPr lang="en-US" noProof="0" dirty="0"/>
              <a:t> Graphs</a:t>
            </a:r>
          </a:p>
        </p:txBody>
      </p:sp>
      <p:sp>
        <p:nvSpPr>
          <p:cNvPr id="10" name="Textfeld 9">
            <a:extLst>
              <a:ext uri="{FF2B5EF4-FFF2-40B4-BE49-F238E27FC236}">
                <a16:creationId xmlns:a16="http://schemas.microsoft.com/office/drawing/2014/main" id="{ABB56E2A-1AC2-2C5A-310A-F29E59FB5431}"/>
              </a:ext>
            </a:extLst>
          </p:cNvPr>
          <p:cNvSpPr txBox="1"/>
          <p:nvPr/>
        </p:nvSpPr>
        <p:spPr>
          <a:xfrm>
            <a:off x="3658152" y="3943426"/>
            <a:ext cx="3124573" cy="369332"/>
          </a:xfrm>
          <a:prstGeom prst="rect">
            <a:avLst/>
          </a:prstGeom>
          <a:noFill/>
        </p:spPr>
        <p:txBody>
          <a:bodyPr wrap="none" rtlCol="0">
            <a:spAutoFit/>
          </a:bodyPr>
          <a:lstStyle>
            <a:defPPr>
              <a:defRPr lang="de-DE"/>
            </a:defPPr>
            <a:lvl1pPr algn="ctr"/>
          </a:lstStyle>
          <a:p>
            <a:r>
              <a:rPr lang="en-US" noProof="0" dirty="0" err="1"/>
              <a:t>NodeTrix</a:t>
            </a:r>
            <a:r>
              <a:rPr lang="en-US" noProof="0" dirty="0"/>
              <a:t> (Link Aggregation)</a:t>
            </a:r>
          </a:p>
        </p:txBody>
      </p:sp>
      <p:sp>
        <p:nvSpPr>
          <p:cNvPr id="11" name="Textfeld 10">
            <a:extLst>
              <a:ext uri="{FF2B5EF4-FFF2-40B4-BE49-F238E27FC236}">
                <a16:creationId xmlns:a16="http://schemas.microsoft.com/office/drawing/2014/main" id="{9F404087-8B58-D3FA-FDB1-04645EB36AFB}"/>
              </a:ext>
            </a:extLst>
          </p:cNvPr>
          <p:cNvSpPr txBox="1"/>
          <p:nvPr/>
        </p:nvSpPr>
        <p:spPr>
          <a:xfrm>
            <a:off x="8909441" y="4319619"/>
            <a:ext cx="1348446" cy="369332"/>
          </a:xfrm>
          <a:prstGeom prst="rect">
            <a:avLst/>
          </a:prstGeom>
          <a:noFill/>
        </p:spPr>
        <p:txBody>
          <a:bodyPr wrap="none" rtlCol="0">
            <a:spAutoFit/>
          </a:bodyPr>
          <a:lstStyle>
            <a:defPPr>
              <a:defRPr lang="de-DE"/>
            </a:defPPr>
            <a:lvl1pPr algn="ctr"/>
          </a:lstStyle>
          <a:p>
            <a:r>
              <a:rPr lang="en-US" noProof="0" dirty="0" err="1"/>
              <a:t>TreeNetViz</a:t>
            </a:r>
            <a:endParaRPr lang="en-US" noProof="0" dirty="0"/>
          </a:p>
        </p:txBody>
      </p:sp>
      <p:sp>
        <p:nvSpPr>
          <p:cNvPr id="12" name="Textfeld 11">
            <a:extLst>
              <a:ext uri="{FF2B5EF4-FFF2-40B4-BE49-F238E27FC236}">
                <a16:creationId xmlns:a16="http://schemas.microsoft.com/office/drawing/2014/main" id="{3C0BB10E-0277-1CF4-0D9E-07A409662F27}"/>
              </a:ext>
            </a:extLst>
          </p:cNvPr>
          <p:cNvSpPr txBox="1"/>
          <p:nvPr/>
        </p:nvSpPr>
        <p:spPr>
          <a:xfrm>
            <a:off x="8069534" y="3748545"/>
            <a:ext cx="2489785" cy="369332"/>
          </a:xfrm>
          <a:prstGeom prst="rect">
            <a:avLst/>
          </a:prstGeom>
          <a:noFill/>
        </p:spPr>
        <p:txBody>
          <a:bodyPr wrap="none" rtlCol="0">
            <a:spAutoFit/>
          </a:bodyPr>
          <a:lstStyle>
            <a:defPPr>
              <a:defRPr lang="de-DE"/>
            </a:defPPr>
            <a:lvl1pPr algn="ctr"/>
          </a:lstStyle>
          <a:p>
            <a:r>
              <a:rPr lang="en-US" noProof="0" dirty="0"/>
              <a:t>Circular Bundle Views</a:t>
            </a:r>
          </a:p>
        </p:txBody>
      </p:sp>
      <p:sp>
        <p:nvSpPr>
          <p:cNvPr id="13" name="Textfeld 12">
            <a:extLst>
              <a:ext uri="{FF2B5EF4-FFF2-40B4-BE49-F238E27FC236}">
                <a16:creationId xmlns:a16="http://schemas.microsoft.com/office/drawing/2014/main" id="{E8E84990-A613-3D32-03F8-CF8A754DA53A}"/>
              </a:ext>
            </a:extLst>
          </p:cNvPr>
          <p:cNvSpPr txBox="1"/>
          <p:nvPr/>
        </p:nvSpPr>
        <p:spPr>
          <a:xfrm>
            <a:off x="4377099" y="2269166"/>
            <a:ext cx="1686680" cy="369332"/>
          </a:xfrm>
          <a:prstGeom prst="rect">
            <a:avLst/>
          </a:prstGeom>
          <a:noFill/>
        </p:spPr>
        <p:txBody>
          <a:bodyPr wrap="none" rtlCol="0">
            <a:spAutoFit/>
          </a:bodyPr>
          <a:lstStyle>
            <a:defPPr>
              <a:defRPr lang="de-DE"/>
            </a:defPPr>
            <a:lvl1pPr algn="ctr"/>
          </a:lstStyle>
          <a:p>
            <a:r>
              <a:rPr lang="en-US" b="1" noProof="0" dirty="0"/>
              <a:t>Cluster Based</a:t>
            </a:r>
          </a:p>
        </p:txBody>
      </p:sp>
      <p:sp>
        <p:nvSpPr>
          <p:cNvPr id="14" name="Textfeld 13">
            <a:extLst>
              <a:ext uri="{FF2B5EF4-FFF2-40B4-BE49-F238E27FC236}">
                <a16:creationId xmlns:a16="http://schemas.microsoft.com/office/drawing/2014/main" id="{CA4B0CA1-BC8A-7116-3403-53B4C514B784}"/>
              </a:ext>
            </a:extLst>
          </p:cNvPr>
          <p:cNvSpPr txBox="1"/>
          <p:nvPr/>
        </p:nvSpPr>
        <p:spPr>
          <a:xfrm>
            <a:off x="8008863" y="2269166"/>
            <a:ext cx="1941558" cy="369332"/>
          </a:xfrm>
          <a:prstGeom prst="rect">
            <a:avLst/>
          </a:prstGeom>
          <a:noFill/>
        </p:spPr>
        <p:txBody>
          <a:bodyPr wrap="none" rtlCol="0">
            <a:spAutoFit/>
          </a:bodyPr>
          <a:lstStyle>
            <a:defPPr>
              <a:defRPr lang="de-DE"/>
            </a:defPPr>
            <a:lvl1pPr algn="ctr"/>
          </a:lstStyle>
          <a:p>
            <a:r>
              <a:rPr lang="en-US" b="1" noProof="0" dirty="0"/>
              <a:t>Hierarchy Based</a:t>
            </a:r>
          </a:p>
        </p:txBody>
      </p:sp>
      <p:sp>
        <p:nvSpPr>
          <p:cNvPr id="15" name="Textfeld 14">
            <a:extLst>
              <a:ext uri="{FF2B5EF4-FFF2-40B4-BE49-F238E27FC236}">
                <a16:creationId xmlns:a16="http://schemas.microsoft.com/office/drawing/2014/main" id="{E0BC7425-EA29-0A19-8861-4745EA2215F7}"/>
              </a:ext>
            </a:extLst>
          </p:cNvPr>
          <p:cNvSpPr txBox="1"/>
          <p:nvPr/>
        </p:nvSpPr>
        <p:spPr>
          <a:xfrm>
            <a:off x="3707461" y="5214201"/>
            <a:ext cx="2887330" cy="369332"/>
          </a:xfrm>
          <a:prstGeom prst="rect">
            <a:avLst/>
          </a:prstGeom>
          <a:noFill/>
        </p:spPr>
        <p:txBody>
          <a:bodyPr wrap="none" rtlCol="0">
            <a:spAutoFit/>
          </a:bodyPr>
          <a:lstStyle>
            <a:defPPr>
              <a:defRPr lang="de-DE"/>
            </a:defPPr>
            <a:lvl1pPr algn="ctr"/>
          </a:lstStyle>
          <a:p>
            <a:r>
              <a:rPr lang="en-US" b="1" noProof="0" dirty="0"/>
              <a:t>Interactive</a:t>
            </a:r>
            <a:r>
              <a:rPr lang="en-US" b="1" dirty="0"/>
              <a:t> (</a:t>
            </a:r>
            <a:r>
              <a:rPr lang="en-US" b="1" noProof="0" dirty="0"/>
              <a:t>Focus Based)</a:t>
            </a:r>
          </a:p>
        </p:txBody>
      </p:sp>
      <p:sp>
        <p:nvSpPr>
          <p:cNvPr id="16" name="Textfeld 15">
            <a:extLst>
              <a:ext uri="{FF2B5EF4-FFF2-40B4-BE49-F238E27FC236}">
                <a16:creationId xmlns:a16="http://schemas.microsoft.com/office/drawing/2014/main" id="{26F22CF4-41FD-A959-2268-4CDCBFF2FE76}"/>
              </a:ext>
            </a:extLst>
          </p:cNvPr>
          <p:cNvSpPr txBox="1"/>
          <p:nvPr/>
        </p:nvSpPr>
        <p:spPr>
          <a:xfrm>
            <a:off x="1149717" y="2269166"/>
            <a:ext cx="1029449" cy="369332"/>
          </a:xfrm>
          <a:prstGeom prst="rect">
            <a:avLst/>
          </a:prstGeom>
          <a:noFill/>
        </p:spPr>
        <p:txBody>
          <a:bodyPr wrap="none" rtlCol="0">
            <a:spAutoFit/>
          </a:bodyPr>
          <a:lstStyle>
            <a:defPPr>
              <a:defRPr lang="de-DE"/>
            </a:defPPr>
            <a:lvl1pPr algn="ctr"/>
          </a:lstStyle>
          <a:p>
            <a:r>
              <a:rPr lang="en-US" b="1" noProof="0" dirty="0"/>
              <a:t>General</a:t>
            </a:r>
          </a:p>
        </p:txBody>
      </p:sp>
      <p:sp>
        <p:nvSpPr>
          <p:cNvPr id="17" name="Textfeld 16">
            <a:extLst>
              <a:ext uri="{FF2B5EF4-FFF2-40B4-BE49-F238E27FC236}">
                <a16:creationId xmlns:a16="http://schemas.microsoft.com/office/drawing/2014/main" id="{A8818FEF-4712-86EF-4B37-7DB34AFF0E73}"/>
              </a:ext>
            </a:extLst>
          </p:cNvPr>
          <p:cNvSpPr txBox="1"/>
          <p:nvPr/>
        </p:nvSpPr>
        <p:spPr>
          <a:xfrm>
            <a:off x="8712338" y="3140052"/>
            <a:ext cx="1204177" cy="369332"/>
          </a:xfrm>
          <a:prstGeom prst="rect">
            <a:avLst/>
          </a:prstGeom>
          <a:noFill/>
        </p:spPr>
        <p:txBody>
          <a:bodyPr wrap="none" rtlCol="0">
            <a:spAutoFit/>
          </a:bodyPr>
          <a:lstStyle>
            <a:defPPr>
              <a:defRPr lang="de-DE"/>
            </a:defPPr>
            <a:lvl1pPr algn="ctr"/>
          </a:lstStyle>
          <a:p>
            <a:r>
              <a:rPr lang="en-US" noProof="0" dirty="0"/>
              <a:t>Sugiyama</a:t>
            </a:r>
          </a:p>
        </p:txBody>
      </p:sp>
      <p:sp>
        <p:nvSpPr>
          <p:cNvPr id="18" name="Textfeld 17">
            <a:extLst>
              <a:ext uri="{FF2B5EF4-FFF2-40B4-BE49-F238E27FC236}">
                <a16:creationId xmlns:a16="http://schemas.microsoft.com/office/drawing/2014/main" id="{D5211DF5-2000-444D-6072-37AFE7CC7F00}"/>
              </a:ext>
            </a:extLst>
          </p:cNvPr>
          <p:cNvSpPr txBox="1"/>
          <p:nvPr/>
        </p:nvSpPr>
        <p:spPr>
          <a:xfrm>
            <a:off x="786637" y="4001577"/>
            <a:ext cx="1755610" cy="369332"/>
          </a:xfrm>
          <a:prstGeom prst="rect">
            <a:avLst/>
          </a:prstGeom>
          <a:noFill/>
        </p:spPr>
        <p:txBody>
          <a:bodyPr wrap="none" rtlCol="0">
            <a:spAutoFit/>
          </a:bodyPr>
          <a:lstStyle>
            <a:defPPr>
              <a:defRPr lang="de-DE"/>
            </a:defPPr>
            <a:lvl1pPr algn="ctr"/>
          </a:lstStyle>
          <a:p>
            <a:r>
              <a:rPr lang="en-US" noProof="0" dirty="0"/>
              <a:t>Time Arc Trees</a:t>
            </a:r>
          </a:p>
        </p:txBody>
      </p:sp>
    </p:spTree>
    <p:extLst>
      <p:ext uri="{BB962C8B-B14F-4D97-AF65-F5344CB8AC3E}">
        <p14:creationId xmlns:p14="http://schemas.microsoft.com/office/powerpoint/2010/main" val="28802155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smtClean="0"/>
              <a:t>70</a:t>
            </a:fld>
            <a:endParaRPr lang="en-US" dirty="0"/>
          </a:p>
        </p:txBody>
      </p:sp>
      <p:sp>
        <p:nvSpPr>
          <p:cNvPr id="18" name="Textfeld 17">
            <a:extLst>
              <a:ext uri="{FF2B5EF4-FFF2-40B4-BE49-F238E27FC236}">
                <a16:creationId xmlns:a16="http://schemas.microsoft.com/office/drawing/2014/main" id="{14B16C6A-25A5-EEB5-EA47-DCB4DB66FBB1}"/>
              </a:ext>
            </a:extLst>
          </p:cNvPr>
          <p:cNvSpPr txBox="1"/>
          <p:nvPr/>
        </p:nvSpPr>
        <p:spPr>
          <a:xfrm>
            <a:off x="1211458" y="1448336"/>
            <a:ext cx="8090021" cy="400110"/>
          </a:xfrm>
          <a:prstGeom prst="rect">
            <a:avLst/>
          </a:prstGeom>
          <a:noFill/>
        </p:spPr>
        <p:txBody>
          <a:bodyPr wrap="square">
            <a:spAutoFit/>
          </a:bodyPr>
          <a:lstStyle/>
          <a:p>
            <a:pPr algn="ctr"/>
            <a:r>
              <a:rPr lang="en-US" sz="2000" dirty="0">
                <a:sym typeface="Wingdings" panose="05000000000000000000" pitchFamily="2" charset="2"/>
              </a:rPr>
              <a:t> </a:t>
            </a:r>
            <a:r>
              <a:rPr lang="en-US" sz="2000" dirty="0"/>
              <a:t>transfer from topological generations to topological sorting</a:t>
            </a:r>
          </a:p>
        </p:txBody>
      </p:sp>
      <p:pic>
        <p:nvPicPr>
          <p:cNvPr id="10" name="Grafik 9">
            <a:extLst>
              <a:ext uri="{FF2B5EF4-FFF2-40B4-BE49-F238E27FC236}">
                <a16:creationId xmlns:a16="http://schemas.microsoft.com/office/drawing/2014/main" id="{9DF99E87-8AAA-057E-1311-8B457AE9DF37}"/>
              </a:ext>
            </a:extLst>
          </p:cNvPr>
          <p:cNvPicPr>
            <a:picLocks noChangeAspect="1"/>
          </p:cNvPicPr>
          <p:nvPr/>
        </p:nvPicPr>
        <p:blipFill rotWithShape="1">
          <a:blip r:embed="rId3"/>
          <a:srcRect l="17580"/>
          <a:stretch/>
        </p:blipFill>
        <p:spPr>
          <a:xfrm>
            <a:off x="106680" y="2421176"/>
            <a:ext cx="4440306" cy="3104473"/>
          </a:xfrm>
          <a:prstGeom prst="rect">
            <a:avLst/>
          </a:prstGeom>
        </p:spPr>
      </p:pic>
      <p:pic>
        <p:nvPicPr>
          <p:cNvPr id="12" name="Grafik 11">
            <a:extLst>
              <a:ext uri="{FF2B5EF4-FFF2-40B4-BE49-F238E27FC236}">
                <a16:creationId xmlns:a16="http://schemas.microsoft.com/office/drawing/2014/main" id="{28708DAC-2979-A145-DED6-72239A247211}"/>
              </a:ext>
            </a:extLst>
          </p:cNvPr>
          <p:cNvPicPr>
            <a:picLocks noChangeAspect="1"/>
          </p:cNvPicPr>
          <p:nvPr/>
        </p:nvPicPr>
        <p:blipFill rotWithShape="1">
          <a:blip r:embed="rId4"/>
          <a:srcRect l="4432"/>
          <a:stretch/>
        </p:blipFill>
        <p:spPr>
          <a:xfrm>
            <a:off x="5410586" y="2301130"/>
            <a:ext cx="6781414" cy="2708425"/>
          </a:xfrm>
          <a:prstGeom prst="rect">
            <a:avLst/>
          </a:prstGeom>
        </p:spPr>
      </p:pic>
      <p:sp>
        <p:nvSpPr>
          <p:cNvPr id="13" name="Pfeil: nach rechts 12">
            <a:extLst>
              <a:ext uri="{FF2B5EF4-FFF2-40B4-BE49-F238E27FC236}">
                <a16:creationId xmlns:a16="http://schemas.microsoft.com/office/drawing/2014/main" id="{7D93A036-2927-C5E1-4EA7-07411023BAF7}"/>
              </a:ext>
            </a:extLst>
          </p:cNvPr>
          <p:cNvSpPr/>
          <p:nvPr/>
        </p:nvSpPr>
        <p:spPr>
          <a:xfrm>
            <a:off x="4672693" y="3896360"/>
            <a:ext cx="436880" cy="23368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Datumsplatzhalter 3">
            <a:extLst>
              <a:ext uri="{FF2B5EF4-FFF2-40B4-BE49-F238E27FC236}">
                <a16:creationId xmlns:a16="http://schemas.microsoft.com/office/drawing/2014/main" id="{EC2617E2-4C6C-B61D-66A1-FB5D88117EE6}"/>
              </a:ext>
            </a:extLst>
          </p:cNvPr>
          <p:cNvSpPr>
            <a:spLocks noGrp="1"/>
          </p:cNvSpPr>
          <p:nvPr>
            <p:ph type="dt" sz="half" idx="10"/>
          </p:nvPr>
        </p:nvSpPr>
        <p:spPr>
          <a:xfrm>
            <a:off x="10559320" y="6356350"/>
            <a:ext cx="1561407" cy="365125"/>
          </a:xfrm>
        </p:spPr>
        <p:txBody>
          <a:bodyPr/>
          <a:lstStyle/>
          <a:p>
            <a:fld id="{1C0D8E7F-1598-431A-AE20-2A7C56A860FA}" type="datetime1">
              <a:rPr lang="de-DE" smtClean="0"/>
              <a:t>08.12.2024</a:t>
            </a:fld>
            <a:endParaRPr lang="de-DE" dirty="0"/>
          </a:p>
        </p:txBody>
      </p:sp>
      <p:sp>
        <p:nvSpPr>
          <p:cNvPr id="7" name="Fußzeilenplatzhalter 6">
            <a:extLst>
              <a:ext uri="{FF2B5EF4-FFF2-40B4-BE49-F238E27FC236}">
                <a16:creationId xmlns:a16="http://schemas.microsoft.com/office/drawing/2014/main" id="{E6D2FF15-E8BF-1867-5747-1FF23505B27F}"/>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595165765"/>
      </p:ext>
    </p:extLst>
  </p:cSld>
  <p:clrMapOvr>
    <a:masterClrMapping/>
  </p:clrMapOvr>
  <p:extLst>
    <p:ext uri="{6950BFC3-D8DA-4A85-94F7-54DA5524770B}">
      <p188:commentRel xmlns:p188="http://schemas.microsoft.com/office/powerpoint/2018/8/main" r:id="rId2"/>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normAutofit/>
          </a:bodyPr>
          <a:lstStyle/>
          <a:p>
            <a:r>
              <a:rPr lang="en-US" sz="3600" dirty="0"/>
              <a:t>Problems with Plain Topological Linearization</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smtClean="0"/>
              <a:t>71</a:t>
            </a:fld>
            <a:endParaRPr lang="en-US" dirty="0"/>
          </a:p>
        </p:txBody>
      </p:sp>
      <p:pic>
        <p:nvPicPr>
          <p:cNvPr id="8" name="Grafik 7">
            <a:extLst>
              <a:ext uri="{FF2B5EF4-FFF2-40B4-BE49-F238E27FC236}">
                <a16:creationId xmlns:a16="http://schemas.microsoft.com/office/drawing/2014/main" id="{1BA1F516-7FEF-523F-B3DE-A850A2CF5154}"/>
              </a:ext>
            </a:extLst>
          </p:cNvPr>
          <p:cNvPicPr>
            <a:picLocks noChangeAspect="1"/>
          </p:cNvPicPr>
          <p:nvPr/>
        </p:nvPicPr>
        <p:blipFill>
          <a:blip r:embed="rId3"/>
          <a:stretch>
            <a:fillRect/>
          </a:stretch>
        </p:blipFill>
        <p:spPr>
          <a:xfrm>
            <a:off x="2641447" y="1181242"/>
            <a:ext cx="5984393" cy="2401088"/>
          </a:xfrm>
          <a:prstGeom prst="rect">
            <a:avLst/>
          </a:prstGeom>
        </p:spPr>
      </p:pic>
      <p:sp>
        <p:nvSpPr>
          <p:cNvPr id="7" name="Textfeld 6">
            <a:extLst>
              <a:ext uri="{FF2B5EF4-FFF2-40B4-BE49-F238E27FC236}">
                <a16:creationId xmlns:a16="http://schemas.microsoft.com/office/drawing/2014/main" id="{BB1392E3-59D6-47E5-BDD5-4499B214BA88}"/>
              </a:ext>
            </a:extLst>
          </p:cNvPr>
          <p:cNvSpPr txBox="1"/>
          <p:nvPr/>
        </p:nvSpPr>
        <p:spPr>
          <a:xfrm>
            <a:off x="759186" y="3805443"/>
            <a:ext cx="4018522" cy="707886"/>
          </a:xfrm>
          <a:prstGeom prst="rect">
            <a:avLst/>
          </a:prstGeom>
          <a:noFill/>
        </p:spPr>
        <p:txBody>
          <a:bodyPr wrap="square">
            <a:spAutoFit/>
          </a:bodyPr>
          <a:lstStyle/>
          <a:p>
            <a:pPr algn="ctr"/>
            <a:r>
              <a:rPr lang="en-US" sz="2000" b="1" dirty="0">
                <a:sym typeface="Wingdings" panose="05000000000000000000" pitchFamily="2" charset="2"/>
              </a:rPr>
              <a:t>Problem 1</a:t>
            </a:r>
            <a:r>
              <a:rPr lang="en-US" sz="2000" dirty="0">
                <a:sym typeface="Wingdings" panose="05000000000000000000" pitchFamily="2" charset="2"/>
              </a:rPr>
              <a:t>: </a:t>
            </a:r>
          </a:p>
          <a:p>
            <a:pPr algn="ctr"/>
            <a:r>
              <a:rPr lang="en-US" sz="2000" dirty="0">
                <a:sym typeface="Wingdings" panose="05000000000000000000" pitchFamily="2" charset="2"/>
              </a:rPr>
              <a:t>inefficient display utilization</a:t>
            </a:r>
            <a:endParaRPr lang="en-US" sz="2000" dirty="0"/>
          </a:p>
        </p:txBody>
      </p:sp>
      <p:sp>
        <p:nvSpPr>
          <p:cNvPr id="9" name="Textfeld 8">
            <a:extLst>
              <a:ext uri="{FF2B5EF4-FFF2-40B4-BE49-F238E27FC236}">
                <a16:creationId xmlns:a16="http://schemas.microsoft.com/office/drawing/2014/main" id="{8B1B76E8-7FFA-2340-0CF1-B137B60C1AA1}"/>
              </a:ext>
            </a:extLst>
          </p:cNvPr>
          <p:cNvSpPr txBox="1"/>
          <p:nvPr/>
        </p:nvSpPr>
        <p:spPr>
          <a:xfrm>
            <a:off x="6489426" y="3746187"/>
            <a:ext cx="4018522" cy="1323439"/>
          </a:xfrm>
          <a:prstGeom prst="rect">
            <a:avLst/>
          </a:prstGeom>
          <a:noFill/>
        </p:spPr>
        <p:txBody>
          <a:bodyPr wrap="square">
            <a:spAutoFit/>
          </a:bodyPr>
          <a:lstStyle/>
          <a:p>
            <a:pPr algn="ctr"/>
            <a:r>
              <a:rPr lang="en-US" sz="2000" b="1" dirty="0">
                <a:sym typeface="Wingdings" panose="05000000000000000000" pitchFamily="2" charset="2"/>
              </a:rPr>
              <a:t>Problem 2</a:t>
            </a:r>
            <a:r>
              <a:rPr lang="en-US" sz="2000" dirty="0">
                <a:sym typeface="Wingdings" panose="05000000000000000000" pitchFamily="2" charset="2"/>
              </a:rPr>
              <a:t>: </a:t>
            </a:r>
          </a:p>
          <a:p>
            <a:pPr algn="ctr"/>
            <a:r>
              <a:rPr lang="en-US" sz="2000" dirty="0">
                <a:sym typeface="Wingdings" panose="05000000000000000000" pitchFamily="2" charset="2"/>
              </a:rPr>
              <a:t>order of linearizing the generations is </a:t>
            </a:r>
            <a:r>
              <a:rPr lang="en-US" sz="2000" b="1" dirty="0">
                <a:sym typeface="Wingdings" panose="05000000000000000000" pitchFamily="2" charset="2"/>
              </a:rPr>
              <a:t>not neglectable </a:t>
            </a:r>
            <a:r>
              <a:rPr lang="en-US" sz="2000" dirty="0">
                <a:sym typeface="Wingdings" panose="05000000000000000000" pitchFamily="2" charset="2"/>
              </a:rPr>
              <a:t>for a good visualization!</a:t>
            </a:r>
            <a:endParaRPr lang="en-US" sz="2000" dirty="0"/>
          </a:p>
        </p:txBody>
      </p:sp>
      <p:pic>
        <p:nvPicPr>
          <p:cNvPr id="10" name="Grafik 9">
            <a:extLst>
              <a:ext uri="{FF2B5EF4-FFF2-40B4-BE49-F238E27FC236}">
                <a16:creationId xmlns:a16="http://schemas.microsoft.com/office/drawing/2014/main" id="{A9A1FD01-E157-A1B4-CEEF-6181308D74F7}"/>
              </a:ext>
            </a:extLst>
          </p:cNvPr>
          <p:cNvPicPr>
            <a:picLocks noChangeAspect="1"/>
          </p:cNvPicPr>
          <p:nvPr/>
        </p:nvPicPr>
        <p:blipFill>
          <a:blip r:embed="rId4"/>
          <a:stretch>
            <a:fillRect/>
          </a:stretch>
        </p:blipFill>
        <p:spPr>
          <a:xfrm rot="16200000">
            <a:off x="1851972" y="3146623"/>
            <a:ext cx="1832950" cy="4557456"/>
          </a:xfrm>
          <a:prstGeom prst="rect">
            <a:avLst/>
          </a:prstGeom>
        </p:spPr>
      </p:pic>
      <p:pic>
        <p:nvPicPr>
          <p:cNvPr id="11" name="Grafik 10">
            <a:extLst>
              <a:ext uri="{FF2B5EF4-FFF2-40B4-BE49-F238E27FC236}">
                <a16:creationId xmlns:a16="http://schemas.microsoft.com/office/drawing/2014/main" id="{FEAC4567-AF7D-E7F0-5C57-E0CADCA4AB2F}"/>
              </a:ext>
            </a:extLst>
          </p:cNvPr>
          <p:cNvPicPr>
            <a:picLocks noChangeAspect="1"/>
          </p:cNvPicPr>
          <p:nvPr/>
        </p:nvPicPr>
        <p:blipFill>
          <a:blip r:embed="rId5"/>
          <a:stretch>
            <a:fillRect/>
          </a:stretch>
        </p:blipFill>
        <p:spPr>
          <a:xfrm>
            <a:off x="6838321" y="5038837"/>
            <a:ext cx="3598370" cy="1382511"/>
          </a:xfrm>
          <a:prstGeom prst="rect">
            <a:avLst/>
          </a:prstGeom>
        </p:spPr>
      </p:pic>
      <p:sp>
        <p:nvSpPr>
          <p:cNvPr id="12" name="Datumsplatzhalter 3">
            <a:extLst>
              <a:ext uri="{FF2B5EF4-FFF2-40B4-BE49-F238E27FC236}">
                <a16:creationId xmlns:a16="http://schemas.microsoft.com/office/drawing/2014/main" id="{CA509C11-C54E-F4F4-5414-E30C3AE5BD56}"/>
              </a:ext>
            </a:extLst>
          </p:cNvPr>
          <p:cNvSpPr>
            <a:spLocks noGrp="1"/>
          </p:cNvSpPr>
          <p:nvPr>
            <p:ph type="dt" sz="half" idx="10"/>
          </p:nvPr>
        </p:nvSpPr>
        <p:spPr>
          <a:xfrm>
            <a:off x="10559320" y="6356350"/>
            <a:ext cx="1561407" cy="365125"/>
          </a:xfrm>
        </p:spPr>
        <p:txBody>
          <a:bodyPr/>
          <a:lstStyle/>
          <a:p>
            <a:fld id="{5602EACF-79D4-493F-B79A-15183E110126}" type="datetime1">
              <a:rPr lang="de-DE" smtClean="0"/>
              <a:t>08.12.2024</a:t>
            </a:fld>
            <a:endParaRPr lang="de-DE" dirty="0"/>
          </a:p>
        </p:txBody>
      </p:sp>
      <p:sp>
        <p:nvSpPr>
          <p:cNvPr id="13" name="Fußzeilenplatzhalter 12">
            <a:extLst>
              <a:ext uri="{FF2B5EF4-FFF2-40B4-BE49-F238E27FC236}">
                <a16:creationId xmlns:a16="http://schemas.microsoft.com/office/drawing/2014/main" id="{80B55429-2B72-CD6D-7894-92398F49D940}"/>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81748444"/>
      </p:ext>
    </p:extLst>
  </p:cSld>
  <p:clrMapOvr>
    <a:masterClrMapping/>
  </p:clrMapOvr>
  <p:extLst>
    <p:ext uri="{6950BFC3-D8DA-4A85-94F7-54DA5524770B}">
      <p188:commentRel xmlns:p188="http://schemas.microsoft.com/office/powerpoint/2018/8/main" r:id="rId2"/>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pPr>
              <a:lnSpc>
                <a:spcPct val="70000"/>
              </a:lnSpc>
            </a:pPr>
            <a:r>
              <a:rPr lang="en-US" dirty="0"/>
              <a:t>Circular Placement</a:t>
            </a:r>
          </a:p>
        </p:txBody>
      </p:sp>
      <p:sp>
        <p:nvSpPr>
          <p:cNvPr id="3" name="Textplatzhalter 2">
            <a:extLst>
              <a:ext uri="{FF2B5EF4-FFF2-40B4-BE49-F238E27FC236}">
                <a16:creationId xmlns:a16="http://schemas.microsoft.com/office/drawing/2014/main" id="{1B1E8692-2C2F-A3F8-00A8-D6AE65E1340A}"/>
              </a:ext>
            </a:extLst>
          </p:cNvPr>
          <p:cNvSpPr>
            <a:spLocks noGrp="1"/>
          </p:cNvSpPr>
          <p:nvPr>
            <p:ph type="body" idx="1"/>
          </p:nvPr>
        </p:nvSpPr>
        <p:spPr/>
        <p:txBody>
          <a:bodyPr/>
          <a:lstStyle/>
          <a:p>
            <a:r>
              <a:rPr lang="en-US" dirty="0"/>
              <a:t>Efficient Display Utilization</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smtClean="0"/>
              <a:t>72</a:t>
            </a:fld>
            <a:endParaRPr lang="en-US" dirty="0"/>
          </a:p>
        </p:txBody>
      </p:sp>
      <p:pic>
        <p:nvPicPr>
          <p:cNvPr id="8" name="Grafik 7">
            <a:extLst>
              <a:ext uri="{FF2B5EF4-FFF2-40B4-BE49-F238E27FC236}">
                <a16:creationId xmlns:a16="http://schemas.microsoft.com/office/drawing/2014/main" id="{629292CD-ADA7-DAE9-A477-9B605A09777B}"/>
              </a:ext>
            </a:extLst>
          </p:cNvPr>
          <p:cNvPicPr>
            <a:picLocks noChangeAspect="1"/>
          </p:cNvPicPr>
          <p:nvPr/>
        </p:nvPicPr>
        <p:blipFill>
          <a:blip r:embed="rId2"/>
          <a:stretch>
            <a:fillRect/>
          </a:stretch>
        </p:blipFill>
        <p:spPr>
          <a:xfrm>
            <a:off x="4371466" y="51118"/>
            <a:ext cx="3436368" cy="3434080"/>
          </a:xfrm>
          <a:prstGeom prst="rect">
            <a:avLst/>
          </a:prstGeom>
        </p:spPr>
      </p:pic>
      <p:sp>
        <p:nvSpPr>
          <p:cNvPr id="7" name="Datumsplatzhalter 3">
            <a:extLst>
              <a:ext uri="{FF2B5EF4-FFF2-40B4-BE49-F238E27FC236}">
                <a16:creationId xmlns:a16="http://schemas.microsoft.com/office/drawing/2014/main" id="{584059E9-A81D-51D8-47CA-F323A2883313}"/>
              </a:ext>
            </a:extLst>
          </p:cNvPr>
          <p:cNvSpPr>
            <a:spLocks noGrp="1"/>
          </p:cNvSpPr>
          <p:nvPr>
            <p:ph type="dt" sz="half" idx="10"/>
          </p:nvPr>
        </p:nvSpPr>
        <p:spPr>
          <a:xfrm>
            <a:off x="10559320" y="6356350"/>
            <a:ext cx="1561407" cy="365125"/>
          </a:xfrm>
        </p:spPr>
        <p:txBody>
          <a:bodyPr/>
          <a:lstStyle/>
          <a:p>
            <a:fld id="{2951F234-5AF7-42DF-99BB-D20DFF481D5C}" type="datetime1">
              <a:rPr lang="de-DE" smtClean="0"/>
              <a:t>08.12.2024</a:t>
            </a:fld>
            <a:endParaRPr lang="de-DE" dirty="0"/>
          </a:p>
        </p:txBody>
      </p:sp>
      <p:sp>
        <p:nvSpPr>
          <p:cNvPr id="9" name="Fußzeilenplatzhalter 8">
            <a:extLst>
              <a:ext uri="{FF2B5EF4-FFF2-40B4-BE49-F238E27FC236}">
                <a16:creationId xmlns:a16="http://schemas.microsoft.com/office/drawing/2014/main" id="{9658865D-757B-278F-7A40-B18FB4C394CC}"/>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905253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Circular Placement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73</a:t>
            </a:fld>
            <a:endParaRPr lang="en-US" dirty="0"/>
          </a:p>
        </p:txBody>
      </p:sp>
      <p:pic>
        <p:nvPicPr>
          <p:cNvPr id="8" name="Grafik 7">
            <a:extLst>
              <a:ext uri="{FF2B5EF4-FFF2-40B4-BE49-F238E27FC236}">
                <a16:creationId xmlns:a16="http://schemas.microsoft.com/office/drawing/2014/main" id="{4A45581D-0927-0B88-D8BE-DFB4330CF384}"/>
              </a:ext>
            </a:extLst>
          </p:cNvPr>
          <p:cNvPicPr>
            <a:picLocks noChangeAspect="1"/>
          </p:cNvPicPr>
          <p:nvPr/>
        </p:nvPicPr>
        <p:blipFill>
          <a:blip r:embed="rId2"/>
          <a:stretch>
            <a:fillRect/>
          </a:stretch>
        </p:blipFill>
        <p:spPr>
          <a:xfrm>
            <a:off x="154074" y="1133588"/>
            <a:ext cx="5984393" cy="2401088"/>
          </a:xfrm>
          <a:prstGeom prst="rect">
            <a:avLst/>
          </a:prstGeom>
        </p:spPr>
      </p:pic>
      <p:pic>
        <p:nvPicPr>
          <p:cNvPr id="10" name="Grafik 9">
            <a:extLst>
              <a:ext uri="{FF2B5EF4-FFF2-40B4-BE49-F238E27FC236}">
                <a16:creationId xmlns:a16="http://schemas.microsoft.com/office/drawing/2014/main" id="{2B8D426F-B221-2DE4-2EA6-171A72F770C5}"/>
              </a:ext>
            </a:extLst>
          </p:cNvPr>
          <p:cNvPicPr>
            <a:picLocks noChangeAspect="1"/>
          </p:cNvPicPr>
          <p:nvPr/>
        </p:nvPicPr>
        <p:blipFill>
          <a:blip r:embed="rId3"/>
          <a:stretch>
            <a:fillRect/>
          </a:stretch>
        </p:blipFill>
        <p:spPr>
          <a:xfrm>
            <a:off x="7177894" y="1912743"/>
            <a:ext cx="4922812" cy="3567212"/>
          </a:xfrm>
          <a:prstGeom prst="rect">
            <a:avLst/>
          </a:prstGeom>
        </p:spPr>
      </p:pic>
      <p:sp>
        <p:nvSpPr>
          <p:cNvPr id="12" name="Pfeil: nach rechts 11">
            <a:extLst>
              <a:ext uri="{FF2B5EF4-FFF2-40B4-BE49-F238E27FC236}">
                <a16:creationId xmlns:a16="http://schemas.microsoft.com/office/drawing/2014/main" id="{10EBA9F6-6BEE-38ED-BEA9-0A20A93FD469}"/>
              </a:ext>
            </a:extLst>
          </p:cNvPr>
          <p:cNvSpPr/>
          <p:nvPr/>
        </p:nvSpPr>
        <p:spPr>
          <a:xfrm rot="1243243">
            <a:off x="6297979" y="2188364"/>
            <a:ext cx="1124100" cy="5585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atumsplatzhalter 3">
            <a:extLst>
              <a:ext uri="{FF2B5EF4-FFF2-40B4-BE49-F238E27FC236}">
                <a16:creationId xmlns:a16="http://schemas.microsoft.com/office/drawing/2014/main" id="{8B7CED32-0602-7808-6DE1-7D89B9FC971D}"/>
              </a:ext>
            </a:extLst>
          </p:cNvPr>
          <p:cNvSpPr>
            <a:spLocks noGrp="1"/>
          </p:cNvSpPr>
          <p:nvPr>
            <p:ph type="dt" sz="half" idx="10"/>
          </p:nvPr>
        </p:nvSpPr>
        <p:spPr>
          <a:xfrm>
            <a:off x="10559320" y="6356350"/>
            <a:ext cx="1561407" cy="365125"/>
          </a:xfrm>
        </p:spPr>
        <p:txBody>
          <a:bodyPr/>
          <a:lstStyle/>
          <a:p>
            <a:fld id="{F27E6A51-63EA-428E-A2DC-3A07D23E9CAC}" type="datetime1">
              <a:rPr lang="de-DE" smtClean="0"/>
              <a:t>08.12.2024</a:t>
            </a:fld>
            <a:endParaRPr lang="de-DE" dirty="0"/>
          </a:p>
        </p:txBody>
      </p:sp>
      <p:sp>
        <p:nvSpPr>
          <p:cNvPr id="7" name="Fußzeilenplatzhalter 6">
            <a:extLst>
              <a:ext uri="{FF2B5EF4-FFF2-40B4-BE49-F238E27FC236}">
                <a16:creationId xmlns:a16="http://schemas.microsoft.com/office/drawing/2014/main" id="{E2E139C5-544F-DBB5-902F-1331F41AFF6A}"/>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6263299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Circular Placement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74</a:t>
            </a:fld>
            <a:endParaRPr lang="en-US" dirty="0"/>
          </a:p>
        </p:txBody>
      </p:sp>
      <p:pic>
        <p:nvPicPr>
          <p:cNvPr id="8" name="Grafik 7">
            <a:extLst>
              <a:ext uri="{FF2B5EF4-FFF2-40B4-BE49-F238E27FC236}">
                <a16:creationId xmlns:a16="http://schemas.microsoft.com/office/drawing/2014/main" id="{4A45581D-0927-0B88-D8BE-DFB4330CF384}"/>
              </a:ext>
            </a:extLst>
          </p:cNvPr>
          <p:cNvPicPr>
            <a:picLocks noChangeAspect="1"/>
          </p:cNvPicPr>
          <p:nvPr/>
        </p:nvPicPr>
        <p:blipFill>
          <a:blip r:embed="rId2"/>
          <a:stretch>
            <a:fillRect/>
          </a:stretch>
        </p:blipFill>
        <p:spPr>
          <a:xfrm>
            <a:off x="8048242" y="1584287"/>
            <a:ext cx="4072485" cy="1633983"/>
          </a:xfrm>
          <a:prstGeom prst="rect">
            <a:avLst/>
          </a:prstGeom>
        </p:spPr>
      </p:pic>
      <p:pic>
        <p:nvPicPr>
          <p:cNvPr id="10" name="Grafik 9">
            <a:extLst>
              <a:ext uri="{FF2B5EF4-FFF2-40B4-BE49-F238E27FC236}">
                <a16:creationId xmlns:a16="http://schemas.microsoft.com/office/drawing/2014/main" id="{2B8D426F-B221-2DE4-2EA6-171A72F770C5}"/>
              </a:ext>
            </a:extLst>
          </p:cNvPr>
          <p:cNvPicPr>
            <a:picLocks noChangeAspect="1"/>
          </p:cNvPicPr>
          <p:nvPr/>
        </p:nvPicPr>
        <p:blipFill>
          <a:blip r:embed="rId3"/>
          <a:stretch>
            <a:fillRect/>
          </a:stretch>
        </p:blipFill>
        <p:spPr>
          <a:xfrm>
            <a:off x="9296486" y="4453150"/>
            <a:ext cx="2525667" cy="1830171"/>
          </a:xfrm>
          <a:prstGeom prst="rect">
            <a:avLst/>
          </a:prstGeom>
        </p:spPr>
      </p:pic>
      <p:sp>
        <p:nvSpPr>
          <p:cNvPr id="12" name="Pfeil: nach rechts 11">
            <a:extLst>
              <a:ext uri="{FF2B5EF4-FFF2-40B4-BE49-F238E27FC236}">
                <a16:creationId xmlns:a16="http://schemas.microsoft.com/office/drawing/2014/main" id="{10EBA9F6-6BEE-38ED-BEA9-0A20A93FD469}"/>
              </a:ext>
            </a:extLst>
          </p:cNvPr>
          <p:cNvSpPr/>
          <p:nvPr/>
        </p:nvSpPr>
        <p:spPr>
          <a:xfrm rot="4500000">
            <a:off x="9775850" y="3653148"/>
            <a:ext cx="1123901"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fik 6">
            <a:extLst>
              <a:ext uri="{FF2B5EF4-FFF2-40B4-BE49-F238E27FC236}">
                <a16:creationId xmlns:a16="http://schemas.microsoft.com/office/drawing/2014/main" id="{0206C900-73EB-3A99-D4BB-3374FB05A25A}"/>
              </a:ext>
            </a:extLst>
          </p:cNvPr>
          <p:cNvPicPr>
            <a:picLocks noChangeAspect="1"/>
          </p:cNvPicPr>
          <p:nvPr/>
        </p:nvPicPr>
        <p:blipFill rotWithShape="1">
          <a:blip r:embed="rId4"/>
          <a:srcRect l="6428" t="7308"/>
          <a:stretch/>
        </p:blipFill>
        <p:spPr>
          <a:xfrm>
            <a:off x="369847" y="1448336"/>
            <a:ext cx="7020319" cy="4834985"/>
          </a:xfrm>
          <a:prstGeom prst="rect">
            <a:avLst/>
          </a:prstGeom>
        </p:spPr>
      </p:pic>
      <p:sp>
        <p:nvSpPr>
          <p:cNvPr id="6" name="Textfeld 5">
            <a:extLst>
              <a:ext uri="{FF2B5EF4-FFF2-40B4-BE49-F238E27FC236}">
                <a16:creationId xmlns:a16="http://schemas.microsoft.com/office/drawing/2014/main" id="{D79984F2-29B8-1C04-7027-866C82A7FD00}"/>
              </a:ext>
            </a:extLst>
          </p:cNvPr>
          <p:cNvSpPr txBox="1"/>
          <p:nvPr/>
        </p:nvSpPr>
        <p:spPr>
          <a:xfrm>
            <a:off x="2765533" y="1207851"/>
            <a:ext cx="1915910" cy="276999"/>
          </a:xfrm>
          <a:prstGeom prst="rect">
            <a:avLst/>
          </a:prstGeom>
          <a:noFill/>
        </p:spPr>
        <p:txBody>
          <a:bodyPr wrap="none">
            <a:spAutoFit/>
          </a:bodyPr>
          <a:lstStyle/>
          <a:p>
            <a:pPr algn="ctr"/>
            <a:r>
              <a:rPr lang="en-US" sz="1200"/>
              <a:t>Screenshot from the App</a:t>
            </a:r>
          </a:p>
        </p:txBody>
      </p:sp>
      <p:sp>
        <p:nvSpPr>
          <p:cNvPr id="9" name="Datumsplatzhalter 3">
            <a:extLst>
              <a:ext uri="{FF2B5EF4-FFF2-40B4-BE49-F238E27FC236}">
                <a16:creationId xmlns:a16="http://schemas.microsoft.com/office/drawing/2014/main" id="{C6E8200F-7FA8-67D5-CD2B-16F3C238956A}"/>
              </a:ext>
            </a:extLst>
          </p:cNvPr>
          <p:cNvSpPr>
            <a:spLocks noGrp="1"/>
          </p:cNvSpPr>
          <p:nvPr>
            <p:ph type="dt" sz="half" idx="10"/>
          </p:nvPr>
        </p:nvSpPr>
        <p:spPr>
          <a:xfrm>
            <a:off x="10559320" y="6356350"/>
            <a:ext cx="1561407" cy="365125"/>
          </a:xfrm>
        </p:spPr>
        <p:txBody>
          <a:bodyPr/>
          <a:lstStyle/>
          <a:p>
            <a:fld id="{D74CE19C-9D8A-414F-A1DF-6E13674D2203}" type="datetime1">
              <a:rPr lang="de-DE" smtClean="0"/>
              <a:t>08.12.2024</a:t>
            </a:fld>
            <a:endParaRPr lang="de-DE" dirty="0"/>
          </a:p>
        </p:txBody>
      </p:sp>
      <p:sp>
        <p:nvSpPr>
          <p:cNvPr id="11" name="Fußzeilenplatzhalter 10">
            <a:extLst>
              <a:ext uri="{FF2B5EF4-FFF2-40B4-BE49-F238E27FC236}">
                <a16:creationId xmlns:a16="http://schemas.microsoft.com/office/drawing/2014/main" id="{A4A7C1D7-A1AE-B5CA-CC4E-3E02BC7BD98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0384385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68158"/>
            <a:ext cx="10515600" cy="2648902"/>
          </a:xfrm>
        </p:spPr>
        <p:txBody>
          <a:bodyPr/>
          <a:lstStyle/>
          <a:p>
            <a:r>
              <a:rPr lang="en-US" dirty="0"/>
              <a:t>Flow Sorting</a:t>
            </a:r>
          </a:p>
        </p:txBody>
      </p:sp>
      <p:sp>
        <p:nvSpPr>
          <p:cNvPr id="12" name="Textplatzhalter 11">
            <a:extLst>
              <a:ext uri="{FF2B5EF4-FFF2-40B4-BE49-F238E27FC236}">
                <a16:creationId xmlns:a16="http://schemas.microsoft.com/office/drawing/2014/main" id="{2C9FE8EE-C8A3-C541-C0B9-D3E6BEEC197F}"/>
              </a:ext>
            </a:extLst>
          </p:cNvPr>
          <p:cNvSpPr>
            <a:spLocks noGrp="1"/>
          </p:cNvSpPr>
          <p:nvPr>
            <p:ph type="body" idx="1"/>
          </p:nvPr>
        </p:nvSpPr>
        <p:spPr/>
        <p:txBody>
          <a:bodyPr/>
          <a:lstStyle/>
          <a:p>
            <a:r>
              <a:rPr lang="de-DE" dirty="0" err="1"/>
              <a:t>Sort</a:t>
            </a:r>
            <a:r>
              <a:rPr lang="de-DE" dirty="0"/>
              <a:t> </a:t>
            </a:r>
            <a:r>
              <a:rPr lang="de-DE" dirty="0" err="1"/>
              <a:t>nodes</a:t>
            </a:r>
            <a:r>
              <a:rPr lang="de-DE" dirty="0"/>
              <a:t> </a:t>
            </a:r>
            <a:r>
              <a:rPr lang="de-DE" dirty="0" err="1"/>
              <a:t>to</a:t>
            </a:r>
            <a:r>
              <a:rPr lang="de-DE" dirty="0"/>
              <a:t> </a:t>
            </a:r>
            <a:r>
              <a:rPr lang="de-DE" dirty="0" err="1"/>
              <a:t>minimize</a:t>
            </a:r>
            <a:r>
              <a:rPr lang="de-DE" dirty="0"/>
              <a:t> </a:t>
            </a:r>
            <a:r>
              <a:rPr lang="de-DE" dirty="0" err="1"/>
              <a:t>distances</a:t>
            </a:r>
            <a:r>
              <a:rPr lang="de-DE" dirty="0"/>
              <a:t> and </a:t>
            </a:r>
            <a:r>
              <a:rPr lang="de-DE" dirty="0" err="1"/>
              <a:t>edge</a:t>
            </a:r>
            <a:r>
              <a:rPr lang="de-DE" dirty="0"/>
              <a:t> </a:t>
            </a:r>
            <a:r>
              <a:rPr lang="de-DE" dirty="0" err="1"/>
              <a:t>crossing</a:t>
            </a:r>
            <a:endParaRPr lang="en-US" dirty="0"/>
          </a:p>
        </p:txBody>
      </p:sp>
      <p:sp>
        <p:nvSpPr>
          <p:cNvPr id="3" name="Datumsplatzhalter 3">
            <a:extLst>
              <a:ext uri="{FF2B5EF4-FFF2-40B4-BE49-F238E27FC236}">
                <a16:creationId xmlns:a16="http://schemas.microsoft.com/office/drawing/2014/main" id="{D536561F-A30E-1C1C-48C5-FBF3B84B4B08}"/>
              </a:ext>
            </a:extLst>
          </p:cNvPr>
          <p:cNvSpPr>
            <a:spLocks noGrp="1"/>
          </p:cNvSpPr>
          <p:nvPr>
            <p:ph type="dt" sz="half" idx="10"/>
          </p:nvPr>
        </p:nvSpPr>
        <p:spPr>
          <a:xfrm>
            <a:off x="10559320" y="6356350"/>
            <a:ext cx="1561407" cy="365125"/>
          </a:xfrm>
        </p:spPr>
        <p:txBody>
          <a:bodyPr/>
          <a:lstStyle/>
          <a:p>
            <a:fld id="{A191A30B-447D-43BC-8CE1-777FC8CCEFC5}" type="datetime1">
              <a:rPr lang="de-DE" smtClean="0"/>
              <a:t>08.12.2024</a:t>
            </a:fld>
            <a:endParaRPr lang="de-DE" dirty="0"/>
          </a:p>
        </p:txBody>
      </p:sp>
      <p:sp>
        <p:nvSpPr>
          <p:cNvPr id="7" name="Fußzeilenplatzhalter 6">
            <a:extLst>
              <a:ext uri="{FF2B5EF4-FFF2-40B4-BE49-F238E27FC236}">
                <a16:creationId xmlns:a16="http://schemas.microsoft.com/office/drawing/2014/main" id="{10E71A1C-23A1-44C9-0634-3FE9A858D650}"/>
              </a:ext>
            </a:extLst>
          </p:cNvPr>
          <p:cNvSpPr>
            <a:spLocks noGrp="1"/>
          </p:cNvSpPr>
          <p:nvPr>
            <p:ph type="ftr" sz="quarter" idx="11"/>
          </p:nvPr>
        </p:nvSpPr>
        <p:spPr>
          <a:xfrm>
            <a:off x="1854200" y="6356350"/>
            <a:ext cx="8483600" cy="365125"/>
          </a:xfrm>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a:xfrm>
            <a:off x="10559321" y="68262"/>
            <a:ext cx="1561407" cy="365125"/>
          </a:xfrm>
        </p:spPr>
        <p:txBody>
          <a:bodyPr/>
          <a:lstStyle/>
          <a:p>
            <a:fld id="{107AFDAB-D1F3-4178-9F69-235A4A98E3C7}" type="slidenum">
              <a:rPr lang="en-US" smtClean="0"/>
              <a:pPr/>
              <a:t>75</a:t>
            </a:fld>
            <a:endParaRPr lang="en-US"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6148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EFF63E15-7BEF-94FF-78B1-3B03017629CC}"/>
              </a:ext>
            </a:extLst>
          </p:cNvPr>
          <p:cNvPicPr>
            <a:picLocks noChangeAspect="1"/>
          </p:cNvPicPr>
          <p:nvPr/>
        </p:nvPicPr>
        <p:blipFill rotWithShape="1">
          <a:blip r:embed="rId2"/>
          <a:srcRect l="14557" t="8155" b="6796"/>
          <a:stretch/>
        </p:blipFill>
        <p:spPr>
          <a:xfrm>
            <a:off x="29746" y="1176996"/>
            <a:ext cx="4257774" cy="5655795"/>
          </a:xfrm>
          <a:prstGeom prst="rect">
            <a:avLst/>
          </a:prstGeom>
        </p:spPr>
      </p:pic>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dirty="0"/>
              <a:t>Flow Sorting</a:t>
            </a:r>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smtClean="0"/>
              <a:t>76</a:t>
            </a:fld>
            <a:endParaRPr lang="en-US" dirty="0"/>
          </a:p>
        </p:txBody>
      </p:sp>
      <p:sp>
        <p:nvSpPr>
          <p:cNvPr id="8" name="Textfeld 7">
            <a:extLst>
              <a:ext uri="{FF2B5EF4-FFF2-40B4-BE49-F238E27FC236}">
                <a16:creationId xmlns:a16="http://schemas.microsoft.com/office/drawing/2014/main" id="{F81C9639-D90C-F55B-B6C6-DCF306C49769}"/>
              </a:ext>
            </a:extLst>
          </p:cNvPr>
          <p:cNvSpPr txBox="1"/>
          <p:nvPr/>
        </p:nvSpPr>
        <p:spPr>
          <a:xfrm>
            <a:off x="7822511" y="2921168"/>
            <a:ext cx="3633578" cy="1015663"/>
          </a:xfrm>
          <a:prstGeom prst="rect">
            <a:avLst/>
          </a:prstGeom>
          <a:noFill/>
        </p:spPr>
        <p:txBody>
          <a:bodyPr wrap="square" rtlCol="0">
            <a:spAutoFit/>
          </a:bodyPr>
          <a:lstStyle>
            <a:defPPr>
              <a:defRPr lang="de-DE"/>
            </a:defPPr>
            <a:lvl1pPr>
              <a:defRPr sz="2400" b="1"/>
            </a:lvl1pPr>
          </a:lstStyle>
          <a:p>
            <a:pPr algn="ctr"/>
            <a:r>
              <a:rPr lang="en-US" sz="2000" b="0" dirty="0"/>
              <a:t>Linearization of topological generations does not consider neighborhood of nodes…</a:t>
            </a:r>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dirty="0"/>
              <a:t>Solution: </a:t>
            </a:r>
            <a:r>
              <a:rPr lang="en-US" sz="2000" u="sng" dirty="0"/>
              <a:t>Flow Sorting</a:t>
            </a:r>
          </a:p>
          <a:p>
            <a:pPr algn="ctr"/>
            <a:r>
              <a:rPr lang="en-US" sz="2000" b="0" dirty="0"/>
              <a:t>==</a:t>
            </a:r>
          </a:p>
          <a:p>
            <a:pPr algn="ctr"/>
            <a:r>
              <a:rPr lang="en-US" sz="2000" b="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4229895" y="3684736"/>
            <a:ext cx="2568470" cy="646986"/>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dirty="0"/>
              <a:t>Linearized topological generations</a:t>
            </a:r>
          </a:p>
        </p:txBody>
      </p:sp>
      <p:sp>
        <p:nvSpPr>
          <p:cNvPr id="6" name="Datumsplatzhalter 3">
            <a:extLst>
              <a:ext uri="{FF2B5EF4-FFF2-40B4-BE49-F238E27FC236}">
                <a16:creationId xmlns:a16="http://schemas.microsoft.com/office/drawing/2014/main" id="{45EC4551-56B3-0111-8D11-C9BACA4F38B9}"/>
              </a:ext>
            </a:extLst>
          </p:cNvPr>
          <p:cNvSpPr>
            <a:spLocks noGrp="1"/>
          </p:cNvSpPr>
          <p:nvPr>
            <p:ph type="dt" sz="half" idx="10"/>
          </p:nvPr>
        </p:nvSpPr>
        <p:spPr>
          <a:xfrm>
            <a:off x="10559320" y="6356350"/>
            <a:ext cx="1561407" cy="365125"/>
          </a:xfrm>
        </p:spPr>
        <p:txBody>
          <a:bodyPr/>
          <a:lstStyle/>
          <a:p>
            <a:fld id="{B262BC24-E62E-476E-93E5-828F15CD092C}" type="datetime1">
              <a:rPr lang="de-DE" smtClean="0"/>
              <a:t>08.12.2024</a:t>
            </a:fld>
            <a:endParaRPr lang="de-DE" dirty="0"/>
          </a:p>
        </p:txBody>
      </p:sp>
      <p:sp>
        <p:nvSpPr>
          <p:cNvPr id="7" name="Fußzeilenplatzhalter 6">
            <a:extLst>
              <a:ext uri="{FF2B5EF4-FFF2-40B4-BE49-F238E27FC236}">
                <a16:creationId xmlns:a16="http://schemas.microsoft.com/office/drawing/2014/main" id="{5BFB20B9-B6F5-60FB-F7A6-38DF0CE5A6D9}"/>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3418677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dirty="0"/>
              <a:t>Flow Sorting</a:t>
            </a:r>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smtClean="0"/>
              <a:t>77</a:t>
            </a:fld>
            <a:endParaRPr lang="en-US" dirty="0"/>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dirty="0"/>
              <a:t>Solution: </a:t>
            </a:r>
            <a:r>
              <a:rPr lang="en-US" sz="2000" u="sng" dirty="0"/>
              <a:t>Flow Sorting</a:t>
            </a:r>
          </a:p>
          <a:p>
            <a:pPr algn="ctr"/>
            <a:r>
              <a:rPr lang="en-US" sz="2000" b="0" dirty="0"/>
              <a:t>==</a:t>
            </a:r>
          </a:p>
          <a:p>
            <a:pPr algn="ctr"/>
            <a:r>
              <a:rPr lang="en-US" sz="2000" b="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4229895" y="3684736"/>
            <a:ext cx="2568470" cy="374571"/>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dirty="0"/>
              <a:t>Flow sorted nodes</a:t>
            </a:r>
          </a:p>
        </p:txBody>
      </p:sp>
      <p:pic>
        <p:nvPicPr>
          <p:cNvPr id="7" name="Grafik 6">
            <a:extLst>
              <a:ext uri="{FF2B5EF4-FFF2-40B4-BE49-F238E27FC236}">
                <a16:creationId xmlns:a16="http://schemas.microsoft.com/office/drawing/2014/main" id="{0D70FD00-4472-2C3A-44AB-3E28901E751B}"/>
              </a:ext>
            </a:extLst>
          </p:cNvPr>
          <p:cNvPicPr>
            <a:picLocks noChangeAspect="1"/>
          </p:cNvPicPr>
          <p:nvPr/>
        </p:nvPicPr>
        <p:blipFill rotWithShape="1">
          <a:blip r:embed="rId2">
            <a:alphaModFix/>
          </a:blip>
          <a:srcRect l="8990" t="4833"/>
          <a:stretch/>
        </p:blipFill>
        <p:spPr>
          <a:xfrm>
            <a:off x="5233" y="1364566"/>
            <a:ext cx="3808891" cy="5468816"/>
          </a:xfrm>
          <a:prstGeom prst="rect">
            <a:avLst/>
          </a:prstGeom>
        </p:spPr>
      </p:pic>
      <p:sp>
        <p:nvSpPr>
          <p:cNvPr id="6" name="Textfeld 5">
            <a:extLst>
              <a:ext uri="{FF2B5EF4-FFF2-40B4-BE49-F238E27FC236}">
                <a16:creationId xmlns:a16="http://schemas.microsoft.com/office/drawing/2014/main" id="{E6EC5BC7-E007-CCA7-9752-4615CBC54DEA}"/>
              </a:ext>
            </a:extLst>
          </p:cNvPr>
          <p:cNvSpPr txBox="1"/>
          <p:nvPr/>
        </p:nvSpPr>
        <p:spPr>
          <a:xfrm>
            <a:off x="7822511" y="2921168"/>
            <a:ext cx="3633578" cy="1015663"/>
          </a:xfrm>
          <a:prstGeom prst="rect">
            <a:avLst/>
          </a:prstGeom>
          <a:noFill/>
        </p:spPr>
        <p:txBody>
          <a:bodyPr wrap="square" rtlCol="0">
            <a:spAutoFit/>
          </a:bodyPr>
          <a:lstStyle>
            <a:defPPr>
              <a:defRPr lang="de-DE"/>
            </a:defPPr>
            <a:lvl1pPr>
              <a:defRPr sz="2400" b="1"/>
            </a:lvl1pPr>
          </a:lstStyle>
          <a:p>
            <a:pPr algn="ctr"/>
            <a:r>
              <a:rPr lang="en-US" sz="2000" b="0" dirty="0"/>
              <a:t>Linearization of topological generations does not consider neighborhood of nodes…</a:t>
            </a:r>
          </a:p>
        </p:txBody>
      </p:sp>
      <p:sp>
        <p:nvSpPr>
          <p:cNvPr id="8" name="Datumsplatzhalter 3">
            <a:extLst>
              <a:ext uri="{FF2B5EF4-FFF2-40B4-BE49-F238E27FC236}">
                <a16:creationId xmlns:a16="http://schemas.microsoft.com/office/drawing/2014/main" id="{219CAB6D-8F73-05DD-98C8-D82E06B285C9}"/>
              </a:ext>
            </a:extLst>
          </p:cNvPr>
          <p:cNvSpPr>
            <a:spLocks noGrp="1"/>
          </p:cNvSpPr>
          <p:nvPr>
            <p:ph type="dt" sz="half" idx="10"/>
          </p:nvPr>
        </p:nvSpPr>
        <p:spPr>
          <a:xfrm>
            <a:off x="10559320" y="6356350"/>
            <a:ext cx="1561407" cy="365125"/>
          </a:xfrm>
        </p:spPr>
        <p:txBody>
          <a:bodyPr/>
          <a:lstStyle/>
          <a:p>
            <a:fld id="{B8EA9C1F-90C7-4A3B-BDD2-C1C53DF405EC}" type="datetime1">
              <a:rPr lang="de-DE" smtClean="0"/>
              <a:t>08.12.2024</a:t>
            </a:fld>
            <a:endParaRPr lang="de-DE" dirty="0"/>
          </a:p>
        </p:txBody>
      </p:sp>
      <p:sp>
        <p:nvSpPr>
          <p:cNvPr id="11" name="Fußzeilenplatzhalter 10">
            <a:extLst>
              <a:ext uri="{FF2B5EF4-FFF2-40B4-BE49-F238E27FC236}">
                <a16:creationId xmlns:a16="http://schemas.microsoft.com/office/drawing/2014/main" id="{65C8F6EC-176C-2DC5-6809-32BF5173324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3676988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6DFCD807-5184-0BB6-5958-F6FD251CE623}"/>
              </a:ext>
            </a:extLst>
          </p:cNvPr>
          <p:cNvPicPr>
            <a:picLocks noChangeAspect="1"/>
          </p:cNvPicPr>
          <p:nvPr/>
        </p:nvPicPr>
        <p:blipFill rotWithShape="1">
          <a:blip r:embed="rId2"/>
          <a:srcRect l="3689" t="3112"/>
          <a:stretch/>
        </p:blipFill>
        <p:spPr>
          <a:xfrm>
            <a:off x="2435860" y="-1"/>
            <a:ext cx="9756140" cy="6762603"/>
          </a:xfrm>
          <a:prstGeom prst="rect">
            <a:avLst/>
          </a:prstGeom>
        </p:spPr>
      </p:pic>
      <p:sp>
        <p:nvSpPr>
          <p:cNvPr id="2" name="Titel 1">
            <a:extLst>
              <a:ext uri="{FF2B5EF4-FFF2-40B4-BE49-F238E27FC236}">
                <a16:creationId xmlns:a16="http://schemas.microsoft.com/office/drawing/2014/main" id="{419720CF-5E60-C4C6-6AD4-CD48EAE0C99D}"/>
              </a:ext>
            </a:extLst>
          </p:cNvPr>
          <p:cNvSpPr>
            <a:spLocks noGrp="1"/>
          </p:cNvSpPr>
          <p:nvPr>
            <p:ph type="title"/>
          </p:nvPr>
        </p:nvSpPr>
        <p:spPr/>
        <p:txBody>
          <a:bodyPr/>
          <a:lstStyle/>
          <a:p>
            <a:r>
              <a:rPr lang="en-US" dirty="0"/>
              <a:t>The Overview</a:t>
            </a:r>
          </a:p>
        </p:txBody>
      </p:sp>
      <p:sp>
        <p:nvSpPr>
          <p:cNvPr id="3" name="Datumsplatzhalter 2">
            <a:extLst>
              <a:ext uri="{FF2B5EF4-FFF2-40B4-BE49-F238E27FC236}">
                <a16:creationId xmlns:a16="http://schemas.microsoft.com/office/drawing/2014/main" id="{C3121D21-B9BF-D6B3-F245-CEADF651AF9D}"/>
              </a:ext>
            </a:extLst>
          </p:cNvPr>
          <p:cNvSpPr>
            <a:spLocks noGrp="1"/>
          </p:cNvSpPr>
          <p:nvPr>
            <p:ph type="dt" sz="half" idx="10"/>
          </p:nvPr>
        </p:nvSpPr>
        <p:spPr/>
        <p:txBody>
          <a:bodyPr/>
          <a:lstStyle/>
          <a:p>
            <a:fld id="{40D9EC36-B2BC-4B3F-8666-0C5A596CEAC0}" type="datetime1">
              <a:rPr lang="de-DE" smtClean="0"/>
              <a:t>08.12.2024</a:t>
            </a:fld>
            <a:endParaRPr lang="en-US" dirty="0"/>
          </a:p>
        </p:txBody>
      </p:sp>
      <p:sp>
        <p:nvSpPr>
          <p:cNvPr id="5" name="Foliennummernplatzhalter 4">
            <a:extLst>
              <a:ext uri="{FF2B5EF4-FFF2-40B4-BE49-F238E27FC236}">
                <a16:creationId xmlns:a16="http://schemas.microsoft.com/office/drawing/2014/main" id="{50726C61-15DE-1BA4-99E8-2A2553747160}"/>
              </a:ext>
            </a:extLst>
          </p:cNvPr>
          <p:cNvSpPr>
            <a:spLocks noGrp="1"/>
          </p:cNvSpPr>
          <p:nvPr>
            <p:ph type="sldNum" sz="quarter" idx="12"/>
          </p:nvPr>
        </p:nvSpPr>
        <p:spPr>
          <a:xfrm>
            <a:off x="10559321" y="327342"/>
            <a:ext cx="1561407" cy="365125"/>
          </a:xfrm>
        </p:spPr>
        <p:txBody>
          <a:bodyPr/>
          <a:lstStyle/>
          <a:p>
            <a:fld id="{107AFDAB-D1F3-4178-9F69-235A4A98E3C7}" type="slidenum">
              <a:rPr lang="en-US" smtClean="0"/>
              <a:t>78</a:t>
            </a:fld>
            <a:endParaRPr lang="en-US" dirty="0"/>
          </a:p>
        </p:txBody>
      </p:sp>
      <p:pic>
        <p:nvPicPr>
          <p:cNvPr id="11" name="Grafik 10">
            <a:extLst>
              <a:ext uri="{FF2B5EF4-FFF2-40B4-BE49-F238E27FC236}">
                <a16:creationId xmlns:a16="http://schemas.microsoft.com/office/drawing/2014/main" id="{7CE2A109-AE17-885A-713A-8AA0DAFD5359}"/>
              </a:ext>
            </a:extLst>
          </p:cNvPr>
          <p:cNvPicPr>
            <a:picLocks noChangeAspect="1"/>
          </p:cNvPicPr>
          <p:nvPr/>
        </p:nvPicPr>
        <p:blipFill>
          <a:blip r:embed="rId3"/>
          <a:stretch>
            <a:fillRect/>
          </a:stretch>
        </p:blipFill>
        <p:spPr>
          <a:xfrm>
            <a:off x="214086" y="4236720"/>
            <a:ext cx="4417074" cy="2580640"/>
          </a:xfrm>
          <a:prstGeom prst="rect">
            <a:avLst/>
          </a:prstGeom>
        </p:spPr>
      </p:pic>
      <p:sp>
        <p:nvSpPr>
          <p:cNvPr id="4" name="Fußzeilenplatzhalter 3">
            <a:extLst>
              <a:ext uri="{FF2B5EF4-FFF2-40B4-BE49-F238E27FC236}">
                <a16:creationId xmlns:a16="http://schemas.microsoft.com/office/drawing/2014/main" id="{FC452CF5-9F20-0627-593D-2E4B1BFBD38F}"/>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900961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7CE2A109-AE17-885A-713A-8AA0DAFD5359}"/>
              </a:ext>
            </a:extLst>
          </p:cNvPr>
          <p:cNvPicPr>
            <a:picLocks noChangeAspect="1"/>
          </p:cNvPicPr>
          <p:nvPr/>
        </p:nvPicPr>
        <p:blipFill rotWithShape="1">
          <a:blip r:embed="rId2"/>
          <a:srcRect r="8942"/>
          <a:stretch/>
        </p:blipFill>
        <p:spPr>
          <a:xfrm>
            <a:off x="2435860" y="-9024"/>
            <a:ext cx="9756140" cy="6259643"/>
          </a:xfrm>
          <a:prstGeom prst="rect">
            <a:avLst/>
          </a:prstGeom>
        </p:spPr>
      </p:pic>
      <p:sp>
        <p:nvSpPr>
          <p:cNvPr id="4" name="Rechteck: abgerundete Ecken 3">
            <a:extLst>
              <a:ext uri="{FF2B5EF4-FFF2-40B4-BE49-F238E27FC236}">
                <a16:creationId xmlns:a16="http://schemas.microsoft.com/office/drawing/2014/main" id="{E125D293-7F58-0C25-5FB6-6C204E23D32B}"/>
              </a:ext>
            </a:extLst>
          </p:cNvPr>
          <p:cNvSpPr/>
          <p:nvPr/>
        </p:nvSpPr>
        <p:spPr>
          <a:xfrm>
            <a:off x="1285240" y="406400"/>
            <a:ext cx="2738120" cy="670560"/>
          </a:xfrm>
          <a:prstGeom prst="roundRect">
            <a:avLst/>
          </a:prstGeom>
          <a:solidFill>
            <a:schemeClr val="bg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umsplatzhalter 2">
            <a:extLst>
              <a:ext uri="{FF2B5EF4-FFF2-40B4-BE49-F238E27FC236}">
                <a16:creationId xmlns:a16="http://schemas.microsoft.com/office/drawing/2014/main" id="{C3121D21-B9BF-D6B3-F245-CEADF651AF9D}"/>
              </a:ext>
            </a:extLst>
          </p:cNvPr>
          <p:cNvSpPr>
            <a:spLocks noGrp="1"/>
          </p:cNvSpPr>
          <p:nvPr>
            <p:ph type="dt" sz="half" idx="10"/>
          </p:nvPr>
        </p:nvSpPr>
        <p:spPr/>
        <p:txBody>
          <a:bodyPr/>
          <a:lstStyle/>
          <a:p>
            <a:fld id="{52624ED0-03E7-474B-B0D2-F2BF5775F7F7}" type="datetime1">
              <a:rPr lang="de-DE" smtClean="0"/>
              <a:t>08.12.2024</a:t>
            </a:fld>
            <a:endParaRPr lang="de-DE"/>
          </a:p>
        </p:txBody>
      </p:sp>
      <p:sp>
        <p:nvSpPr>
          <p:cNvPr id="5" name="Foliennummernplatzhalter 4">
            <a:extLst>
              <a:ext uri="{FF2B5EF4-FFF2-40B4-BE49-F238E27FC236}">
                <a16:creationId xmlns:a16="http://schemas.microsoft.com/office/drawing/2014/main" id="{50726C61-15DE-1BA4-99E8-2A2553747160}"/>
              </a:ext>
            </a:extLst>
          </p:cNvPr>
          <p:cNvSpPr>
            <a:spLocks noGrp="1"/>
          </p:cNvSpPr>
          <p:nvPr>
            <p:ph type="sldNum" sz="quarter" idx="12"/>
          </p:nvPr>
        </p:nvSpPr>
        <p:spPr>
          <a:xfrm>
            <a:off x="10559321" y="327342"/>
            <a:ext cx="1561407" cy="365125"/>
          </a:xfrm>
        </p:spPr>
        <p:txBody>
          <a:bodyPr/>
          <a:lstStyle/>
          <a:p>
            <a:fld id="{107AFDAB-D1F3-4178-9F69-235A4A98E3C7}" type="slidenum">
              <a:rPr lang="de-DE" smtClean="0"/>
              <a:t>79</a:t>
            </a:fld>
            <a:endParaRPr lang="de-DE" dirty="0"/>
          </a:p>
        </p:txBody>
      </p:sp>
      <p:pic>
        <p:nvPicPr>
          <p:cNvPr id="9" name="Grafik 8">
            <a:extLst>
              <a:ext uri="{FF2B5EF4-FFF2-40B4-BE49-F238E27FC236}">
                <a16:creationId xmlns:a16="http://schemas.microsoft.com/office/drawing/2014/main" id="{6DFCD807-5184-0BB6-5958-F6FD251CE623}"/>
              </a:ext>
            </a:extLst>
          </p:cNvPr>
          <p:cNvPicPr>
            <a:picLocks noChangeAspect="1"/>
          </p:cNvPicPr>
          <p:nvPr/>
        </p:nvPicPr>
        <p:blipFill rotWithShape="1">
          <a:blip r:embed="rId3"/>
          <a:srcRect l="3689" t="3112"/>
          <a:stretch/>
        </p:blipFill>
        <p:spPr>
          <a:xfrm>
            <a:off x="0" y="4693443"/>
            <a:ext cx="3122720" cy="2164557"/>
          </a:xfrm>
          <a:prstGeom prst="rect">
            <a:avLst/>
          </a:prstGeom>
          <a:ln>
            <a:noFill/>
          </a:ln>
          <a:effectLst>
            <a:outerShdw blurRad="190500" algn="tl" rotWithShape="0">
              <a:srgbClr val="000000">
                <a:alpha val="70000"/>
              </a:srgbClr>
            </a:outerShdw>
          </a:effectLst>
        </p:spPr>
      </p:pic>
      <p:sp>
        <p:nvSpPr>
          <p:cNvPr id="2" name="Titel 1">
            <a:extLst>
              <a:ext uri="{FF2B5EF4-FFF2-40B4-BE49-F238E27FC236}">
                <a16:creationId xmlns:a16="http://schemas.microsoft.com/office/drawing/2014/main" id="{419720CF-5E60-C4C6-6AD4-CD48EAE0C99D}"/>
              </a:ext>
            </a:extLst>
          </p:cNvPr>
          <p:cNvSpPr>
            <a:spLocks noGrp="1"/>
          </p:cNvSpPr>
          <p:nvPr>
            <p:ph type="title"/>
          </p:nvPr>
        </p:nvSpPr>
        <p:spPr>
          <a:xfrm>
            <a:off x="214086" y="122773"/>
            <a:ext cx="3575594" cy="1325563"/>
          </a:xfrm>
        </p:spPr>
        <p:txBody>
          <a:bodyPr/>
          <a:lstStyle/>
          <a:p>
            <a:r>
              <a:rPr lang="en-US"/>
              <a:t>The Overview</a:t>
            </a:r>
          </a:p>
        </p:txBody>
      </p:sp>
      <p:sp>
        <p:nvSpPr>
          <p:cNvPr id="17" name="Textfeld 16">
            <a:extLst>
              <a:ext uri="{FF2B5EF4-FFF2-40B4-BE49-F238E27FC236}">
                <a16:creationId xmlns:a16="http://schemas.microsoft.com/office/drawing/2014/main" id="{E29B8126-DDA0-3291-F2AA-5B84477447DB}"/>
              </a:ext>
            </a:extLst>
          </p:cNvPr>
          <p:cNvSpPr txBox="1"/>
          <p:nvPr/>
        </p:nvSpPr>
        <p:spPr>
          <a:xfrm>
            <a:off x="14670257" y="2156052"/>
            <a:ext cx="1899125" cy="923330"/>
          </a:xfrm>
          <a:prstGeom prst="rect">
            <a:avLst/>
          </a:prstGeom>
          <a:noFill/>
        </p:spPr>
        <p:txBody>
          <a:bodyPr wrap="square" rtlCol="0">
            <a:spAutoFit/>
          </a:bodyPr>
          <a:lstStyle/>
          <a:p>
            <a:pPr algn="r"/>
            <a:r>
              <a:rPr lang="en-US" dirty="0"/>
              <a:t>… which nodes </a:t>
            </a:r>
            <a:r>
              <a:rPr lang="en-US" b="1" dirty="0"/>
              <a:t>exist</a:t>
            </a:r>
            <a:r>
              <a:rPr lang="en-US" dirty="0"/>
              <a:t> in the system! </a:t>
            </a:r>
          </a:p>
        </p:txBody>
      </p:sp>
      <p:sp>
        <p:nvSpPr>
          <p:cNvPr id="18" name="Textfeld 17">
            <a:extLst>
              <a:ext uri="{FF2B5EF4-FFF2-40B4-BE49-F238E27FC236}">
                <a16:creationId xmlns:a16="http://schemas.microsoft.com/office/drawing/2014/main" id="{FB6FE73C-A9EA-8FA6-E090-2D53C8112340}"/>
              </a:ext>
            </a:extLst>
          </p:cNvPr>
          <p:cNvSpPr txBox="1"/>
          <p:nvPr/>
        </p:nvSpPr>
        <p:spPr>
          <a:xfrm>
            <a:off x="14072541" y="4624177"/>
            <a:ext cx="2323837" cy="923330"/>
          </a:xfrm>
          <a:prstGeom prst="rect">
            <a:avLst/>
          </a:prstGeom>
          <a:noFill/>
        </p:spPr>
        <p:txBody>
          <a:bodyPr wrap="square" rtlCol="0">
            <a:spAutoFit/>
          </a:bodyPr>
          <a:lstStyle/>
          <a:p>
            <a:pPr algn="r"/>
            <a:r>
              <a:rPr lang="en-US" dirty="0"/>
              <a:t>… which nodes are central / </a:t>
            </a:r>
            <a:r>
              <a:rPr lang="en-US" b="1" dirty="0"/>
              <a:t>important</a:t>
            </a:r>
            <a:r>
              <a:rPr lang="en-US" dirty="0"/>
              <a:t> / strongly connected!</a:t>
            </a:r>
          </a:p>
        </p:txBody>
      </p:sp>
      <p:sp>
        <p:nvSpPr>
          <p:cNvPr id="19" name="Textfeld 18">
            <a:extLst>
              <a:ext uri="{FF2B5EF4-FFF2-40B4-BE49-F238E27FC236}">
                <a16:creationId xmlns:a16="http://schemas.microsoft.com/office/drawing/2014/main" id="{3D74C15A-69CA-F629-9DF9-3A434F3FADB7}"/>
              </a:ext>
            </a:extLst>
          </p:cNvPr>
          <p:cNvSpPr txBox="1"/>
          <p:nvPr/>
        </p:nvSpPr>
        <p:spPr>
          <a:xfrm>
            <a:off x="14203795" y="3539369"/>
            <a:ext cx="2240478" cy="646331"/>
          </a:xfrm>
          <a:prstGeom prst="rect">
            <a:avLst/>
          </a:prstGeom>
          <a:noFill/>
        </p:spPr>
        <p:txBody>
          <a:bodyPr wrap="square" rtlCol="0">
            <a:spAutoFit/>
          </a:bodyPr>
          <a:lstStyle/>
          <a:p>
            <a:pPr algn="r"/>
            <a:r>
              <a:rPr lang="en-US" dirty="0"/>
              <a:t>… how the nodes are </a:t>
            </a:r>
            <a:r>
              <a:rPr lang="en-US" b="1" dirty="0"/>
              <a:t>connected</a:t>
            </a:r>
            <a:r>
              <a:rPr lang="en-US" dirty="0"/>
              <a:t>! </a:t>
            </a:r>
          </a:p>
        </p:txBody>
      </p:sp>
      <p:sp>
        <p:nvSpPr>
          <p:cNvPr id="20" name="Textfeld 19">
            <a:extLst>
              <a:ext uri="{FF2B5EF4-FFF2-40B4-BE49-F238E27FC236}">
                <a16:creationId xmlns:a16="http://schemas.microsoft.com/office/drawing/2014/main" id="{16BFC700-57B0-9EDE-3047-D9FB754683F7}"/>
              </a:ext>
            </a:extLst>
          </p:cNvPr>
          <p:cNvSpPr txBox="1"/>
          <p:nvPr/>
        </p:nvSpPr>
        <p:spPr>
          <a:xfrm>
            <a:off x="15169798" y="1553293"/>
            <a:ext cx="2240478" cy="461665"/>
          </a:xfrm>
          <a:prstGeom prst="rect">
            <a:avLst/>
          </a:prstGeom>
          <a:noFill/>
        </p:spPr>
        <p:txBody>
          <a:bodyPr wrap="square" rtlCol="0">
            <a:spAutoFit/>
          </a:bodyPr>
          <a:lstStyle/>
          <a:p>
            <a:pPr algn="ctr"/>
            <a:r>
              <a:rPr lang="en-US" sz="2400" b="1" dirty="0"/>
              <a:t>Overview</a:t>
            </a:r>
          </a:p>
        </p:txBody>
      </p:sp>
      <p:sp>
        <p:nvSpPr>
          <p:cNvPr id="21" name="Textfeld 20">
            <a:extLst>
              <a:ext uri="{FF2B5EF4-FFF2-40B4-BE49-F238E27FC236}">
                <a16:creationId xmlns:a16="http://schemas.microsoft.com/office/drawing/2014/main" id="{FC70ED0D-FC2B-FEDB-FF28-FACC48DEEAE3}"/>
              </a:ext>
            </a:extLst>
          </p:cNvPr>
          <p:cNvSpPr txBox="1"/>
          <p:nvPr/>
        </p:nvSpPr>
        <p:spPr>
          <a:xfrm>
            <a:off x="21711154" y="1548978"/>
            <a:ext cx="2240478" cy="461665"/>
          </a:xfrm>
          <a:prstGeom prst="rect">
            <a:avLst/>
          </a:prstGeom>
          <a:noFill/>
        </p:spPr>
        <p:txBody>
          <a:bodyPr wrap="square" rtlCol="0">
            <a:spAutoFit/>
          </a:bodyPr>
          <a:lstStyle/>
          <a:p>
            <a:pPr algn="ctr"/>
            <a:r>
              <a:rPr lang="en-US" sz="2400" b="1" dirty="0"/>
              <a:t>Details</a:t>
            </a:r>
          </a:p>
        </p:txBody>
      </p:sp>
      <p:sp>
        <p:nvSpPr>
          <p:cNvPr id="22" name="Textfeld 21">
            <a:extLst>
              <a:ext uri="{FF2B5EF4-FFF2-40B4-BE49-F238E27FC236}">
                <a16:creationId xmlns:a16="http://schemas.microsoft.com/office/drawing/2014/main" id="{97322D45-AFED-830E-EF6C-4686B0B6C929}"/>
              </a:ext>
            </a:extLst>
          </p:cNvPr>
          <p:cNvSpPr txBox="1"/>
          <p:nvPr/>
        </p:nvSpPr>
        <p:spPr>
          <a:xfrm>
            <a:off x="22435462"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23" name="Textfeld 22">
            <a:extLst>
              <a:ext uri="{FF2B5EF4-FFF2-40B4-BE49-F238E27FC236}">
                <a16:creationId xmlns:a16="http://schemas.microsoft.com/office/drawing/2014/main" id="{B1CB8349-5E19-0184-CD9B-C0355D0444F4}"/>
              </a:ext>
            </a:extLst>
          </p:cNvPr>
          <p:cNvSpPr txBox="1"/>
          <p:nvPr/>
        </p:nvSpPr>
        <p:spPr>
          <a:xfrm>
            <a:off x="22486274" y="4750067"/>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24" name="Textfeld 23">
            <a:extLst>
              <a:ext uri="{FF2B5EF4-FFF2-40B4-BE49-F238E27FC236}">
                <a16:creationId xmlns:a16="http://schemas.microsoft.com/office/drawing/2014/main" id="{1674B412-6BE3-F507-BAFE-6DBFA6D7BE1C}"/>
              </a:ext>
            </a:extLst>
          </p:cNvPr>
          <p:cNvSpPr txBox="1"/>
          <p:nvPr/>
        </p:nvSpPr>
        <p:spPr>
          <a:xfrm>
            <a:off x="22665080" y="3540668"/>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pic>
        <p:nvPicPr>
          <p:cNvPr id="2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F7D22DE3-700E-AC45-7DEF-9B5924427EFB}"/>
              </a:ext>
            </a:extLst>
          </p:cNvPr>
          <p:cNvPicPr>
            <a:picLocks noChangeAspect="1" noChangeArrowheads="1"/>
          </p:cNvPicPr>
          <p:nvPr/>
        </p:nvPicPr>
        <p:blipFill rotWithShape="1">
          <a:blip r:embed="rId4">
            <a:clrChange>
              <a:clrFrom>
                <a:srgbClr val="FEFFFE"/>
              </a:clrFrom>
              <a:clrTo>
                <a:srgbClr val="FEFFFE">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17299925"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26" name="Bogen 25">
            <a:extLst>
              <a:ext uri="{FF2B5EF4-FFF2-40B4-BE49-F238E27FC236}">
                <a16:creationId xmlns:a16="http://schemas.microsoft.com/office/drawing/2014/main" id="{8EAC1352-895C-B28A-3F5A-05C7237AADEF}"/>
              </a:ext>
            </a:extLst>
          </p:cNvPr>
          <p:cNvSpPr/>
          <p:nvPr/>
        </p:nvSpPr>
        <p:spPr>
          <a:xfrm flipH="1">
            <a:off x="16840613"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Ellipse 26">
            <a:extLst>
              <a:ext uri="{FF2B5EF4-FFF2-40B4-BE49-F238E27FC236}">
                <a16:creationId xmlns:a16="http://schemas.microsoft.com/office/drawing/2014/main" id="{E8C9C047-7C0A-6F25-0D5B-4C0CD3338173}"/>
              </a:ext>
            </a:extLst>
          </p:cNvPr>
          <p:cNvSpPr/>
          <p:nvPr/>
        </p:nvSpPr>
        <p:spPr>
          <a:xfrm>
            <a:off x="16806372"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8" name="Ellipse 27">
            <a:extLst>
              <a:ext uri="{FF2B5EF4-FFF2-40B4-BE49-F238E27FC236}">
                <a16:creationId xmlns:a16="http://schemas.microsoft.com/office/drawing/2014/main" id="{9203CC1D-4B05-9355-4A68-DDF2A5D0CD8E}"/>
              </a:ext>
            </a:extLst>
          </p:cNvPr>
          <p:cNvSpPr/>
          <p:nvPr/>
        </p:nvSpPr>
        <p:spPr>
          <a:xfrm>
            <a:off x="16579016"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9" name="Ellipse 28">
            <a:extLst>
              <a:ext uri="{FF2B5EF4-FFF2-40B4-BE49-F238E27FC236}">
                <a16:creationId xmlns:a16="http://schemas.microsoft.com/office/drawing/2014/main" id="{D40B9F23-97F1-AEFD-7E27-E6E6402F3323}"/>
              </a:ext>
            </a:extLst>
          </p:cNvPr>
          <p:cNvSpPr/>
          <p:nvPr/>
        </p:nvSpPr>
        <p:spPr>
          <a:xfrm>
            <a:off x="16691422"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0" name="Bogen 29">
            <a:extLst>
              <a:ext uri="{FF2B5EF4-FFF2-40B4-BE49-F238E27FC236}">
                <a16:creationId xmlns:a16="http://schemas.microsoft.com/office/drawing/2014/main" id="{CEA57FEB-8B1E-D630-FDCF-FAD9CBBB83E0}"/>
              </a:ext>
            </a:extLst>
          </p:cNvPr>
          <p:cNvSpPr/>
          <p:nvPr/>
        </p:nvSpPr>
        <p:spPr>
          <a:xfrm>
            <a:off x="20868990"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Ellipse 30">
            <a:extLst>
              <a:ext uri="{FF2B5EF4-FFF2-40B4-BE49-F238E27FC236}">
                <a16:creationId xmlns:a16="http://schemas.microsoft.com/office/drawing/2014/main" id="{4BBEC175-1726-E6BE-B7E7-0C3415F83F6C}"/>
              </a:ext>
            </a:extLst>
          </p:cNvPr>
          <p:cNvSpPr/>
          <p:nvPr/>
        </p:nvSpPr>
        <p:spPr>
          <a:xfrm>
            <a:off x="21952995"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2" name="Ellipse 31">
            <a:extLst>
              <a:ext uri="{FF2B5EF4-FFF2-40B4-BE49-F238E27FC236}">
                <a16:creationId xmlns:a16="http://schemas.microsoft.com/office/drawing/2014/main" id="{8E9C54C1-82B1-49BD-2943-0C9AA75D0CE8}"/>
              </a:ext>
            </a:extLst>
          </p:cNvPr>
          <p:cNvSpPr/>
          <p:nvPr/>
        </p:nvSpPr>
        <p:spPr>
          <a:xfrm>
            <a:off x="22190830"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3" name="Ellipse 32">
            <a:extLst>
              <a:ext uri="{FF2B5EF4-FFF2-40B4-BE49-F238E27FC236}">
                <a16:creationId xmlns:a16="http://schemas.microsoft.com/office/drawing/2014/main" id="{CA3F1E51-1C92-E797-99D7-80D61F56A457}"/>
              </a:ext>
            </a:extLst>
          </p:cNvPr>
          <p:cNvSpPr/>
          <p:nvPr/>
        </p:nvSpPr>
        <p:spPr>
          <a:xfrm>
            <a:off x="22049753"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4" name="Textfeld 33">
            <a:extLst>
              <a:ext uri="{FF2B5EF4-FFF2-40B4-BE49-F238E27FC236}">
                <a16:creationId xmlns:a16="http://schemas.microsoft.com/office/drawing/2014/main" id="{CF383FE7-6A80-7D78-199E-193C7637F13F}"/>
              </a:ext>
            </a:extLst>
          </p:cNvPr>
          <p:cNvSpPr txBox="1"/>
          <p:nvPr/>
        </p:nvSpPr>
        <p:spPr>
          <a:xfrm>
            <a:off x="17985656" y="1704635"/>
            <a:ext cx="3109890" cy="369332"/>
          </a:xfrm>
          <a:prstGeom prst="rect">
            <a:avLst/>
          </a:prstGeom>
          <a:noFill/>
        </p:spPr>
        <p:txBody>
          <a:bodyPr wrap="square" rtlCol="0">
            <a:spAutoFit/>
          </a:bodyPr>
          <a:lstStyle/>
          <a:p>
            <a:pPr algn="ctr"/>
            <a:r>
              <a:rPr lang="en-US" dirty="0"/>
              <a:t>Developer wants to see…</a:t>
            </a:r>
          </a:p>
        </p:txBody>
      </p:sp>
      <p:sp>
        <p:nvSpPr>
          <p:cNvPr id="6" name="Fußzeilenplatzhalter 5">
            <a:extLst>
              <a:ext uri="{FF2B5EF4-FFF2-40B4-BE49-F238E27FC236}">
                <a16:creationId xmlns:a16="http://schemas.microsoft.com/office/drawing/2014/main" id="{4452479F-F44D-5239-9FC9-ED9978EDFB06}"/>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828666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6C5ED-44A0-75F9-901C-6266080FDD6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309E99E-E38A-2999-04A7-AF44169B1E6F}"/>
              </a:ext>
            </a:extLst>
          </p:cNvPr>
          <p:cNvSpPr>
            <a:spLocks noGrp="1"/>
          </p:cNvSpPr>
          <p:nvPr>
            <p:ph type="title"/>
          </p:nvPr>
        </p:nvSpPr>
        <p:spPr>
          <a:xfrm>
            <a:off x="665480" y="1768158"/>
            <a:ext cx="10848340" cy="2648902"/>
          </a:xfrm>
        </p:spPr>
        <p:txBody>
          <a:bodyPr/>
          <a:lstStyle/>
          <a:p>
            <a:r>
              <a:rPr lang="en-US" dirty="0"/>
              <a:t>State-of-the-Art Tools</a:t>
            </a:r>
          </a:p>
        </p:txBody>
      </p:sp>
      <p:sp>
        <p:nvSpPr>
          <p:cNvPr id="3" name="Textplatzhalter 2">
            <a:extLst>
              <a:ext uri="{FF2B5EF4-FFF2-40B4-BE49-F238E27FC236}">
                <a16:creationId xmlns:a16="http://schemas.microsoft.com/office/drawing/2014/main" id="{2A92734D-00C9-F242-271A-E7689CA23E0C}"/>
              </a:ext>
            </a:extLst>
          </p:cNvPr>
          <p:cNvSpPr>
            <a:spLocks noGrp="1"/>
          </p:cNvSpPr>
          <p:nvPr>
            <p:ph type="body" idx="1"/>
          </p:nvPr>
        </p:nvSpPr>
        <p:spPr/>
        <p:txBody>
          <a:bodyPr/>
          <a:lstStyle/>
          <a:p>
            <a:endParaRPr lang="en-US"/>
          </a:p>
        </p:txBody>
      </p:sp>
      <p:sp>
        <p:nvSpPr>
          <p:cNvPr id="6" name="Foliennummernplatzhalter 5">
            <a:extLst>
              <a:ext uri="{FF2B5EF4-FFF2-40B4-BE49-F238E27FC236}">
                <a16:creationId xmlns:a16="http://schemas.microsoft.com/office/drawing/2014/main" id="{1C718774-E305-0D60-3B6D-39082BAAF3C8}"/>
              </a:ext>
            </a:extLst>
          </p:cNvPr>
          <p:cNvSpPr>
            <a:spLocks noGrp="1"/>
          </p:cNvSpPr>
          <p:nvPr>
            <p:ph type="sldNum" sz="quarter" idx="12"/>
          </p:nvPr>
        </p:nvSpPr>
        <p:spPr/>
        <p:txBody>
          <a:bodyPr/>
          <a:lstStyle/>
          <a:p>
            <a:fld id="{107AFDAB-D1F3-4178-9F69-235A4A98E3C7}" type="slidenum">
              <a:rPr lang="de-DE" smtClean="0"/>
              <a:t>8</a:t>
            </a:fld>
            <a:endParaRPr lang="de-DE"/>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AEB8DEE8-EC6F-9D18-9047-3060927E2C3D}"/>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182ED095-BC33-0775-EE0D-46AA35720606}"/>
              </a:ext>
            </a:extLst>
          </p:cNvPr>
          <p:cNvSpPr>
            <a:spLocks noGrp="1"/>
          </p:cNvSpPr>
          <p:nvPr>
            <p:ph type="dt" sz="half" idx="10"/>
          </p:nvPr>
        </p:nvSpPr>
        <p:spPr>
          <a:xfrm>
            <a:off x="10559320" y="6356350"/>
            <a:ext cx="1561407" cy="365125"/>
          </a:xfrm>
        </p:spPr>
        <p:txBody>
          <a:bodyPr/>
          <a:lstStyle/>
          <a:p>
            <a:fld id="{BC9051EB-22A3-4ACD-A766-2E60EE313152}" type="datetime1">
              <a:rPr lang="de-DE" smtClean="0"/>
              <a:t>08.12.2024</a:t>
            </a:fld>
            <a:endParaRPr lang="de-DE" dirty="0"/>
          </a:p>
        </p:txBody>
      </p:sp>
      <p:sp>
        <p:nvSpPr>
          <p:cNvPr id="8" name="Fußzeilenplatzhalter 7">
            <a:extLst>
              <a:ext uri="{FF2B5EF4-FFF2-40B4-BE49-F238E27FC236}">
                <a16:creationId xmlns:a16="http://schemas.microsoft.com/office/drawing/2014/main" id="{6DB3CE1A-92AB-F056-40C8-F30D187BB31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5802121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fik 25">
            <a:extLst>
              <a:ext uri="{FF2B5EF4-FFF2-40B4-BE49-F238E27FC236}">
                <a16:creationId xmlns:a16="http://schemas.microsoft.com/office/drawing/2014/main" id="{1BECBC41-54D8-9BA4-37E7-1DB9C4AF7433}"/>
              </a:ext>
            </a:extLst>
          </p:cNvPr>
          <p:cNvPicPr>
            <a:picLocks noChangeAspect="1"/>
          </p:cNvPicPr>
          <p:nvPr/>
        </p:nvPicPr>
        <p:blipFill rotWithShape="1">
          <a:blip r:embed="rId2"/>
          <a:srcRect l="3689" t="3112"/>
          <a:stretch/>
        </p:blipFill>
        <p:spPr>
          <a:xfrm>
            <a:off x="3974" y="1181006"/>
            <a:ext cx="6471135" cy="4485557"/>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25F0CBF2-1630-4B93-80EA-69371357F2DE}" type="datetime1">
              <a:rPr lang="de-DE" smtClean="0"/>
              <a:t>08.12.2024</a:t>
            </a:fld>
            <a:endParaRPr lang="en-US"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80</a:t>
            </a:fld>
            <a:endParaRPr lang="en-US" dirty="0"/>
          </a:p>
        </p:txBody>
      </p:sp>
      <p:sp>
        <p:nvSpPr>
          <p:cNvPr id="27" name="Textfeld 26">
            <a:extLst>
              <a:ext uri="{FF2B5EF4-FFF2-40B4-BE49-F238E27FC236}">
                <a16:creationId xmlns:a16="http://schemas.microsoft.com/office/drawing/2014/main" id="{B4F1C727-70F6-FFBF-1D8D-EA310BD13355}"/>
              </a:ext>
            </a:extLst>
          </p:cNvPr>
          <p:cNvSpPr txBox="1"/>
          <p:nvPr/>
        </p:nvSpPr>
        <p:spPr>
          <a:xfrm>
            <a:off x="7072825" y="2156052"/>
            <a:ext cx="1899125" cy="923330"/>
          </a:xfrm>
          <a:prstGeom prst="rect">
            <a:avLst/>
          </a:prstGeom>
          <a:noFill/>
        </p:spPr>
        <p:txBody>
          <a:bodyPr wrap="square" rtlCol="0">
            <a:spAutoFit/>
          </a:bodyPr>
          <a:lstStyle/>
          <a:p>
            <a:pPr algn="r"/>
            <a:r>
              <a:rPr lang="en-US" dirty="0"/>
              <a:t>… which nodes </a:t>
            </a:r>
            <a:r>
              <a:rPr lang="en-US" b="1" dirty="0"/>
              <a:t>exist</a:t>
            </a:r>
            <a:r>
              <a:rPr lang="en-US" dirty="0"/>
              <a:t> in the system! </a:t>
            </a:r>
          </a:p>
        </p:txBody>
      </p:sp>
      <p:sp>
        <p:nvSpPr>
          <p:cNvPr id="28" name="Textfeld 27">
            <a:extLst>
              <a:ext uri="{FF2B5EF4-FFF2-40B4-BE49-F238E27FC236}">
                <a16:creationId xmlns:a16="http://schemas.microsoft.com/office/drawing/2014/main" id="{275E2093-E984-C30D-5D04-DC8751A28B2B}"/>
              </a:ext>
            </a:extLst>
          </p:cNvPr>
          <p:cNvSpPr txBox="1"/>
          <p:nvPr/>
        </p:nvSpPr>
        <p:spPr>
          <a:xfrm>
            <a:off x="6475109" y="4624177"/>
            <a:ext cx="2323837" cy="923330"/>
          </a:xfrm>
          <a:prstGeom prst="rect">
            <a:avLst/>
          </a:prstGeom>
          <a:noFill/>
        </p:spPr>
        <p:txBody>
          <a:bodyPr wrap="square" rtlCol="0">
            <a:spAutoFit/>
          </a:bodyPr>
          <a:lstStyle/>
          <a:p>
            <a:pPr algn="r"/>
            <a:r>
              <a:rPr lang="en-US" dirty="0"/>
              <a:t>… which nodes are central / </a:t>
            </a:r>
            <a:r>
              <a:rPr lang="en-US" b="1" dirty="0"/>
              <a:t>important</a:t>
            </a:r>
            <a:r>
              <a:rPr lang="en-US" dirty="0"/>
              <a:t> / strongly connected!</a:t>
            </a:r>
          </a:p>
        </p:txBody>
      </p:sp>
      <p:sp>
        <p:nvSpPr>
          <p:cNvPr id="29" name="Textfeld 28">
            <a:extLst>
              <a:ext uri="{FF2B5EF4-FFF2-40B4-BE49-F238E27FC236}">
                <a16:creationId xmlns:a16="http://schemas.microsoft.com/office/drawing/2014/main" id="{62721284-6D04-3ABA-89E3-76CE92A764E2}"/>
              </a:ext>
            </a:extLst>
          </p:cNvPr>
          <p:cNvSpPr txBox="1"/>
          <p:nvPr/>
        </p:nvSpPr>
        <p:spPr>
          <a:xfrm>
            <a:off x="6606363" y="3539369"/>
            <a:ext cx="2240478" cy="646331"/>
          </a:xfrm>
          <a:prstGeom prst="rect">
            <a:avLst/>
          </a:prstGeom>
          <a:noFill/>
        </p:spPr>
        <p:txBody>
          <a:bodyPr wrap="square" rtlCol="0">
            <a:spAutoFit/>
          </a:bodyPr>
          <a:lstStyle/>
          <a:p>
            <a:pPr algn="r"/>
            <a:r>
              <a:rPr lang="en-US" dirty="0"/>
              <a:t>… how the nodes are </a:t>
            </a:r>
            <a:r>
              <a:rPr lang="en-US" b="1" dirty="0"/>
              <a:t>connected</a:t>
            </a:r>
            <a:r>
              <a:rPr lang="en-US" dirty="0"/>
              <a:t>! </a:t>
            </a:r>
          </a:p>
        </p:txBody>
      </p:sp>
      <p:sp>
        <p:nvSpPr>
          <p:cNvPr id="30" name="Textfeld 29">
            <a:extLst>
              <a:ext uri="{FF2B5EF4-FFF2-40B4-BE49-F238E27FC236}">
                <a16:creationId xmlns:a16="http://schemas.microsoft.com/office/drawing/2014/main" id="{0771CC8C-36CD-77EA-6F2F-5CD09C98B4D7}"/>
              </a:ext>
            </a:extLst>
          </p:cNvPr>
          <p:cNvSpPr txBox="1"/>
          <p:nvPr/>
        </p:nvSpPr>
        <p:spPr>
          <a:xfrm>
            <a:off x="7572366" y="1553293"/>
            <a:ext cx="2240478" cy="461665"/>
          </a:xfrm>
          <a:prstGeom prst="rect">
            <a:avLst/>
          </a:prstGeom>
          <a:noFill/>
        </p:spPr>
        <p:txBody>
          <a:bodyPr wrap="square" rtlCol="0">
            <a:spAutoFit/>
          </a:bodyPr>
          <a:lstStyle/>
          <a:p>
            <a:pPr algn="ctr"/>
            <a:r>
              <a:rPr lang="en-US" sz="2400" b="1" dirty="0"/>
              <a:t>Overview</a:t>
            </a:r>
          </a:p>
        </p:txBody>
      </p:sp>
      <p:sp>
        <p:nvSpPr>
          <p:cNvPr id="31" name="Textfeld 30">
            <a:extLst>
              <a:ext uri="{FF2B5EF4-FFF2-40B4-BE49-F238E27FC236}">
                <a16:creationId xmlns:a16="http://schemas.microsoft.com/office/drawing/2014/main" id="{591B1367-91D0-39BA-E707-A9F72AA4972C}"/>
              </a:ext>
            </a:extLst>
          </p:cNvPr>
          <p:cNvSpPr txBox="1"/>
          <p:nvPr/>
        </p:nvSpPr>
        <p:spPr>
          <a:xfrm>
            <a:off x="14113722" y="1548978"/>
            <a:ext cx="2240478" cy="461665"/>
          </a:xfrm>
          <a:prstGeom prst="rect">
            <a:avLst/>
          </a:prstGeom>
          <a:noFill/>
        </p:spPr>
        <p:txBody>
          <a:bodyPr wrap="square" rtlCol="0">
            <a:spAutoFit/>
          </a:bodyPr>
          <a:lstStyle/>
          <a:p>
            <a:pPr algn="ctr"/>
            <a:r>
              <a:rPr lang="en-US" sz="2400" b="1" dirty="0"/>
              <a:t>Details</a:t>
            </a:r>
          </a:p>
        </p:txBody>
      </p:sp>
      <p:sp>
        <p:nvSpPr>
          <p:cNvPr id="32" name="Textfeld 31">
            <a:extLst>
              <a:ext uri="{FF2B5EF4-FFF2-40B4-BE49-F238E27FC236}">
                <a16:creationId xmlns:a16="http://schemas.microsoft.com/office/drawing/2014/main" id="{6B58C237-C78A-EAED-D597-8823F9181971}"/>
              </a:ext>
            </a:extLst>
          </p:cNvPr>
          <p:cNvSpPr txBox="1"/>
          <p:nvPr/>
        </p:nvSpPr>
        <p:spPr>
          <a:xfrm>
            <a:off x="14838030"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33" name="Textfeld 32">
            <a:extLst>
              <a:ext uri="{FF2B5EF4-FFF2-40B4-BE49-F238E27FC236}">
                <a16:creationId xmlns:a16="http://schemas.microsoft.com/office/drawing/2014/main" id="{96D5B16F-B38C-7090-F3F9-3EC78BACB452}"/>
              </a:ext>
            </a:extLst>
          </p:cNvPr>
          <p:cNvSpPr txBox="1"/>
          <p:nvPr/>
        </p:nvSpPr>
        <p:spPr>
          <a:xfrm>
            <a:off x="14888842" y="4750067"/>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34" name="Textfeld 33">
            <a:extLst>
              <a:ext uri="{FF2B5EF4-FFF2-40B4-BE49-F238E27FC236}">
                <a16:creationId xmlns:a16="http://schemas.microsoft.com/office/drawing/2014/main" id="{8FE9AAFA-6884-D76E-75CB-C985831981B0}"/>
              </a:ext>
            </a:extLst>
          </p:cNvPr>
          <p:cNvSpPr txBox="1"/>
          <p:nvPr/>
        </p:nvSpPr>
        <p:spPr>
          <a:xfrm>
            <a:off x="15067648" y="3540668"/>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pic>
        <p:nvPicPr>
          <p:cNvPr id="3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B42D11B7-045B-4E87-7A2D-AE87DB3B9527}"/>
              </a:ext>
            </a:extLst>
          </p:cNvPr>
          <p:cNvPicPr>
            <a:picLocks noChangeAspect="1" noChangeArrowheads="1"/>
          </p:cNvPicPr>
          <p:nvPr/>
        </p:nvPicPr>
        <p:blipFill rotWithShape="1">
          <a:blip r:embed="rId3">
            <a:clrChange>
              <a:clrFrom>
                <a:srgbClr val="FEFFFE"/>
              </a:clrFrom>
              <a:clrTo>
                <a:srgbClr val="FEFF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9702493"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36" name="Bogen 35">
            <a:extLst>
              <a:ext uri="{FF2B5EF4-FFF2-40B4-BE49-F238E27FC236}">
                <a16:creationId xmlns:a16="http://schemas.microsoft.com/office/drawing/2014/main" id="{8851BA0D-2540-74F5-777A-5722E255EC2D}"/>
              </a:ext>
            </a:extLst>
          </p:cNvPr>
          <p:cNvSpPr/>
          <p:nvPr/>
        </p:nvSpPr>
        <p:spPr>
          <a:xfrm flipH="1">
            <a:off x="9243181"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Ellipse 36">
            <a:extLst>
              <a:ext uri="{FF2B5EF4-FFF2-40B4-BE49-F238E27FC236}">
                <a16:creationId xmlns:a16="http://schemas.microsoft.com/office/drawing/2014/main" id="{1A1941CA-5657-DFEB-5AF3-54A9ADBDD683}"/>
              </a:ext>
            </a:extLst>
          </p:cNvPr>
          <p:cNvSpPr/>
          <p:nvPr/>
        </p:nvSpPr>
        <p:spPr>
          <a:xfrm>
            <a:off x="92089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8" name="Ellipse 37">
            <a:extLst>
              <a:ext uri="{FF2B5EF4-FFF2-40B4-BE49-F238E27FC236}">
                <a16:creationId xmlns:a16="http://schemas.microsoft.com/office/drawing/2014/main" id="{B1E4926F-0637-BAA0-AD07-6957D680B47D}"/>
              </a:ext>
            </a:extLst>
          </p:cNvPr>
          <p:cNvSpPr/>
          <p:nvPr/>
        </p:nvSpPr>
        <p:spPr>
          <a:xfrm>
            <a:off x="8981584"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9" name="Ellipse 38">
            <a:extLst>
              <a:ext uri="{FF2B5EF4-FFF2-40B4-BE49-F238E27FC236}">
                <a16:creationId xmlns:a16="http://schemas.microsoft.com/office/drawing/2014/main" id="{910028BE-4E91-AB0E-52C3-B90E4F79133F}"/>
              </a:ext>
            </a:extLst>
          </p:cNvPr>
          <p:cNvSpPr/>
          <p:nvPr/>
        </p:nvSpPr>
        <p:spPr>
          <a:xfrm>
            <a:off x="9093990"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40" name="Bogen 39">
            <a:extLst>
              <a:ext uri="{FF2B5EF4-FFF2-40B4-BE49-F238E27FC236}">
                <a16:creationId xmlns:a16="http://schemas.microsoft.com/office/drawing/2014/main" id="{144AECFF-5D3A-CF0D-DF25-8BC1A8BBD82D}"/>
              </a:ext>
            </a:extLst>
          </p:cNvPr>
          <p:cNvSpPr/>
          <p:nvPr/>
        </p:nvSpPr>
        <p:spPr>
          <a:xfrm>
            <a:off x="132715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Ellipse 40">
            <a:extLst>
              <a:ext uri="{FF2B5EF4-FFF2-40B4-BE49-F238E27FC236}">
                <a16:creationId xmlns:a16="http://schemas.microsoft.com/office/drawing/2014/main" id="{E94FB87C-CAF8-C35A-997E-1320B2B432F1}"/>
              </a:ext>
            </a:extLst>
          </p:cNvPr>
          <p:cNvSpPr/>
          <p:nvPr/>
        </p:nvSpPr>
        <p:spPr>
          <a:xfrm>
            <a:off x="14355563"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42" name="Ellipse 41">
            <a:extLst>
              <a:ext uri="{FF2B5EF4-FFF2-40B4-BE49-F238E27FC236}">
                <a16:creationId xmlns:a16="http://schemas.microsoft.com/office/drawing/2014/main" id="{9403BCB6-BECD-D2DC-89ED-BAE03FC831A9}"/>
              </a:ext>
            </a:extLst>
          </p:cNvPr>
          <p:cNvSpPr/>
          <p:nvPr/>
        </p:nvSpPr>
        <p:spPr>
          <a:xfrm>
            <a:off x="14593398"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43" name="Ellipse 42">
            <a:extLst>
              <a:ext uri="{FF2B5EF4-FFF2-40B4-BE49-F238E27FC236}">
                <a16:creationId xmlns:a16="http://schemas.microsoft.com/office/drawing/2014/main" id="{D96DE96F-F2AB-09AB-0B66-7D0D4AEB0406}"/>
              </a:ext>
            </a:extLst>
          </p:cNvPr>
          <p:cNvSpPr/>
          <p:nvPr/>
        </p:nvSpPr>
        <p:spPr>
          <a:xfrm>
            <a:off x="14452321"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46" name="Textfeld 45">
            <a:extLst>
              <a:ext uri="{FF2B5EF4-FFF2-40B4-BE49-F238E27FC236}">
                <a16:creationId xmlns:a16="http://schemas.microsoft.com/office/drawing/2014/main" id="{FF8C20AA-0A77-49DE-6AE1-B86D41A5879F}"/>
              </a:ext>
            </a:extLst>
          </p:cNvPr>
          <p:cNvSpPr txBox="1"/>
          <p:nvPr/>
        </p:nvSpPr>
        <p:spPr>
          <a:xfrm>
            <a:off x="71273" y="5930245"/>
            <a:ext cx="5110694" cy="461665"/>
          </a:xfrm>
          <a:prstGeom prst="rect">
            <a:avLst/>
          </a:prstGeom>
          <a:noFill/>
        </p:spPr>
        <p:txBody>
          <a:bodyPr wrap="none" rtlCol="0">
            <a:spAutoFit/>
          </a:bodyPr>
          <a:lstStyle>
            <a:defPPr>
              <a:defRPr lang="de-DE"/>
            </a:defPPr>
            <a:lvl1pPr algn="r"/>
          </a:lstStyle>
          <a:p>
            <a:pPr algn="l"/>
            <a:r>
              <a:rPr lang="en-US" sz="1200" dirty="0"/>
              <a:t>Following design principles of graph visualization summarized in:</a:t>
            </a:r>
          </a:p>
          <a:p>
            <a:pPr algn="l"/>
            <a:r>
              <a:rPr lang="en-US" sz="1200" dirty="0">
                <a:hlinkClick r:id="rId5"/>
              </a:rPr>
              <a:t>Bennett, Chris, et al. "The aesthetics of graph visualization." </a:t>
            </a:r>
            <a:r>
              <a:rPr lang="en-US" sz="1200" dirty="0" err="1">
                <a:hlinkClick r:id="rId5"/>
              </a:rPr>
              <a:t>CAe</a:t>
            </a:r>
            <a:r>
              <a:rPr lang="en-US" sz="1200" dirty="0">
                <a:hlinkClick r:id="rId5"/>
              </a:rPr>
              <a:t>. 2007.</a:t>
            </a:r>
            <a:endParaRPr lang="en-US" sz="1200" dirty="0"/>
          </a:p>
        </p:txBody>
      </p:sp>
      <p:sp>
        <p:nvSpPr>
          <p:cNvPr id="6" name="Fußzeilenplatzhalter 5">
            <a:extLst>
              <a:ext uri="{FF2B5EF4-FFF2-40B4-BE49-F238E27FC236}">
                <a16:creationId xmlns:a16="http://schemas.microsoft.com/office/drawing/2014/main" id="{5EAEA8A8-F619-AA12-0DB0-478E7E96D0D9}"/>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829327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fik 25">
            <a:extLst>
              <a:ext uri="{FF2B5EF4-FFF2-40B4-BE49-F238E27FC236}">
                <a16:creationId xmlns:a16="http://schemas.microsoft.com/office/drawing/2014/main" id="{1BECBC41-54D8-9BA4-37E7-1DB9C4AF7433}"/>
              </a:ext>
            </a:extLst>
          </p:cNvPr>
          <p:cNvPicPr>
            <a:picLocks noChangeAspect="1"/>
          </p:cNvPicPr>
          <p:nvPr/>
        </p:nvPicPr>
        <p:blipFill rotWithShape="1">
          <a:blip r:embed="rId2"/>
          <a:srcRect l="3689" t="3112"/>
          <a:stretch/>
        </p:blipFill>
        <p:spPr>
          <a:xfrm>
            <a:off x="214086" y="1448336"/>
            <a:ext cx="4813559" cy="3336585"/>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AAF9F7E7-24A8-401C-BAD3-D9E7A787CA2D}" type="datetime1">
              <a:rPr lang="de-DE" smtClean="0"/>
              <a:t>08.12.2024</a:t>
            </a:fld>
            <a:endParaRPr lang="en-US"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81</a:t>
            </a:fld>
            <a:endParaRPr lang="en-US" dirty="0"/>
          </a:p>
        </p:txBody>
      </p:sp>
      <p:sp>
        <p:nvSpPr>
          <p:cNvPr id="40" name="Bogen 39">
            <a:extLst>
              <a:ext uri="{FF2B5EF4-FFF2-40B4-BE49-F238E27FC236}">
                <a16:creationId xmlns:a16="http://schemas.microsoft.com/office/drawing/2014/main" id="{144AECFF-5D3A-CF0D-DF25-8BC1A8BBD82D}"/>
              </a:ext>
            </a:extLst>
          </p:cNvPr>
          <p:cNvSpPr/>
          <p:nvPr/>
        </p:nvSpPr>
        <p:spPr>
          <a:xfrm>
            <a:off x="132715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Textfeld 45">
            <a:extLst>
              <a:ext uri="{FF2B5EF4-FFF2-40B4-BE49-F238E27FC236}">
                <a16:creationId xmlns:a16="http://schemas.microsoft.com/office/drawing/2014/main" id="{FF8C20AA-0A77-49DE-6AE1-B86D41A5879F}"/>
              </a:ext>
            </a:extLst>
          </p:cNvPr>
          <p:cNvSpPr txBox="1"/>
          <p:nvPr/>
        </p:nvSpPr>
        <p:spPr>
          <a:xfrm>
            <a:off x="5913273" y="1409182"/>
            <a:ext cx="5110694" cy="461665"/>
          </a:xfrm>
          <a:prstGeom prst="rect">
            <a:avLst/>
          </a:prstGeom>
          <a:noFill/>
        </p:spPr>
        <p:txBody>
          <a:bodyPr wrap="none" rtlCol="0">
            <a:spAutoFit/>
          </a:bodyPr>
          <a:lstStyle>
            <a:defPPr>
              <a:defRPr lang="de-DE"/>
            </a:defPPr>
            <a:lvl1pPr algn="r"/>
          </a:lstStyle>
          <a:p>
            <a:pPr algn="l"/>
            <a:r>
              <a:rPr lang="en-US" sz="1200" dirty="0"/>
              <a:t>Following design principles of graph visualization summarized in:</a:t>
            </a:r>
          </a:p>
          <a:p>
            <a:pPr algn="l"/>
            <a:r>
              <a:rPr lang="en-US" sz="1200" dirty="0">
                <a:hlinkClick r:id="rId3"/>
              </a:rPr>
              <a:t>Bennett, Chris, et al. "The aesthetics of graph visualization." </a:t>
            </a:r>
            <a:r>
              <a:rPr lang="en-US" sz="1200" dirty="0" err="1">
                <a:hlinkClick r:id="rId3"/>
              </a:rPr>
              <a:t>CAe</a:t>
            </a:r>
            <a:r>
              <a:rPr lang="en-US" sz="1200" dirty="0">
                <a:hlinkClick r:id="rId3"/>
              </a:rPr>
              <a:t>. 2007.</a:t>
            </a:r>
            <a:endParaRPr lang="en-US" sz="1200" dirty="0"/>
          </a:p>
        </p:txBody>
      </p:sp>
      <p:sp>
        <p:nvSpPr>
          <p:cNvPr id="6" name="Textfeld 5">
            <a:extLst>
              <a:ext uri="{FF2B5EF4-FFF2-40B4-BE49-F238E27FC236}">
                <a16:creationId xmlns:a16="http://schemas.microsoft.com/office/drawing/2014/main" id="{B74588BF-070F-B31F-D5C4-68B7CAE4FE18}"/>
              </a:ext>
            </a:extLst>
          </p:cNvPr>
          <p:cNvSpPr txBox="1"/>
          <p:nvPr/>
        </p:nvSpPr>
        <p:spPr>
          <a:xfrm>
            <a:off x="5547360" y="2052320"/>
            <a:ext cx="6430553" cy="4154984"/>
          </a:xfrm>
          <a:prstGeom prst="rect">
            <a:avLst/>
          </a:prstGeom>
          <a:noFill/>
        </p:spPr>
        <p:txBody>
          <a:bodyPr wrap="square" rtlCol="0">
            <a:spAutoFit/>
          </a:bodyPr>
          <a:lstStyle>
            <a:defPPr>
              <a:defRPr lang="de-DE"/>
            </a:defPPr>
            <a:lvl1pPr algn="r"/>
          </a:lstStyle>
          <a:p>
            <a:pPr algn="l"/>
            <a:r>
              <a:rPr lang="en-US" sz="1200" b="1" dirty="0"/>
              <a:t>Node Placement Heuristics</a:t>
            </a:r>
            <a:r>
              <a:rPr lang="en-US" sz="1200" dirty="0"/>
              <a:t>:</a:t>
            </a:r>
          </a:p>
          <a:p>
            <a:pPr marL="171450" indent="-171450" algn="l">
              <a:buFont typeface="Arial" panose="020B0604020202020204" pitchFamily="34" charset="0"/>
              <a:buChar char="•"/>
            </a:pPr>
            <a:r>
              <a:rPr lang="en-US" sz="1200" i="1" dirty="0">
                <a:sym typeface="Wingdings" panose="05000000000000000000" pitchFamily="2" charset="2"/>
              </a:rPr>
              <a:t>Clustering of related nodes </a:t>
            </a:r>
            <a:r>
              <a:rPr lang="en-US" sz="1200" dirty="0">
                <a:sym typeface="Wingdings" panose="05000000000000000000" pitchFamily="2" charset="2"/>
              </a:rPr>
              <a:t> clustering of connected nodes inside a connected component</a:t>
            </a:r>
            <a:endParaRPr lang="en-US" sz="1200" dirty="0"/>
          </a:p>
          <a:p>
            <a:pPr marL="171450" indent="-171450" algn="l">
              <a:buFont typeface="Arial" panose="020B0604020202020204" pitchFamily="34" charset="0"/>
              <a:buChar char="•"/>
            </a:pPr>
            <a:r>
              <a:rPr lang="en-US" sz="1200" i="1" dirty="0"/>
              <a:t>Even distribution</a:t>
            </a:r>
          </a:p>
          <a:p>
            <a:pPr marL="628650" lvl="1" indent="-171450">
              <a:buFont typeface="Arial" panose="020B0604020202020204" pitchFamily="34" charset="0"/>
              <a:buChar char="•"/>
            </a:pPr>
            <a:r>
              <a:rPr lang="en-US" sz="1200" dirty="0"/>
              <a:t>minimum distance between nodes </a:t>
            </a:r>
          </a:p>
          <a:p>
            <a:pPr marL="628650" lvl="1" indent="-171450">
              <a:buFont typeface="Arial" panose="020B0604020202020204" pitchFamily="34" charset="0"/>
              <a:buChar char="•"/>
            </a:pPr>
            <a:r>
              <a:rPr lang="en-US" sz="1200" i="1" dirty="0"/>
              <a:t>number of different distant levels should be minimized</a:t>
            </a:r>
            <a:r>
              <a:rPr lang="en-US" sz="1200" dirty="0"/>
              <a:t> </a:t>
            </a:r>
            <a:r>
              <a:rPr lang="en-US" sz="1200" dirty="0">
                <a:sym typeface="Wingdings" panose="05000000000000000000" pitchFamily="2" charset="2"/>
              </a:rPr>
              <a:t></a:t>
            </a:r>
            <a:r>
              <a:rPr lang="en-US" sz="1200" dirty="0"/>
              <a:t> </a:t>
            </a:r>
            <a:r>
              <a:rPr lang="en-US" sz="1200" dirty="0" err="1"/>
              <a:t>wew</a:t>
            </a:r>
            <a:r>
              <a:rPr lang="en-US" sz="1200" dirty="0"/>
              <a:t> only 2 different levels:</a:t>
            </a:r>
            <a:r>
              <a:rPr lang="en-US" sz="1200" dirty="0">
                <a:sym typeface="Wingdings" panose="05000000000000000000" pitchFamily="2" charset="2"/>
              </a:rPr>
              <a:t> distance between different connected components &amp; distance between nodes inside a connected component</a:t>
            </a:r>
            <a:endParaRPr lang="en-US" sz="1200" dirty="0"/>
          </a:p>
          <a:p>
            <a:pPr marL="171450" indent="-171450" algn="l">
              <a:buFont typeface="Arial" panose="020B0604020202020204" pitchFamily="34" charset="0"/>
              <a:buChar char="•"/>
            </a:pPr>
            <a:r>
              <a:rPr lang="en-US" sz="1200" i="1" dirty="0"/>
              <a:t>No overlap of nodes</a:t>
            </a:r>
            <a:r>
              <a:rPr lang="en-US" sz="1200" dirty="0"/>
              <a:t> (unless nested) </a:t>
            </a:r>
            <a:r>
              <a:rPr lang="en-US" sz="1200" dirty="0">
                <a:sym typeface="Wingdings" panose="05000000000000000000" pitchFamily="2" charset="2"/>
              </a:rPr>
              <a:t> we have no nesting, nodes are evenly distributed without overlapping</a:t>
            </a:r>
          </a:p>
          <a:p>
            <a:pPr marL="171450" indent="-171450" algn="l">
              <a:buFont typeface="Arial" panose="020B0604020202020204" pitchFamily="34" charset="0"/>
              <a:buChar char="•"/>
            </a:pPr>
            <a:endParaRPr lang="en-US" sz="1200" dirty="0">
              <a:sym typeface="Wingdings" panose="05000000000000000000" pitchFamily="2" charset="2"/>
            </a:endParaRPr>
          </a:p>
          <a:p>
            <a:pPr algn="l"/>
            <a:r>
              <a:rPr lang="en-US" sz="1200" b="1" dirty="0">
                <a:sym typeface="Wingdings" panose="05000000000000000000" pitchFamily="2" charset="2"/>
              </a:rPr>
              <a:t>Edge Heuristics</a:t>
            </a:r>
            <a:r>
              <a:rPr lang="en-US" sz="1200" dirty="0">
                <a:sym typeface="Wingdings" panose="05000000000000000000" pitchFamily="2" charset="2"/>
              </a:rPr>
              <a:t>:</a:t>
            </a:r>
          </a:p>
          <a:p>
            <a:pPr marL="171450" indent="-171450" algn="l">
              <a:buFont typeface="Arial" panose="020B0604020202020204" pitchFamily="34" charset="0"/>
              <a:buChar char="•"/>
            </a:pPr>
            <a:r>
              <a:rPr lang="en-US" sz="1200" i="1" dirty="0">
                <a:sym typeface="Wingdings" panose="05000000000000000000" pitchFamily="2" charset="2"/>
              </a:rPr>
              <a:t>Minimize number of edge crossings</a:t>
            </a:r>
            <a:r>
              <a:rPr lang="en-US" sz="1200" dirty="0">
                <a:sym typeface="Wingdings" panose="05000000000000000000" pitchFamily="2" charset="2"/>
              </a:rPr>
              <a:t>  done by flow sorting</a:t>
            </a:r>
          </a:p>
          <a:p>
            <a:pPr marL="171450" indent="-171450" algn="l">
              <a:buFont typeface="Arial" panose="020B0604020202020204" pitchFamily="34" charset="0"/>
              <a:buChar char="•"/>
            </a:pPr>
            <a:r>
              <a:rPr lang="en-US" sz="1200" i="1" dirty="0">
                <a:sym typeface="Wingdings" panose="05000000000000000000" pitchFamily="2" charset="2"/>
              </a:rPr>
              <a:t>Minimize number of edge bends / Keeping edge bends uniform</a:t>
            </a:r>
            <a:r>
              <a:rPr lang="en-US" sz="1200" dirty="0">
                <a:sym typeface="Wingdings" panose="05000000000000000000" pitchFamily="2" charset="2"/>
              </a:rPr>
              <a:t>  circular placement allows homogeneous edge bending, we don’t have to go around obstacles</a:t>
            </a:r>
          </a:p>
          <a:p>
            <a:pPr marL="171450" indent="-171450" algn="l">
              <a:buFont typeface="Arial" panose="020B0604020202020204" pitchFamily="34" charset="0"/>
              <a:buChar char="•"/>
            </a:pPr>
            <a:r>
              <a:rPr lang="en-US" sz="1200" i="1" dirty="0">
                <a:sym typeface="Wingdings" panose="05000000000000000000" pitchFamily="2" charset="2"/>
              </a:rPr>
              <a:t>Minimize max. edge length</a:t>
            </a:r>
            <a:r>
              <a:rPr lang="en-US" sz="1200" dirty="0">
                <a:sym typeface="Wingdings" panose="05000000000000000000" pitchFamily="2" charset="2"/>
              </a:rPr>
              <a:t>  done by circular placement</a:t>
            </a:r>
          </a:p>
          <a:p>
            <a:pPr marL="171450" indent="-171450" algn="l">
              <a:buFont typeface="Arial" panose="020B0604020202020204" pitchFamily="34" charset="0"/>
              <a:buChar char="•"/>
            </a:pPr>
            <a:r>
              <a:rPr lang="en-US" sz="1200" i="1" dirty="0">
                <a:sym typeface="Wingdings" panose="05000000000000000000" pitchFamily="2" charset="2"/>
              </a:rPr>
              <a:t>Placing edges at even angles around the node</a:t>
            </a:r>
            <a:r>
              <a:rPr lang="en-US" sz="1200" dirty="0">
                <a:sym typeface="Wingdings" panose="05000000000000000000" pitchFamily="2" charset="2"/>
              </a:rPr>
              <a:t>  not strictly done, but implicitly done by different positions of nodes on the circle</a:t>
            </a:r>
          </a:p>
          <a:p>
            <a:pPr marL="171450" indent="-171450" algn="l">
              <a:buFont typeface="Arial" panose="020B0604020202020204" pitchFamily="34" charset="0"/>
              <a:buChar char="•"/>
            </a:pPr>
            <a:endParaRPr lang="en-US" sz="1200" dirty="0">
              <a:sym typeface="Wingdings" panose="05000000000000000000" pitchFamily="2" charset="2"/>
            </a:endParaRPr>
          </a:p>
          <a:p>
            <a:pPr algn="l"/>
            <a:r>
              <a:rPr lang="en-US" sz="1200" b="1" dirty="0">
                <a:sym typeface="Wingdings" panose="05000000000000000000" pitchFamily="2" charset="2"/>
              </a:rPr>
              <a:t>Graph Heuristics</a:t>
            </a:r>
            <a:r>
              <a:rPr lang="en-US" sz="1200" dirty="0">
                <a:sym typeface="Wingdings" panose="05000000000000000000" pitchFamily="2" charset="2"/>
              </a:rPr>
              <a:t>:</a:t>
            </a:r>
          </a:p>
          <a:p>
            <a:pPr marL="171450" indent="-171450" algn="l">
              <a:buFont typeface="Arial" panose="020B0604020202020204" pitchFamily="34" charset="0"/>
              <a:buChar char="•"/>
            </a:pPr>
            <a:r>
              <a:rPr lang="en-US" sz="1200" i="1" dirty="0">
                <a:sym typeface="Wingdings" panose="05000000000000000000" pitchFamily="2" charset="2"/>
              </a:rPr>
              <a:t>Minimizing total graph area </a:t>
            </a:r>
            <a:r>
              <a:rPr lang="en-US" sz="1200" dirty="0">
                <a:sym typeface="Wingdings" panose="05000000000000000000" pitchFamily="2" charset="2"/>
              </a:rPr>
              <a:t> done by circle</a:t>
            </a:r>
          </a:p>
          <a:p>
            <a:pPr marL="171450" indent="-171450" algn="l">
              <a:buFont typeface="Arial" panose="020B0604020202020204" pitchFamily="34" charset="0"/>
              <a:buChar char="•"/>
            </a:pPr>
            <a:r>
              <a:rPr lang="en-US" sz="1200" i="1" dirty="0">
                <a:sym typeface="Wingdings" panose="05000000000000000000" pitchFamily="2" charset="2"/>
              </a:rPr>
              <a:t>Aspect ration should match container</a:t>
            </a:r>
            <a:r>
              <a:rPr lang="en-US" sz="1200" dirty="0">
                <a:sym typeface="Wingdings" panose="05000000000000000000" pitchFamily="2" charset="2"/>
              </a:rPr>
              <a:t>  16:9 done by UI with circle as center </a:t>
            </a:r>
            <a:endParaRPr lang="en-US" sz="1200" dirty="0"/>
          </a:p>
        </p:txBody>
      </p:sp>
      <p:sp>
        <p:nvSpPr>
          <p:cNvPr id="7" name="Textfeld 6">
            <a:extLst>
              <a:ext uri="{FF2B5EF4-FFF2-40B4-BE49-F238E27FC236}">
                <a16:creationId xmlns:a16="http://schemas.microsoft.com/office/drawing/2014/main" id="{82240B6A-3B12-C5AD-24CB-CC8673E53206}"/>
              </a:ext>
            </a:extLst>
          </p:cNvPr>
          <p:cNvSpPr txBox="1"/>
          <p:nvPr/>
        </p:nvSpPr>
        <p:spPr>
          <a:xfrm>
            <a:off x="214086" y="5132665"/>
            <a:ext cx="4957354" cy="830997"/>
          </a:xfrm>
          <a:prstGeom prst="rect">
            <a:avLst/>
          </a:prstGeom>
          <a:noFill/>
        </p:spPr>
        <p:txBody>
          <a:bodyPr wrap="square" rtlCol="0">
            <a:spAutoFit/>
          </a:bodyPr>
          <a:lstStyle>
            <a:defPPr>
              <a:defRPr lang="de-DE"/>
            </a:defPPr>
            <a:lvl1pPr algn="r"/>
          </a:lstStyle>
          <a:p>
            <a:pPr algn="l"/>
            <a:r>
              <a:rPr lang="en-US" sz="1200" b="1" dirty="0"/>
              <a:t>Flow Heuristics</a:t>
            </a:r>
            <a:r>
              <a:rPr lang="en-US" sz="1200" dirty="0"/>
              <a:t>:</a:t>
            </a:r>
          </a:p>
          <a:p>
            <a:pPr marL="171450" indent="-171450" algn="l">
              <a:buFont typeface="Arial" panose="020B0604020202020204" pitchFamily="34" charset="0"/>
              <a:buChar char="•"/>
            </a:pPr>
            <a:r>
              <a:rPr lang="en-US" sz="1200" i="1" dirty="0"/>
              <a:t>Maintain overall flow direction</a:t>
            </a:r>
            <a:r>
              <a:rPr lang="en-US" sz="1200" dirty="0"/>
              <a:t>:</a:t>
            </a:r>
          </a:p>
          <a:p>
            <a:pPr marL="628650" lvl="1" indent="-171450">
              <a:buFont typeface="Arial" panose="020B0604020202020204" pitchFamily="34" charset="0"/>
              <a:buChar char="•"/>
            </a:pPr>
            <a:r>
              <a:rPr lang="en-US" sz="1200" dirty="0"/>
              <a:t>Inside the circle </a:t>
            </a:r>
            <a:r>
              <a:rPr lang="en-US" sz="1200" dirty="0">
                <a:sym typeface="Wingdings" panose="05000000000000000000" pitchFamily="2" charset="2"/>
              </a:rPr>
              <a:t> clockwise flow</a:t>
            </a:r>
          </a:p>
          <a:p>
            <a:pPr marL="628650" lvl="1" indent="-171450">
              <a:buFont typeface="Arial" panose="020B0604020202020204" pitchFamily="34" charset="0"/>
              <a:buChar char="•"/>
            </a:pPr>
            <a:r>
              <a:rPr lang="en-US" sz="1200" dirty="0">
                <a:sym typeface="Wingdings" panose="05000000000000000000" pitchFamily="2" charset="2"/>
              </a:rPr>
              <a:t>Outside the circle  counterclockwise flow</a:t>
            </a:r>
            <a:endParaRPr lang="en-US" sz="1200" dirty="0"/>
          </a:p>
        </p:txBody>
      </p:sp>
      <p:sp>
        <p:nvSpPr>
          <p:cNvPr id="8" name="Fußzeilenplatzhalter 7">
            <a:extLst>
              <a:ext uri="{FF2B5EF4-FFF2-40B4-BE49-F238E27FC236}">
                <a16:creationId xmlns:a16="http://schemas.microsoft.com/office/drawing/2014/main" id="{5BC92FA2-9D98-DFCF-15D8-3AFF0D2DD802}"/>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5482726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49765B24-CF77-4ED5-9A46-C2A71F3D23B1}" type="datetime1">
              <a:rPr lang="de-DE" smtClean="0"/>
              <a:t>08.12.2024</a:t>
            </a:fld>
            <a:endParaRPr lang="en-US"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82</a:t>
            </a:fld>
            <a:endParaRPr lang="en-US"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dirty="0">
                <a:solidFill>
                  <a:schemeClr val="tx1">
                    <a:lumMod val="65000"/>
                    <a:lumOff val="35000"/>
                  </a:schemeClr>
                </a:solidFill>
              </a:rPr>
              <a:t>… which nodes </a:t>
            </a:r>
            <a:r>
              <a:rPr lang="en-US" b="1" dirty="0">
                <a:solidFill>
                  <a:schemeClr val="tx1">
                    <a:lumMod val="65000"/>
                    <a:lumOff val="35000"/>
                  </a:schemeClr>
                </a:solidFill>
              </a:rPr>
              <a:t>exist</a:t>
            </a:r>
            <a:r>
              <a:rPr lang="en-US" dirty="0">
                <a:solidFill>
                  <a:schemeClr val="tx1">
                    <a:lumMod val="65000"/>
                    <a:lumOff val="35000"/>
                  </a:schemeClr>
                </a:solidFill>
              </a:rPr>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dirty="0">
                <a:solidFill>
                  <a:schemeClr val="tx1">
                    <a:lumMod val="65000"/>
                    <a:lumOff val="35000"/>
                  </a:schemeClr>
                </a:solidFill>
              </a:rPr>
              <a:t>… which nodes are central / </a:t>
            </a:r>
            <a:r>
              <a:rPr lang="en-US" b="1" dirty="0">
                <a:solidFill>
                  <a:schemeClr val="tx1">
                    <a:lumMod val="65000"/>
                    <a:lumOff val="35000"/>
                  </a:schemeClr>
                </a:solidFill>
              </a:rPr>
              <a:t>important</a:t>
            </a:r>
            <a:r>
              <a:rPr lang="en-US" dirty="0">
                <a:solidFill>
                  <a:schemeClr val="tx1">
                    <a:lumMod val="65000"/>
                    <a:lumOff val="35000"/>
                  </a:schemeClr>
                </a:solidFill>
              </a:rPr>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dirty="0">
                <a:solidFill>
                  <a:schemeClr val="tx1">
                    <a:lumMod val="65000"/>
                    <a:lumOff val="35000"/>
                  </a:schemeClr>
                </a:solidFill>
              </a:rPr>
              <a:t>… how the nodes are </a:t>
            </a:r>
            <a:r>
              <a:rPr lang="en-US" b="1" dirty="0">
                <a:solidFill>
                  <a:schemeClr val="tx1">
                    <a:lumMod val="65000"/>
                    <a:lumOff val="35000"/>
                  </a:schemeClr>
                </a:solidFill>
              </a:rPr>
              <a:t>connected</a:t>
            </a:r>
            <a:r>
              <a:rPr lang="en-US" dirty="0">
                <a:solidFill>
                  <a:schemeClr val="tx1">
                    <a:lumMod val="65000"/>
                    <a:lumOff val="35000"/>
                  </a:schemeClr>
                </a:solidFill>
              </a:rPr>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dirty="0"/>
              <a:t>Developer wants to see…</a:t>
            </a:r>
          </a:p>
        </p:txBody>
      </p:sp>
      <p:pic>
        <p:nvPicPr>
          <p:cNvPr id="2050" name="Picture 2" descr="Vector art pencil sketch image with simple and few lines and white background, a cute little robot putting happily its thumbs up">
            <a:extLst>
              <a:ext uri="{FF2B5EF4-FFF2-40B4-BE49-F238E27FC236}">
                <a16:creationId xmlns:a16="http://schemas.microsoft.com/office/drawing/2014/main" id="{BADCD8B5-7356-39C9-5D50-A6BA1C814A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09" t="16104" r="17604" b="10270"/>
          <a:stretch/>
        </p:blipFill>
        <p:spPr bwMode="auto">
          <a:xfrm>
            <a:off x="883245" y="5528931"/>
            <a:ext cx="1113488" cy="1255703"/>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12">
            <a:extLst>
              <a:ext uri="{FF2B5EF4-FFF2-40B4-BE49-F238E27FC236}">
                <a16:creationId xmlns:a16="http://schemas.microsoft.com/office/drawing/2014/main" id="{46656901-F25A-1836-EC1F-42BEF7ED9536}"/>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1813729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791296" y="1712278"/>
            <a:ext cx="7108372" cy="2648902"/>
          </a:xfrm>
        </p:spPr>
        <p:txBody>
          <a:bodyPr/>
          <a:lstStyle/>
          <a:p>
            <a:pPr>
              <a:lnSpc>
                <a:spcPct val="70000"/>
              </a:lnSpc>
            </a:pPr>
            <a:r>
              <a:rPr lang="en-US" dirty="0"/>
              <a:t>How to See Details?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A8787C11-0940-4B0C-A07D-59056E2D4717}" type="datetime1">
              <a:rPr lang="de-DE" smtClean="0"/>
              <a:t>08.12.2024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83</a:t>
            </a:fld>
            <a:endParaRPr lang="de-DE"/>
          </a:p>
        </p:txBody>
      </p:sp>
      <p:pic>
        <p:nvPicPr>
          <p:cNvPr id="10" name="Grafik 9">
            <a:extLst>
              <a:ext uri="{FF2B5EF4-FFF2-40B4-BE49-F238E27FC236}">
                <a16:creationId xmlns:a16="http://schemas.microsoft.com/office/drawing/2014/main" id="{4118716F-11CA-93A1-F896-59A988FDE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423" y="0"/>
            <a:ext cx="3702818" cy="3702816"/>
          </a:xfrm>
          <a:prstGeom prst="rect">
            <a:avLst/>
          </a:prstGeom>
        </p:spPr>
      </p:pic>
      <p:sp>
        <p:nvSpPr>
          <p:cNvPr id="3" name="Fußzeilenplatzhalter 2">
            <a:extLst>
              <a:ext uri="{FF2B5EF4-FFF2-40B4-BE49-F238E27FC236}">
                <a16:creationId xmlns:a16="http://schemas.microsoft.com/office/drawing/2014/main" id="{86F919CB-5AB0-746E-A663-F49B53F038D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8" name="Textfeld 7">
            <a:extLst>
              <a:ext uri="{FF2B5EF4-FFF2-40B4-BE49-F238E27FC236}">
                <a16:creationId xmlns:a16="http://schemas.microsoft.com/office/drawing/2014/main" id="{A012CA52-8A5D-E9E0-7E22-76743BD6640F}"/>
              </a:ext>
            </a:extLst>
          </p:cNvPr>
          <p:cNvSpPr txBox="1"/>
          <p:nvPr/>
        </p:nvSpPr>
        <p:spPr>
          <a:xfrm>
            <a:off x="8577007"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9" name="Textfeld 8">
            <a:extLst>
              <a:ext uri="{FF2B5EF4-FFF2-40B4-BE49-F238E27FC236}">
                <a16:creationId xmlns:a16="http://schemas.microsoft.com/office/drawing/2014/main" id="{A774151A-1EA1-141C-72F2-11179EB84F17}"/>
              </a:ext>
            </a:extLst>
          </p:cNvPr>
          <p:cNvSpPr txBox="1"/>
          <p:nvPr/>
        </p:nvSpPr>
        <p:spPr>
          <a:xfrm>
            <a:off x="8627819" y="4750067"/>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11" name="Textfeld 10">
            <a:extLst>
              <a:ext uri="{FF2B5EF4-FFF2-40B4-BE49-F238E27FC236}">
                <a16:creationId xmlns:a16="http://schemas.microsoft.com/office/drawing/2014/main" id="{F9925272-8F59-5DF4-A64C-6F6F73567163}"/>
              </a:ext>
            </a:extLst>
          </p:cNvPr>
          <p:cNvSpPr txBox="1"/>
          <p:nvPr/>
        </p:nvSpPr>
        <p:spPr>
          <a:xfrm>
            <a:off x="8806625" y="3540668"/>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sp>
        <p:nvSpPr>
          <p:cNvPr id="12" name="Bogen 11">
            <a:extLst>
              <a:ext uri="{FF2B5EF4-FFF2-40B4-BE49-F238E27FC236}">
                <a16:creationId xmlns:a16="http://schemas.microsoft.com/office/drawing/2014/main" id="{DBDEA3A9-3786-832E-5956-E500B50F83A3}"/>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Ellipse 12">
            <a:extLst>
              <a:ext uri="{FF2B5EF4-FFF2-40B4-BE49-F238E27FC236}">
                <a16:creationId xmlns:a16="http://schemas.microsoft.com/office/drawing/2014/main" id="{1992DB6A-7877-35D4-021B-610790A724A4}"/>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2" name="Ellipse 21">
            <a:extLst>
              <a:ext uri="{FF2B5EF4-FFF2-40B4-BE49-F238E27FC236}">
                <a16:creationId xmlns:a16="http://schemas.microsoft.com/office/drawing/2014/main" id="{078CEC23-B772-03C9-E109-788102E7D872}"/>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3" name="Ellipse 22">
            <a:extLst>
              <a:ext uri="{FF2B5EF4-FFF2-40B4-BE49-F238E27FC236}">
                <a16:creationId xmlns:a16="http://schemas.microsoft.com/office/drawing/2014/main" id="{75C5FE30-F4F1-B891-20C1-D45A4E6F2A00}"/>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1531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5723961D-86D7-4DFE-BDFC-6AFA886A7590}" type="datetime1">
              <a:rPr lang="de-DE" smtClean="0"/>
              <a:t>08.12.2024</a:t>
            </a:fld>
            <a:endParaRPr lang="en-US"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smtClean="0"/>
              <a:t>84</a:t>
            </a:fld>
            <a:endParaRPr lang="en-US" dirty="0"/>
          </a:p>
        </p:txBody>
      </p:sp>
      <p:sp>
        <p:nvSpPr>
          <p:cNvPr id="8" name="Textfeld 7">
            <a:extLst>
              <a:ext uri="{FF2B5EF4-FFF2-40B4-BE49-F238E27FC236}">
                <a16:creationId xmlns:a16="http://schemas.microsoft.com/office/drawing/2014/main" id="{72D94DB7-4B67-3815-93CA-78D8A311079D}"/>
              </a:ext>
            </a:extLst>
          </p:cNvPr>
          <p:cNvSpPr txBox="1"/>
          <p:nvPr/>
        </p:nvSpPr>
        <p:spPr>
          <a:xfrm>
            <a:off x="2510778" y="1312446"/>
            <a:ext cx="3024642" cy="707886"/>
          </a:xfrm>
          <a:prstGeom prst="rect">
            <a:avLst/>
          </a:prstGeom>
          <a:noFill/>
        </p:spPr>
        <p:txBody>
          <a:bodyPr wrap="square" rtlCol="0">
            <a:spAutoFit/>
          </a:bodyPr>
          <a:lstStyle/>
          <a:p>
            <a:pPr algn="ctr"/>
            <a:r>
              <a:rPr lang="en-US" sz="2000" dirty="0"/>
              <a:t>Displaying all details at once floods the screen</a:t>
            </a:r>
          </a:p>
        </p:txBody>
      </p:sp>
      <p:pic>
        <p:nvPicPr>
          <p:cNvPr id="12" name="Grafik 11">
            <a:extLst>
              <a:ext uri="{FF2B5EF4-FFF2-40B4-BE49-F238E27FC236}">
                <a16:creationId xmlns:a16="http://schemas.microsoft.com/office/drawing/2014/main" id="{4F67D78C-1CA0-C04C-23AB-72C11365D380}"/>
              </a:ext>
            </a:extLst>
          </p:cNvPr>
          <p:cNvPicPr>
            <a:picLocks noChangeAspect="1"/>
          </p:cNvPicPr>
          <p:nvPr/>
        </p:nvPicPr>
        <p:blipFill>
          <a:blip r:embed="rId2"/>
          <a:stretch>
            <a:fillRect/>
          </a:stretch>
        </p:blipFill>
        <p:spPr>
          <a:xfrm>
            <a:off x="273799" y="1996259"/>
            <a:ext cx="7498601" cy="4285450"/>
          </a:xfrm>
          <a:prstGeom prst="rect">
            <a:avLst/>
          </a:prstGeom>
        </p:spPr>
      </p:pic>
      <p:sp>
        <p:nvSpPr>
          <p:cNvPr id="13" name="Textfeld 12">
            <a:extLst>
              <a:ext uri="{FF2B5EF4-FFF2-40B4-BE49-F238E27FC236}">
                <a16:creationId xmlns:a16="http://schemas.microsoft.com/office/drawing/2014/main" id="{B76A212D-4BE1-4271-924C-94EC2492E0E2}"/>
              </a:ext>
            </a:extLst>
          </p:cNvPr>
          <p:cNvSpPr txBox="1"/>
          <p:nvPr/>
        </p:nvSpPr>
        <p:spPr>
          <a:xfrm>
            <a:off x="8448041" y="3429000"/>
            <a:ext cx="3081518" cy="1015663"/>
          </a:xfrm>
          <a:prstGeom prst="rect">
            <a:avLst/>
          </a:prstGeom>
          <a:noFill/>
        </p:spPr>
        <p:txBody>
          <a:bodyPr wrap="square" rtlCol="0">
            <a:spAutoFit/>
          </a:bodyPr>
          <a:lstStyle/>
          <a:p>
            <a:pPr algn="ctr"/>
            <a:r>
              <a:rPr lang="en-US" sz="2000" b="1" dirty="0"/>
              <a:t>Solution</a:t>
            </a:r>
            <a:r>
              <a:rPr lang="en-US" sz="2000" dirty="0"/>
              <a:t>:</a:t>
            </a:r>
          </a:p>
          <a:p>
            <a:pPr algn="ctr"/>
            <a:r>
              <a:rPr lang="en-US" sz="2000" dirty="0"/>
              <a:t>Detail-View only for a selected central node</a:t>
            </a:r>
          </a:p>
        </p:txBody>
      </p:sp>
      <p:sp>
        <p:nvSpPr>
          <p:cNvPr id="6" name="Fußzeilenplatzhalter 5">
            <a:extLst>
              <a:ext uri="{FF2B5EF4-FFF2-40B4-BE49-F238E27FC236}">
                <a16:creationId xmlns:a16="http://schemas.microsoft.com/office/drawing/2014/main" id="{49FC8D6B-1967-0E9A-9CC5-B3CD5402E1C8}"/>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9007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C85D5F3F-7760-2F11-8C1E-EF937328F041}"/>
              </a:ext>
            </a:extLst>
          </p:cNvPr>
          <p:cNvPicPr>
            <a:picLocks noChangeAspect="1"/>
          </p:cNvPicPr>
          <p:nvPr/>
        </p:nvPicPr>
        <p:blipFill>
          <a:blip r:embed="rId2"/>
          <a:stretch>
            <a:fillRect/>
          </a:stretch>
        </p:blipFill>
        <p:spPr>
          <a:xfrm>
            <a:off x="0" y="1510465"/>
            <a:ext cx="12192000" cy="4633924"/>
          </a:xfrm>
          <a:prstGeom prst="rect">
            <a:avLst/>
          </a:prstGeom>
        </p:spPr>
      </p:pic>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C164E926-2104-4B85-B10F-F36A0E76ED0E}" type="datetime1">
              <a:rPr lang="de-DE" smtClean="0"/>
              <a:t>08.12.2024</a:t>
            </a:fld>
            <a:endParaRPr lang="en-US"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smtClean="0"/>
              <a:t>85</a:t>
            </a:fld>
            <a:endParaRPr lang="en-US" dirty="0"/>
          </a:p>
        </p:txBody>
      </p:sp>
      <p:sp>
        <p:nvSpPr>
          <p:cNvPr id="9" name="Textfeld 8">
            <a:extLst>
              <a:ext uri="{FF2B5EF4-FFF2-40B4-BE49-F238E27FC236}">
                <a16:creationId xmlns:a16="http://schemas.microsoft.com/office/drawing/2014/main" id="{E51C005F-C5F2-A588-6C4A-2A26F1BAED26}"/>
              </a:ext>
            </a:extLst>
          </p:cNvPr>
          <p:cNvSpPr txBox="1"/>
          <p:nvPr/>
        </p:nvSpPr>
        <p:spPr>
          <a:xfrm>
            <a:off x="5587477" y="1325799"/>
            <a:ext cx="2634479" cy="369332"/>
          </a:xfrm>
          <a:prstGeom prst="rect">
            <a:avLst/>
          </a:prstGeom>
          <a:noFill/>
        </p:spPr>
        <p:txBody>
          <a:bodyPr wrap="square" rtlCol="0">
            <a:spAutoFit/>
          </a:bodyPr>
          <a:lstStyle/>
          <a:p>
            <a:pPr algn="ctr"/>
            <a:r>
              <a:rPr lang="en-US" b="1" dirty="0"/>
              <a:t>Selected node</a:t>
            </a:r>
          </a:p>
        </p:txBody>
      </p:sp>
      <p:sp>
        <p:nvSpPr>
          <p:cNvPr id="10" name="Textfeld 9">
            <a:extLst>
              <a:ext uri="{FF2B5EF4-FFF2-40B4-BE49-F238E27FC236}">
                <a16:creationId xmlns:a16="http://schemas.microsoft.com/office/drawing/2014/main" id="{0A0CDF04-93B6-F063-E993-D5EDC3C139B7}"/>
              </a:ext>
            </a:extLst>
          </p:cNvPr>
          <p:cNvSpPr txBox="1"/>
          <p:nvPr/>
        </p:nvSpPr>
        <p:spPr>
          <a:xfrm>
            <a:off x="5352279" y="6055281"/>
            <a:ext cx="3034802" cy="369332"/>
          </a:xfrm>
          <a:prstGeom prst="rect">
            <a:avLst/>
          </a:prstGeom>
          <a:noFill/>
        </p:spPr>
        <p:txBody>
          <a:bodyPr wrap="square" rtlCol="0">
            <a:spAutoFit/>
          </a:bodyPr>
          <a:lstStyle/>
          <a:p>
            <a:pPr algn="ctr"/>
            <a:r>
              <a:rPr lang="en-US" dirty="0"/>
              <a:t>Topics of the selected node</a:t>
            </a:r>
          </a:p>
        </p:txBody>
      </p:sp>
      <p:sp>
        <p:nvSpPr>
          <p:cNvPr id="11" name="Textfeld 10">
            <a:extLst>
              <a:ext uri="{FF2B5EF4-FFF2-40B4-BE49-F238E27FC236}">
                <a16:creationId xmlns:a16="http://schemas.microsoft.com/office/drawing/2014/main" id="{9B2D800E-4269-9862-B527-14C65BE3EDE6}"/>
              </a:ext>
            </a:extLst>
          </p:cNvPr>
          <p:cNvSpPr txBox="1"/>
          <p:nvPr/>
        </p:nvSpPr>
        <p:spPr>
          <a:xfrm>
            <a:off x="536960" y="1848533"/>
            <a:ext cx="2634479" cy="923330"/>
          </a:xfrm>
          <a:prstGeom prst="rect">
            <a:avLst/>
          </a:prstGeom>
          <a:noFill/>
        </p:spPr>
        <p:txBody>
          <a:bodyPr wrap="square" rtlCol="0">
            <a:spAutoFit/>
          </a:bodyPr>
          <a:lstStyle/>
          <a:p>
            <a:pPr algn="ctr"/>
            <a:r>
              <a:rPr lang="en-US" dirty="0"/>
              <a:t>Nodes with </a:t>
            </a:r>
            <a:r>
              <a:rPr lang="en-US" b="1" dirty="0"/>
              <a:t>connections TO </a:t>
            </a:r>
            <a:r>
              <a:rPr lang="en-US" dirty="0"/>
              <a:t>the selected node</a:t>
            </a:r>
          </a:p>
        </p:txBody>
      </p:sp>
      <p:sp>
        <p:nvSpPr>
          <p:cNvPr id="12" name="Textfeld 11">
            <a:extLst>
              <a:ext uri="{FF2B5EF4-FFF2-40B4-BE49-F238E27FC236}">
                <a16:creationId xmlns:a16="http://schemas.microsoft.com/office/drawing/2014/main" id="{E766B19C-C724-7E07-93F1-556C8936992A}"/>
              </a:ext>
            </a:extLst>
          </p:cNvPr>
          <p:cNvSpPr txBox="1"/>
          <p:nvPr/>
        </p:nvSpPr>
        <p:spPr>
          <a:xfrm>
            <a:off x="9964916" y="1848533"/>
            <a:ext cx="2287520" cy="923330"/>
          </a:xfrm>
          <a:prstGeom prst="rect">
            <a:avLst/>
          </a:prstGeom>
          <a:noFill/>
        </p:spPr>
        <p:txBody>
          <a:bodyPr wrap="square" rtlCol="0">
            <a:spAutoFit/>
          </a:bodyPr>
          <a:lstStyle/>
          <a:p>
            <a:pPr algn="ctr"/>
            <a:r>
              <a:rPr lang="en-US" dirty="0"/>
              <a:t>Nodes with </a:t>
            </a:r>
            <a:r>
              <a:rPr lang="en-US" b="1" dirty="0"/>
              <a:t>connections FROM </a:t>
            </a:r>
            <a:r>
              <a:rPr lang="en-US" dirty="0"/>
              <a:t>the selected node</a:t>
            </a:r>
          </a:p>
        </p:txBody>
      </p:sp>
      <p:sp>
        <p:nvSpPr>
          <p:cNvPr id="6" name="Fußzeilenplatzhalter 5">
            <a:extLst>
              <a:ext uri="{FF2B5EF4-FFF2-40B4-BE49-F238E27FC236}">
                <a16:creationId xmlns:a16="http://schemas.microsoft.com/office/drawing/2014/main" id="{00363EA6-D076-4AE1-3381-3D6D8CD205B8}"/>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8183193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75A5EF5E-3728-5967-0629-D3EA8AB440D9}"/>
              </a:ext>
            </a:extLst>
          </p:cNvPr>
          <p:cNvPicPr>
            <a:picLocks noChangeAspect="1"/>
          </p:cNvPicPr>
          <p:nvPr/>
        </p:nvPicPr>
        <p:blipFill>
          <a:blip r:embed="rId2"/>
          <a:stretch>
            <a:fillRect/>
          </a:stretch>
        </p:blipFill>
        <p:spPr>
          <a:xfrm>
            <a:off x="0" y="1871814"/>
            <a:ext cx="12192000" cy="3168518"/>
          </a:xfrm>
          <a:prstGeom prst="rect">
            <a:avLst/>
          </a:prstGeom>
        </p:spPr>
      </p:pic>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EBD33900-A1F8-491E-9B66-50DE965F30F1}" type="datetime1">
              <a:rPr lang="de-DE" smtClean="0"/>
              <a:t>08.12.2024</a:t>
            </a:fld>
            <a:endParaRPr lang="en-US"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smtClean="0"/>
              <a:t>86</a:t>
            </a:fld>
            <a:endParaRPr lang="en-US" dirty="0"/>
          </a:p>
        </p:txBody>
      </p:sp>
      <p:sp>
        <p:nvSpPr>
          <p:cNvPr id="9" name="Textfeld 8">
            <a:extLst>
              <a:ext uri="{FF2B5EF4-FFF2-40B4-BE49-F238E27FC236}">
                <a16:creationId xmlns:a16="http://schemas.microsoft.com/office/drawing/2014/main" id="{E51C005F-C5F2-A588-6C4A-2A26F1BAED26}"/>
              </a:ext>
            </a:extLst>
          </p:cNvPr>
          <p:cNvSpPr txBox="1"/>
          <p:nvPr/>
        </p:nvSpPr>
        <p:spPr>
          <a:xfrm>
            <a:off x="5587477" y="1564739"/>
            <a:ext cx="2634479" cy="369332"/>
          </a:xfrm>
          <a:prstGeom prst="rect">
            <a:avLst/>
          </a:prstGeom>
          <a:noFill/>
        </p:spPr>
        <p:txBody>
          <a:bodyPr wrap="square" rtlCol="0">
            <a:spAutoFit/>
          </a:bodyPr>
          <a:lstStyle/>
          <a:p>
            <a:pPr algn="ctr"/>
            <a:r>
              <a:rPr lang="en-US" b="1" dirty="0"/>
              <a:t>Selected node</a:t>
            </a:r>
          </a:p>
        </p:txBody>
      </p:sp>
      <p:sp>
        <p:nvSpPr>
          <p:cNvPr id="10" name="Textfeld 9">
            <a:extLst>
              <a:ext uri="{FF2B5EF4-FFF2-40B4-BE49-F238E27FC236}">
                <a16:creationId xmlns:a16="http://schemas.microsoft.com/office/drawing/2014/main" id="{0A0CDF04-93B6-F063-E993-D5EDC3C139B7}"/>
              </a:ext>
            </a:extLst>
          </p:cNvPr>
          <p:cNvSpPr txBox="1"/>
          <p:nvPr/>
        </p:nvSpPr>
        <p:spPr>
          <a:xfrm>
            <a:off x="5635083" y="5040332"/>
            <a:ext cx="3034802" cy="369332"/>
          </a:xfrm>
          <a:prstGeom prst="rect">
            <a:avLst/>
          </a:prstGeom>
          <a:noFill/>
        </p:spPr>
        <p:txBody>
          <a:bodyPr wrap="square" rtlCol="0">
            <a:spAutoFit/>
          </a:bodyPr>
          <a:lstStyle/>
          <a:p>
            <a:pPr algn="ctr"/>
            <a:r>
              <a:rPr lang="en-US" dirty="0"/>
              <a:t>Topics of the selected node</a:t>
            </a:r>
          </a:p>
        </p:txBody>
      </p:sp>
      <p:sp>
        <p:nvSpPr>
          <p:cNvPr id="12" name="Textfeld 11">
            <a:extLst>
              <a:ext uri="{FF2B5EF4-FFF2-40B4-BE49-F238E27FC236}">
                <a16:creationId xmlns:a16="http://schemas.microsoft.com/office/drawing/2014/main" id="{E766B19C-C724-7E07-93F1-556C8936992A}"/>
              </a:ext>
            </a:extLst>
          </p:cNvPr>
          <p:cNvSpPr txBox="1"/>
          <p:nvPr/>
        </p:nvSpPr>
        <p:spPr>
          <a:xfrm>
            <a:off x="9964916" y="1848533"/>
            <a:ext cx="2287520" cy="923330"/>
          </a:xfrm>
          <a:prstGeom prst="rect">
            <a:avLst/>
          </a:prstGeom>
          <a:noFill/>
        </p:spPr>
        <p:txBody>
          <a:bodyPr wrap="square" rtlCol="0">
            <a:spAutoFit/>
          </a:bodyPr>
          <a:lstStyle/>
          <a:p>
            <a:pPr algn="ctr"/>
            <a:r>
              <a:rPr lang="en-US" dirty="0"/>
              <a:t>Nodes with </a:t>
            </a:r>
            <a:r>
              <a:rPr lang="en-US" b="1" dirty="0"/>
              <a:t>connections FROM </a:t>
            </a:r>
            <a:r>
              <a:rPr lang="en-US" dirty="0"/>
              <a:t>the selected node</a:t>
            </a:r>
          </a:p>
        </p:txBody>
      </p:sp>
      <p:sp>
        <p:nvSpPr>
          <p:cNvPr id="6" name="Fußzeilenplatzhalter 5">
            <a:extLst>
              <a:ext uri="{FF2B5EF4-FFF2-40B4-BE49-F238E27FC236}">
                <a16:creationId xmlns:a16="http://schemas.microsoft.com/office/drawing/2014/main" id="{00363EA6-D076-4AE1-3381-3D6D8CD205B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8" name="Textfeld 7">
            <a:extLst>
              <a:ext uri="{FF2B5EF4-FFF2-40B4-BE49-F238E27FC236}">
                <a16:creationId xmlns:a16="http://schemas.microsoft.com/office/drawing/2014/main" id="{96B9090B-8168-65FE-F7A6-43269CCFCE3F}"/>
              </a:ext>
            </a:extLst>
          </p:cNvPr>
          <p:cNvSpPr txBox="1"/>
          <p:nvPr/>
        </p:nvSpPr>
        <p:spPr>
          <a:xfrm>
            <a:off x="-120565" y="4194818"/>
            <a:ext cx="2634479" cy="369332"/>
          </a:xfrm>
          <a:prstGeom prst="rect">
            <a:avLst/>
          </a:prstGeom>
          <a:noFill/>
        </p:spPr>
        <p:txBody>
          <a:bodyPr wrap="square" rtlCol="0">
            <a:spAutoFit/>
          </a:bodyPr>
          <a:lstStyle/>
          <a:p>
            <a:pPr algn="ctr"/>
            <a:r>
              <a:rPr lang="en-US" b="1"/>
              <a:t>2</a:t>
            </a:r>
            <a:r>
              <a:rPr lang="en-US" b="1" baseline="30000"/>
              <a:t>nd</a:t>
            </a:r>
            <a:r>
              <a:rPr lang="en-US" b="1"/>
              <a:t> selected node</a:t>
            </a:r>
          </a:p>
        </p:txBody>
      </p:sp>
    </p:spTree>
    <p:extLst>
      <p:ext uri="{BB962C8B-B14F-4D97-AF65-F5344CB8AC3E}">
        <p14:creationId xmlns:p14="http://schemas.microsoft.com/office/powerpoint/2010/main" val="23382196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a:extLst>
              <a:ext uri="{FF2B5EF4-FFF2-40B4-BE49-F238E27FC236}">
                <a16:creationId xmlns:a16="http://schemas.microsoft.com/office/drawing/2014/main" id="{7E2B82BF-686D-D3BE-24B9-A87B1B48BD0F}"/>
              </a:ext>
            </a:extLst>
          </p:cNvPr>
          <p:cNvGrpSpPr/>
          <p:nvPr/>
        </p:nvGrpSpPr>
        <p:grpSpPr>
          <a:xfrm>
            <a:off x="0" y="1206500"/>
            <a:ext cx="12192981" cy="5753100"/>
            <a:chOff x="0" y="1206500"/>
            <a:chExt cx="12192981" cy="5753100"/>
          </a:xfrm>
        </p:grpSpPr>
        <p:pic>
          <p:nvPicPr>
            <p:cNvPr id="14" name="Grafik 13">
              <a:extLst>
                <a:ext uri="{FF2B5EF4-FFF2-40B4-BE49-F238E27FC236}">
                  <a16:creationId xmlns:a16="http://schemas.microsoft.com/office/drawing/2014/main" id="{F3944852-0C55-7BA0-83E7-C311D7C84CBD}"/>
                </a:ext>
              </a:extLst>
            </p:cNvPr>
            <p:cNvPicPr>
              <a:picLocks noChangeAspect="1"/>
            </p:cNvPicPr>
            <p:nvPr/>
          </p:nvPicPr>
          <p:blipFill rotWithShape="1">
            <a:blip r:embed="rId2"/>
            <a:srcRect b="17684"/>
            <a:stretch/>
          </p:blipFill>
          <p:spPr>
            <a:xfrm>
              <a:off x="0" y="1212781"/>
              <a:ext cx="12192981" cy="5746819"/>
            </a:xfrm>
            <a:prstGeom prst="rect">
              <a:avLst/>
            </a:prstGeom>
            <a:ln>
              <a:noFill/>
            </a:ln>
            <a:effectLst>
              <a:outerShdw blurRad="292100" dist="139700" dir="2700000" algn="tl" rotWithShape="0">
                <a:srgbClr val="333333">
                  <a:alpha val="65000"/>
                </a:srgbClr>
              </a:outerShdw>
            </a:effectLst>
          </p:spPr>
        </p:pic>
        <p:sp>
          <p:nvSpPr>
            <p:cNvPr id="15" name="Rechteck 14">
              <a:extLst>
                <a:ext uri="{FF2B5EF4-FFF2-40B4-BE49-F238E27FC236}">
                  <a16:creationId xmlns:a16="http://schemas.microsoft.com/office/drawing/2014/main" id="{B2C590CF-C404-930E-D712-A71BC4BD7090}"/>
                </a:ext>
              </a:extLst>
            </p:cNvPr>
            <p:cNvSpPr/>
            <p:nvPr/>
          </p:nvSpPr>
          <p:spPr>
            <a:xfrm>
              <a:off x="1035050" y="1206500"/>
              <a:ext cx="4470400" cy="723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dirty="0"/>
              <a:t>Further Details of ROS-Topics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893CAEB2-54D4-408C-914C-FCB6AA1F2C4D}" type="datetime1">
              <a:rPr lang="de-DE" smtClean="0"/>
              <a:t>08.12.2024</a:t>
            </a:fld>
            <a:endParaRPr lang="en-US"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smtClean="0"/>
              <a:t>87</a:t>
            </a:fld>
            <a:endParaRPr lang="en-US" dirty="0"/>
          </a:p>
        </p:txBody>
      </p:sp>
      <p:pic>
        <p:nvPicPr>
          <p:cNvPr id="18" name="Grafik 17" descr="Cursor mit einfarbiger Füllung">
            <a:extLst>
              <a:ext uri="{FF2B5EF4-FFF2-40B4-BE49-F238E27FC236}">
                <a16:creationId xmlns:a16="http://schemas.microsoft.com/office/drawing/2014/main" id="{FAE924D1-A875-60C7-F698-518795420F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44349">
            <a:off x="2359592" y="4809597"/>
            <a:ext cx="478828" cy="478828"/>
          </a:xfrm>
          <a:prstGeom prst="rect">
            <a:avLst/>
          </a:prstGeom>
        </p:spPr>
      </p:pic>
      <p:sp>
        <p:nvSpPr>
          <p:cNvPr id="6" name="Fußzeilenplatzhalter 5">
            <a:extLst>
              <a:ext uri="{FF2B5EF4-FFF2-40B4-BE49-F238E27FC236}">
                <a16:creationId xmlns:a16="http://schemas.microsoft.com/office/drawing/2014/main" id="{CA73139C-7943-CA68-ECEC-9189137FB469}"/>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5603739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de-DE" dirty="0"/>
              <a:t>Live Demo</a:t>
            </a:r>
            <a:endParaRPr lang="en-US"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9CB1CDFB-66E1-4190-A8A9-180A11B1F449}" type="datetime1">
              <a:rPr lang="de-DE" smtClean="0"/>
              <a:t>08.12.2024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88</a:t>
            </a:fld>
            <a:endParaRPr lang="de-DE"/>
          </a:p>
        </p:txBody>
      </p:sp>
      <p:pic>
        <p:nvPicPr>
          <p:cNvPr id="3" name="Picture 2" descr="Vector art pencil sketch image with simple and few lines and white background, little cute robot with sunglasses looking confident, a graph structure with multiple nodes and connections between the nodes in the background ">
            <a:extLst>
              <a:ext uri="{FF2B5EF4-FFF2-40B4-BE49-F238E27FC236}">
                <a16:creationId xmlns:a16="http://schemas.microsoft.com/office/drawing/2014/main" id="{782E19A2-CF3F-8E65-0A4D-607EB1767B59}"/>
              </a:ext>
            </a:extLst>
          </p:cNvPr>
          <p:cNvPicPr>
            <a:picLocks noChangeAspect="1" noChangeArrowheads="1"/>
          </p:cNvPicPr>
          <p:nvPr/>
        </p:nvPicPr>
        <p:blipFill rotWithShape="1">
          <a:blip r:embed="rId2">
            <a:clrChange>
              <a:clrFrom>
                <a:srgbClr val="FDFEFE"/>
              </a:clrFrom>
              <a:clrTo>
                <a:srgbClr val="FD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6439" t="7583" b="8311"/>
          <a:stretch/>
        </p:blipFill>
        <p:spPr bwMode="auto">
          <a:xfrm>
            <a:off x="4764483" y="768350"/>
            <a:ext cx="2650334" cy="2382520"/>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04073373-702C-6D20-5E66-020D453EB72B}"/>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3573512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a:t>Conclusions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110FAE2A-D7E4-48B2-B0CD-DCFFFA878104}" type="datetime1">
              <a:rPr lang="de-DE" smtClean="0"/>
              <a:t>08.12.2024</a:t>
            </a:fld>
            <a:endParaRPr lang="de-DE"/>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89</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F478F506-0D52-03BA-677A-674F7D573D32}"/>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700810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4BAFB2-FE39-9E05-6A86-32D7C1F94993}"/>
              </a:ext>
            </a:extLst>
          </p:cNvPr>
          <p:cNvSpPr>
            <a:spLocks noGrp="1"/>
          </p:cNvSpPr>
          <p:nvPr>
            <p:ph type="title"/>
          </p:nvPr>
        </p:nvSpPr>
        <p:spPr/>
        <p:txBody>
          <a:bodyPr/>
          <a:lstStyle/>
          <a:p>
            <a:r>
              <a:rPr lang="de-DE" dirty="0"/>
              <a:t>6-node System (</a:t>
            </a:r>
            <a:r>
              <a:rPr lang="de-DE" dirty="0" err="1"/>
              <a:t>few</a:t>
            </a:r>
            <a:r>
              <a:rPr lang="de-DE" dirty="0"/>
              <a:t> </a:t>
            </a:r>
            <a:r>
              <a:rPr lang="de-DE" dirty="0" err="1"/>
              <a:t>topics</a:t>
            </a:r>
            <a:r>
              <a:rPr lang="de-DE" dirty="0"/>
              <a:t>)</a:t>
            </a:r>
            <a:endParaRPr lang="en-US" dirty="0"/>
          </a:p>
        </p:txBody>
      </p:sp>
      <p:sp>
        <p:nvSpPr>
          <p:cNvPr id="3" name="Datumsplatzhalter 2">
            <a:extLst>
              <a:ext uri="{FF2B5EF4-FFF2-40B4-BE49-F238E27FC236}">
                <a16:creationId xmlns:a16="http://schemas.microsoft.com/office/drawing/2014/main" id="{D0E03D18-B284-24DB-735E-F85D7870DB87}"/>
              </a:ext>
            </a:extLst>
          </p:cNvPr>
          <p:cNvSpPr>
            <a:spLocks noGrp="1"/>
          </p:cNvSpPr>
          <p:nvPr>
            <p:ph type="dt" sz="half" idx="10"/>
          </p:nvPr>
        </p:nvSpPr>
        <p:spPr/>
        <p:txBody>
          <a:bodyPr/>
          <a:lstStyle/>
          <a:p>
            <a:fld id="{2F964898-4200-4B95-B6D6-71DEF2E6093C}" type="datetime1">
              <a:rPr lang="de-DE" smtClean="0"/>
              <a:t>08.12.2024</a:t>
            </a:fld>
            <a:endParaRPr lang="de-DE"/>
          </a:p>
        </p:txBody>
      </p:sp>
      <p:sp>
        <p:nvSpPr>
          <p:cNvPr id="4" name="Fußzeilenplatzhalter 3">
            <a:extLst>
              <a:ext uri="{FF2B5EF4-FFF2-40B4-BE49-F238E27FC236}">
                <a16:creationId xmlns:a16="http://schemas.microsoft.com/office/drawing/2014/main" id="{B00B0EE3-9A65-D93C-8C79-9771FD27C944}"/>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62FF5CEA-39CE-8575-94E8-CDB925DA3B5D}"/>
              </a:ext>
            </a:extLst>
          </p:cNvPr>
          <p:cNvSpPr>
            <a:spLocks noGrp="1"/>
          </p:cNvSpPr>
          <p:nvPr>
            <p:ph type="sldNum" sz="quarter" idx="12"/>
          </p:nvPr>
        </p:nvSpPr>
        <p:spPr/>
        <p:txBody>
          <a:bodyPr/>
          <a:lstStyle/>
          <a:p>
            <a:fld id="{107AFDAB-D1F3-4178-9F69-235A4A98E3C7}" type="slidenum">
              <a:rPr lang="de-DE" smtClean="0"/>
              <a:t>9</a:t>
            </a:fld>
            <a:endParaRPr lang="de-DE"/>
          </a:p>
        </p:txBody>
      </p:sp>
      <p:pic>
        <p:nvPicPr>
          <p:cNvPr id="7" name="Grafik 6">
            <a:extLst>
              <a:ext uri="{FF2B5EF4-FFF2-40B4-BE49-F238E27FC236}">
                <a16:creationId xmlns:a16="http://schemas.microsoft.com/office/drawing/2014/main" id="{C858D670-6232-56B9-34D6-132FADA4B378}"/>
              </a:ext>
            </a:extLst>
          </p:cNvPr>
          <p:cNvPicPr>
            <a:picLocks noChangeAspect="1"/>
          </p:cNvPicPr>
          <p:nvPr/>
        </p:nvPicPr>
        <p:blipFill>
          <a:blip r:embed="rId2"/>
          <a:stretch>
            <a:fillRect/>
          </a:stretch>
        </p:blipFill>
        <p:spPr>
          <a:xfrm>
            <a:off x="6931498" y="2103119"/>
            <a:ext cx="4729625" cy="4028225"/>
          </a:xfrm>
          <a:prstGeom prst="rect">
            <a:avLst/>
          </a:prstGeom>
        </p:spPr>
      </p:pic>
      <p:pic>
        <p:nvPicPr>
          <p:cNvPr id="9" name="Grafik 8">
            <a:extLst>
              <a:ext uri="{FF2B5EF4-FFF2-40B4-BE49-F238E27FC236}">
                <a16:creationId xmlns:a16="http://schemas.microsoft.com/office/drawing/2014/main" id="{BF28770D-4B88-0E6C-2F5A-1CCD36AD4FD6}"/>
              </a:ext>
            </a:extLst>
          </p:cNvPr>
          <p:cNvPicPr>
            <a:picLocks noChangeAspect="1"/>
          </p:cNvPicPr>
          <p:nvPr/>
        </p:nvPicPr>
        <p:blipFill>
          <a:blip r:embed="rId3"/>
          <a:stretch>
            <a:fillRect/>
          </a:stretch>
        </p:blipFill>
        <p:spPr>
          <a:xfrm>
            <a:off x="144134" y="3974365"/>
            <a:ext cx="3315317" cy="2682241"/>
          </a:xfrm>
          <a:prstGeom prst="rect">
            <a:avLst/>
          </a:prstGeom>
        </p:spPr>
      </p:pic>
      <p:pic>
        <p:nvPicPr>
          <p:cNvPr id="11" name="Grafik 10">
            <a:extLst>
              <a:ext uri="{FF2B5EF4-FFF2-40B4-BE49-F238E27FC236}">
                <a16:creationId xmlns:a16="http://schemas.microsoft.com/office/drawing/2014/main" id="{71B76A6B-2FEA-ADC8-8852-953298C2700B}"/>
              </a:ext>
            </a:extLst>
          </p:cNvPr>
          <p:cNvPicPr>
            <a:picLocks noChangeAspect="1"/>
          </p:cNvPicPr>
          <p:nvPr/>
        </p:nvPicPr>
        <p:blipFill>
          <a:blip r:embed="rId4"/>
          <a:stretch>
            <a:fillRect/>
          </a:stretch>
        </p:blipFill>
        <p:spPr>
          <a:xfrm>
            <a:off x="185087" y="1448337"/>
            <a:ext cx="6424800" cy="2381984"/>
          </a:xfrm>
          <a:prstGeom prst="rect">
            <a:avLst/>
          </a:prstGeom>
        </p:spPr>
      </p:pic>
    </p:spTree>
    <p:extLst>
      <p:ext uri="{BB962C8B-B14F-4D97-AF65-F5344CB8AC3E}">
        <p14:creationId xmlns:p14="http://schemas.microsoft.com/office/powerpoint/2010/main" val="7515255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a:xfrm>
            <a:off x="214085" y="122773"/>
            <a:ext cx="9524275" cy="1325563"/>
          </a:xfrm>
        </p:spPr>
        <p:txBody>
          <a:bodyPr/>
          <a:lstStyle/>
          <a:p>
            <a:r>
              <a:rPr lang="en-US" dirty="0"/>
              <a:t>Conclusions: What we want to visualize</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82434A1F-80CC-4E81-81E3-2577757A924A}" type="datetime1">
              <a:rPr lang="de-DE" smtClean="0"/>
              <a:t>08.12.2024</a:t>
            </a:fld>
            <a:endParaRPr lang="en-US"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smtClean="0"/>
              <a:t>90</a:t>
            </a:fld>
            <a:endParaRPr lang="en-US"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dirty="0"/>
              <a:t>… which nodes </a:t>
            </a:r>
            <a:r>
              <a:rPr lang="en-US" b="1" dirty="0"/>
              <a:t>exist</a:t>
            </a:r>
            <a:r>
              <a:rPr lang="en-US"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dirty="0"/>
              <a:t>… which nodes are central / </a:t>
            </a:r>
            <a:r>
              <a:rPr lang="en-US" b="1" dirty="0"/>
              <a:t>important</a:t>
            </a:r>
            <a:r>
              <a:rPr lang="en-US"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dirty="0"/>
              <a:t>… how the nodes are </a:t>
            </a:r>
            <a:r>
              <a:rPr lang="en-US" b="1" dirty="0"/>
              <a:t>connected</a:t>
            </a:r>
            <a:r>
              <a:rPr lang="en-US"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dirty="0"/>
              <a:t>… which </a:t>
            </a:r>
            <a:r>
              <a:rPr lang="en-US" b="1" dirty="0"/>
              <a:t>topics</a:t>
            </a:r>
            <a:r>
              <a:rPr lang="en-US"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646331"/>
          </a:xfrm>
          <a:prstGeom prst="rect">
            <a:avLst/>
          </a:prstGeom>
          <a:noFill/>
        </p:spPr>
        <p:txBody>
          <a:bodyPr wrap="square" rtlCol="0">
            <a:spAutoFit/>
          </a:bodyPr>
          <a:lstStyle/>
          <a:p>
            <a:r>
              <a:rPr lang="en-US" dirty="0"/>
              <a:t>… </a:t>
            </a:r>
            <a:r>
              <a:rPr lang="en-US" b="1" dirty="0"/>
              <a:t>connection details</a:t>
            </a:r>
            <a:r>
              <a:rPr lang="en-US" dirty="0"/>
              <a:t>: </a:t>
            </a:r>
          </a:p>
          <a:p>
            <a:r>
              <a:rPr lang="en-US"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923330"/>
          </a:xfrm>
          <a:prstGeom prst="rect">
            <a:avLst/>
          </a:prstGeom>
          <a:noFill/>
        </p:spPr>
        <p:txBody>
          <a:bodyPr wrap="square" rtlCol="0">
            <a:spAutoFit/>
          </a:bodyPr>
          <a:lstStyle/>
          <a:p>
            <a:r>
              <a:rPr lang="en-US" dirty="0"/>
              <a:t>… incoming and outgoing </a:t>
            </a:r>
            <a:r>
              <a:rPr lang="en-US" b="1" dirty="0"/>
              <a:t>connections</a:t>
            </a:r>
            <a:r>
              <a:rPr lang="en-US"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dirty="0"/>
              <a:t>Developer wants to see…</a:t>
            </a:r>
          </a:p>
        </p:txBody>
      </p:sp>
      <p:pic>
        <p:nvPicPr>
          <p:cNvPr id="2050" name="Picture 2" descr="Vector art pencil sketch image with simple and few lines and white background, a cute little robot putting happily its thumbs up">
            <a:extLst>
              <a:ext uri="{FF2B5EF4-FFF2-40B4-BE49-F238E27FC236}">
                <a16:creationId xmlns:a16="http://schemas.microsoft.com/office/drawing/2014/main" id="{BADCD8B5-7356-39C9-5D50-A6BA1C814A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09" t="16104" r="17604" b="10270"/>
          <a:stretch/>
        </p:blipFill>
        <p:spPr bwMode="auto">
          <a:xfrm>
            <a:off x="883245" y="5547507"/>
            <a:ext cx="1113488" cy="125570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Vector art pencil sketch image with simple and few lines and white background, a cute little robot putting happily its thumbs up">
            <a:extLst>
              <a:ext uri="{FF2B5EF4-FFF2-40B4-BE49-F238E27FC236}">
                <a16:creationId xmlns:a16="http://schemas.microsoft.com/office/drawing/2014/main" id="{23B7682C-9702-B660-3283-82D3E5E6FA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290" t="6319" r="17390" b="8507"/>
          <a:stretch/>
        </p:blipFill>
        <p:spPr bwMode="auto">
          <a:xfrm>
            <a:off x="9738361" y="5448377"/>
            <a:ext cx="1060184" cy="1341361"/>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12">
            <a:extLst>
              <a:ext uri="{FF2B5EF4-FFF2-40B4-BE49-F238E27FC236}">
                <a16:creationId xmlns:a16="http://schemas.microsoft.com/office/drawing/2014/main" id="{1EC60B52-22A9-B56D-D46A-9600E9D7177E}"/>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27056059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04F36F-F849-2009-91A4-AE3AD9B7CF1C}"/>
              </a:ext>
            </a:extLst>
          </p:cNvPr>
          <p:cNvSpPr>
            <a:spLocks noGrp="1"/>
          </p:cNvSpPr>
          <p:nvPr>
            <p:ph type="title"/>
          </p:nvPr>
        </p:nvSpPr>
        <p:spPr/>
        <p:txBody>
          <a:bodyPr/>
          <a:lstStyle/>
          <a:p>
            <a:r>
              <a:rPr lang="en-US" dirty="0"/>
              <a:t>Results of the Project</a:t>
            </a:r>
          </a:p>
        </p:txBody>
      </p:sp>
      <p:sp>
        <p:nvSpPr>
          <p:cNvPr id="3" name="Datumsplatzhalter 2">
            <a:extLst>
              <a:ext uri="{FF2B5EF4-FFF2-40B4-BE49-F238E27FC236}">
                <a16:creationId xmlns:a16="http://schemas.microsoft.com/office/drawing/2014/main" id="{32D04D7B-AB7A-33B9-9112-AE38595CDDCB}"/>
              </a:ext>
            </a:extLst>
          </p:cNvPr>
          <p:cNvSpPr>
            <a:spLocks noGrp="1"/>
          </p:cNvSpPr>
          <p:nvPr>
            <p:ph type="dt" sz="half" idx="10"/>
          </p:nvPr>
        </p:nvSpPr>
        <p:spPr/>
        <p:txBody>
          <a:bodyPr/>
          <a:lstStyle/>
          <a:p>
            <a:fld id="{95EFAAF7-9458-419A-A57D-0F64A51AE204}" type="datetime1">
              <a:rPr lang="de-DE" smtClean="0"/>
              <a:t>08.12.2024</a:t>
            </a:fld>
            <a:endParaRPr lang="en-US" dirty="0"/>
          </a:p>
        </p:txBody>
      </p:sp>
      <p:sp>
        <p:nvSpPr>
          <p:cNvPr id="5" name="Foliennummernplatzhalter 4">
            <a:extLst>
              <a:ext uri="{FF2B5EF4-FFF2-40B4-BE49-F238E27FC236}">
                <a16:creationId xmlns:a16="http://schemas.microsoft.com/office/drawing/2014/main" id="{A3BD40BE-81E3-FA6C-92EE-D2B6D08A02DA}"/>
              </a:ext>
            </a:extLst>
          </p:cNvPr>
          <p:cNvSpPr>
            <a:spLocks noGrp="1"/>
          </p:cNvSpPr>
          <p:nvPr>
            <p:ph type="sldNum" sz="quarter" idx="12"/>
          </p:nvPr>
        </p:nvSpPr>
        <p:spPr/>
        <p:txBody>
          <a:bodyPr/>
          <a:lstStyle/>
          <a:p>
            <a:fld id="{107AFDAB-D1F3-4178-9F69-235A4A98E3C7}" type="slidenum">
              <a:rPr lang="en-US" smtClean="0"/>
              <a:t>91</a:t>
            </a:fld>
            <a:endParaRPr lang="en-US" dirty="0"/>
          </a:p>
        </p:txBody>
      </p:sp>
      <p:sp>
        <p:nvSpPr>
          <p:cNvPr id="6" name="Textfeld 5">
            <a:extLst>
              <a:ext uri="{FF2B5EF4-FFF2-40B4-BE49-F238E27FC236}">
                <a16:creationId xmlns:a16="http://schemas.microsoft.com/office/drawing/2014/main" id="{465183FA-39AF-DFB8-4BA7-8D9F506FA172}"/>
              </a:ext>
            </a:extLst>
          </p:cNvPr>
          <p:cNvSpPr txBox="1"/>
          <p:nvPr/>
        </p:nvSpPr>
        <p:spPr>
          <a:xfrm>
            <a:off x="793913"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dirty="0"/>
              <a:t>Algorithmic</a:t>
            </a:r>
            <a:endParaRPr lang="en-US" sz="2000" b="0" dirty="0"/>
          </a:p>
        </p:txBody>
      </p:sp>
      <p:sp>
        <p:nvSpPr>
          <p:cNvPr id="7" name="Textfeld 6">
            <a:extLst>
              <a:ext uri="{FF2B5EF4-FFF2-40B4-BE49-F238E27FC236}">
                <a16:creationId xmlns:a16="http://schemas.microsoft.com/office/drawing/2014/main" id="{882129DA-BD4B-4E51-BCF1-6ED0EAA4380C}"/>
              </a:ext>
            </a:extLst>
          </p:cNvPr>
          <p:cNvSpPr txBox="1"/>
          <p:nvPr/>
        </p:nvSpPr>
        <p:spPr>
          <a:xfrm>
            <a:off x="275752" y="2041009"/>
            <a:ext cx="3468207" cy="830997"/>
          </a:xfrm>
          <a:prstGeom prst="rect">
            <a:avLst/>
          </a:prstGeom>
          <a:noFill/>
        </p:spPr>
        <p:txBody>
          <a:bodyPr wrap="square" rtlCol="0">
            <a:spAutoFit/>
          </a:bodyPr>
          <a:lstStyle>
            <a:defPPr>
              <a:defRPr lang="de-DE"/>
            </a:defPPr>
            <a:lvl1pPr>
              <a:defRPr sz="2400" b="1"/>
            </a:lvl1pPr>
          </a:lstStyle>
          <a:p>
            <a:pPr algn="ctr"/>
            <a:r>
              <a:rPr lang="en-US" sz="1600" b="0" dirty="0"/>
              <a:t>Algorithm for heuristic computation of topological generations in directed-cyclic message graphs</a:t>
            </a:r>
          </a:p>
        </p:txBody>
      </p:sp>
      <p:sp>
        <p:nvSpPr>
          <p:cNvPr id="8" name="Textfeld 7">
            <a:extLst>
              <a:ext uri="{FF2B5EF4-FFF2-40B4-BE49-F238E27FC236}">
                <a16:creationId xmlns:a16="http://schemas.microsoft.com/office/drawing/2014/main" id="{4E6CF750-D392-5CA3-350A-43ADC63082DE}"/>
              </a:ext>
            </a:extLst>
          </p:cNvPr>
          <p:cNvSpPr txBox="1"/>
          <p:nvPr/>
        </p:nvSpPr>
        <p:spPr>
          <a:xfrm>
            <a:off x="275752" y="3158490"/>
            <a:ext cx="3468207" cy="830997"/>
          </a:xfrm>
          <a:prstGeom prst="rect">
            <a:avLst/>
          </a:prstGeom>
          <a:noFill/>
        </p:spPr>
        <p:txBody>
          <a:bodyPr wrap="square" rtlCol="0">
            <a:spAutoFit/>
          </a:bodyPr>
          <a:lstStyle>
            <a:defPPr>
              <a:defRPr lang="de-DE"/>
            </a:defPPr>
            <a:lvl1pPr>
              <a:defRPr sz="2400" b="1"/>
            </a:lvl1pPr>
          </a:lstStyle>
          <a:p>
            <a:pPr algn="ctr"/>
            <a:r>
              <a:rPr lang="en-US" sz="1600" b="0" dirty="0"/>
              <a:t>Algorithm for optimized linearized sorting of nodes in a directed-cyclic message graph</a:t>
            </a:r>
          </a:p>
        </p:txBody>
      </p:sp>
      <p:sp>
        <p:nvSpPr>
          <p:cNvPr id="9" name="Textfeld 8">
            <a:extLst>
              <a:ext uri="{FF2B5EF4-FFF2-40B4-BE49-F238E27FC236}">
                <a16:creationId xmlns:a16="http://schemas.microsoft.com/office/drawing/2014/main" id="{781B6C2C-445F-8E89-7CD4-6107C348688D}"/>
              </a:ext>
            </a:extLst>
          </p:cNvPr>
          <p:cNvSpPr txBox="1"/>
          <p:nvPr/>
        </p:nvSpPr>
        <p:spPr>
          <a:xfrm>
            <a:off x="4367691"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dirty="0"/>
              <a:t>Technical</a:t>
            </a:r>
            <a:endParaRPr lang="en-US" sz="2000" b="0" dirty="0"/>
          </a:p>
        </p:txBody>
      </p:sp>
      <p:sp>
        <p:nvSpPr>
          <p:cNvPr id="10" name="Textfeld 9">
            <a:extLst>
              <a:ext uri="{FF2B5EF4-FFF2-40B4-BE49-F238E27FC236}">
                <a16:creationId xmlns:a16="http://schemas.microsoft.com/office/drawing/2014/main" id="{2171AF70-A9E8-6704-D294-72DEF2825923}"/>
              </a:ext>
            </a:extLst>
          </p:cNvPr>
          <p:cNvSpPr txBox="1"/>
          <p:nvPr/>
        </p:nvSpPr>
        <p:spPr>
          <a:xfrm>
            <a:off x="3892712" y="2041009"/>
            <a:ext cx="3468207" cy="584775"/>
          </a:xfrm>
          <a:prstGeom prst="rect">
            <a:avLst/>
          </a:prstGeom>
          <a:noFill/>
        </p:spPr>
        <p:txBody>
          <a:bodyPr wrap="square" rtlCol="0">
            <a:spAutoFit/>
          </a:bodyPr>
          <a:lstStyle>
            <a:defPPr>
              <a:defRPr lang="de-DE"/>
            </a:defPPr>
            <a:lvl1pPr>
              <a:defRPr sz="2400" b="1"/>
            </a:lvl1pPr>
          </a:lstStyle>
          <a:p>
            <a:pPr algn="ctr"/>
            <a:r>
              <a:rPr lang="en-US" sz="1600" b="0" dirty="0"/>
              <a:t>Implementation of the created concepts in connection with ROS2</a:t>
            </a:r>
          </a:p>
        </p:txBody>
      </p:sp>
      <p:sp>
        <p:nvSpPr>
          <p:cNvPr id="11" name="Textfeld 10">
            <a:extLst>
              <a:ext uri="{FF2B5EF4-FFF2-40B4-BE49-F238E27FC236}">
                <a16:creationId xmlns:a16="http://schemas.microsoft.com/office/drawing/2014/main" id="{75EFE9B3-10AC-2B8B-8148-E0F66827BD7E}"/>
              </a:ext>
            </a:extLst>
          </p:cNvPr>
          <p:cNvSpPr txBox="1"/>
          <p:nvPr/>
        </p:nvSpPr>
        <p:spPr>
          <a:xfrm>
            <a:off x="8462171"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dirty="0"/>
              <a:t>Visual</a:t>
            </a:r>
            <a:endParaRPr lang="en-US" sz="2000" b="0" dirty="0"/>
          </a:p>
        </p:txBody>
      </p:sp>
      <p:sp>
        <p:nvSpPr>
          <p:cNvPr id="12" name="Textfeld 11">
            <a:extLst>
              <a:ext uri="{FF2B5EF4-FFF2-40B4-BE49-F238E27FC236}">
                <a16:creationId xmlns:a16="http://schemas.microsoft.com/office/drawing/2014/main" id="{430DDC1E-9108-C59C-86D9-E447E970740B}"/>
              </a:ext>
            </a:extLst>
          </p:cNvPr>
          <p:cNvSpPr txBox="1"/>
          <p:nvPr/>
        </p:nvSpPr>
        <p:spPr>
          <a:xfrm>
            <a:off x="8088792" y="2040881"/>
            <a:ext cx="3468207" cy="1077218"/>
          </a:xfrm>
          <a:prstGeom prst="rect">
            <a:avLst/>
          </a:prstGeom>
          <a:noFill/>
        </p:spPr>
        <p:txBody>
          <a:bodyPr wrap="square" rtlCol="0">
            <a:spAutoFit/>
          </a:bodyPr>
          <a:lstStyle>
            <a:defPPr>
              <a:defRPr lang="de-DE"/>
            </a:defPPr>
            <a:lvl1pPr>
              <a:defRPr sz="2400" b="1"/>
            </a:lvl1pPr>
          </a:lstStyle>
          <a:p>
            <a:pPr algn="ctr"/>
            <a:r>
              <a:rPr lang="en-US" sz="1600" b="0" dirty="0"/>
              <a:t>Implementation of various Vue.js-Components for SVG-Rendering of interactive message graphs based on D3.js</a:t>
            </a:r>
          </a:p>
        </p:txBody>
      </p:sp>
      <p:pic>
        <p:nvPicPr>
          <p:cNvPr id="13" name="Grafik 12">
            <a:extLst>
              <a:ext uri="{FF2B5EF4-FFF2-40B4-BE49-F238E27FC236}">
                <a16:creationId xmlns:a16="http://schemas.microsoft.com/office/drawing/2014/main" id="{8872EF45-5403-E172-4E01-72A670201D88}"/>
              </a:ext>
            </a:extLst>
          </p:cNvPr>
          <p:cNvPicPr>
            <a:picLocks noChangeAspect="1"/>
          </p:cNvPicPr>
          <p:nvPr/>
        </p:nvPicPr>
        <p:blipFill>
          <a:blip r:embed="rId2"/>
          <a:stretch>
            <a:fillRect/>
          </a:stretch>
        </p:blipFill>
        <p:spPr>
          <a:xfrm>
            <a:off x="214086" y="4136226"/>
            <a:ext cx="3935568" cy="2263272"/>
          </a:xfrm>
          <a:prstGeom prst="rect">
            <a:avLst/>
          </a:prstGeom>
        </p:spPr>
      </p:pic>
      <p:pic>
        <p:nvPicPr>
          <p:cNvPr id="15" name="Grafik 14">
            <a:extLst>
              <a:ext uri="{FF2B5EF4-FFF2-40B4-BE49-F238E27FC236}">
                <a16:creationId xmlns:a16="http://schemas.microsoft.com/office/drawing/2014/main" id="{46288991-609E-2F9C-1541-16E0D5051F3F}"/>
              </a:ext>
            </a:extLst>
          </p:cNvPr>
          <p:cNvPicPr>
            <a:picLocks noChangeAspect="1"/>
          </p:cNvPicPr>
          <p:nvPr/>
        </p:nvPicPr>
        <p:blipFill>
          <a:blip r:embed="rId3"/>
          <a:stretch>
            <a:fillRect/>
          </a:stretch>
        </p:blipFill>
        <p:spPr>
          <a:xfrm>
            <a:off x="3799840" y="3133238"/>
            <a:ext cx="4470400" cy="1705514"/>
          </a:xfrm>
          <a:prstGeom prst="rect">
            <a:avLst/>
          </a:prstGeom>
        </p:spPr>
      </p:pic>
      <p:pic>
        <p:nvPicPr>
          <p:cNvPr id="17" name="Grafik 16">
            <a:extLst>
              <a:ext uri="{FF2B5EF4-FFF2-40B4-BE49-F238E27FC236}">
                <a16:creationId xmlns:a16="http://schemas.microsoft.com/office/drawing/2014/main" id="{73828345-062C-59C8-3AA6-A2CDEF532CAB}"/>
              </a:ext>
            </a:extLst>
          </p:cNvPr>
          <p:cNvPicPr>
            <a:picLocks noChangeAspect="1"/>
          </p:cNvPicPr>
          <p:nvPr/>
        </p:nvPicPr>
        <p:blipFill>
          <a:blip r:embed="rId4"/>
          <a:stretch>
            <a:fillRect/>
          </a:stretch>
        </p:blipFill>
        <p:spPr>
          <a:xfrm>
            <a:off x="8991395" y="3118099"/>
            <a:ext cx="3111568" cy="3341281"/>
          </a:xfrm>
          <a:prstGeom prst="rect">
            <a:avLst/>
          </a:prstGeom>
        </p:spPr>
      </p:pic>
      <p:pic>
        <p:nvPicPr>
          <p:cNvPr id="18" name="Grafik 17">
            <a:extLst>
              <a:ext uri="{FF2B5EF4-FFF2-40B4-BE49-F238E27FC236}">
                <a16:creationId xmlns:a16="http://schemas.microsoft.com/office/drawing/2014/main" id="{BAC1EC36-4520-1D29-6305-C3F0ED86E710}"/>
              </a:ext>
            </a:extLst>
          </p:cNvPr>
          <p:cNvPicPr>
            <a:picLocks noChangeAspect="1"/>
          </p:cNvPicPr>
          <p:nvPr/>
        </p:nvPicPr>
        <p:blipFill>
          <a:blip r:embed="rId5"/>
          <a:stretch>
            <a:fillRect/>
          </a:stretch>
        </p:blipFill>
        <p:spPr>
          <a:xfrm>
            <a:off x="5775733" y="5202406"/>
            <a:ext cx="3215662" cy="1077218"/>
          </a:xfrm>
          <a:prstGeom prst="rect">
            <a:avLst/>
          </a:prstGeom>
        </p:spPr>
      </p:pic>
      <p:sp>
        <p:nvSpPr>
          <p:cNvPr id="14" name="Fußzeilenplatzhalter 13">
            <a:extLst>
              <a:ext uri="{FF2B5EF4-FFF2-40B4-BE49-F238E27FC236}">
                <a16:creationId xmlns:a16="http://schemas.microsoft.com/office/drawing/2014/main" id="{1013248D-12C0-D3BE-1B80-639995B45753}"/>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3768135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de-DE" dirty="0"/>
              <a:t>Future Work</a:t>
            </a:r>
            <a:endParaRPr lang="en-US"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de-DE" smtClean="0"/>
              <a:t>92</a:t>
            </a:fld>
            <a:endParaRPr lang="de-DE"/>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8596DFC-9A26-B0D7-C09E-8996DFA215DA}"/>
              </a:ext>
            </a:extLst>
          </p:cNvPr>
          <p:cNvSpPr>
            <a:spLocks noGrp="1"/>
          </p:cNvSpPr>
          <p:nvPr>
            <p:ph type="dt" sz="half" idx="10"/>
          </p:nvPr>
        </p:nvSpPr>
        <p:spPr>
          <a:xfrm>
            <a:off x="10559320" y="6356350"/>
            <a:ext cx="1561407" cy="365125"/>
          </a:xfrm>
        </p:spPr>
        <p:txBody>
          <a:bodyPr/>
          <a:lstStyle/>
          <a:p>
            <a:fld id="{112211CC-5AB9-492D-A084-86A92D216312}" type="datetime1">
              <a:rPr lang="de-DE" smtClean="0"/>
              <a:t>08.12.2024</a:t>
            </a:fld>
            <a:endParaRPr lang="de-DE" dirty="0"/>
          </a:p>
        </p:txBody>
      </p:sp>
      <p:sp>
        <p:nvSpPr>
          <p:cNvPr id="7" name="Fußzeilenplatzhalter 6">
            <a:extLst>
              <a:ext uri="{FF2B5EF4-FFF2-40B4-BE49-F238E27FC236}">
                <a16:creationId xmlns:a16="http://schemas.microsoft.com/office/drawing/2014/main" id="{131D626B-2C32-FD6E-A766-4C01296F0B20}"/>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6904390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dirty="0"/>
              <a:t>Future Work</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C9711D0F-D086-415C-9E89-07E57C862090}" type="datetime1">
              <a:rPr lang="de-DE" smtClean="0"/>
              <a:t>08.12.2024</a:t>
            </a:fld>
            <a:endParaRPr lang="en-US"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smtClean="0"/>
              <a:t>93</a:t>
            </a:fld>
            <a:endParaRPr lang="en-US" dirty="0"/>
          </a:p>
        </p:txBody>
      </p:sp>
      <p:sp>
        <p:nvSpPr>
          <p:cNvPr id="6" name="Textfeld 5">
            <a:extLst>
              <a:ext uri="{FF2B5EF4-FFF2-40B4-BE49-F238E27FC236}">
                <a16:creationId xmlns:a16="http://schemas.microsoft.com/office/drawing/2014/main" id="{EB77085C-30E7-BFEE-144D-8CDD352EF850}"/>
              </a:ext>
            </a:extLst>
          </p:cNvPr>
          <p:cNvSpPr txBox="1"/>
          <p:nvPr/>
        </p:nvSpPr>
        <p:spPr>
          <a:xfrm>
            <a:off x="7102550" y="4916513"/>
            <a:ext cx="4490140" cy="1200329"/>
          </a:xfrm>
          <a:prstGeom prst="rect">
            <a:avLst/>
          </a:prstGeom>
          <a:noFill/>
        </p:spPr>
        <p:txBody>
          <a:bodyPr wrap="square" rtlCol="0">
            <a:spAutoFit/>
          </a:bodyPr>
          <a:lstStyle>
            <a:defPPr>
              <a:defRPr lang="de-DE"/>
            </a:defPPr>
            <a:lvl1pPr>
              <a:defRPr sz="2400" b="1"/>
            </a:lvl1pPr>
          </a:lstStyle>
          <a:p>
            <a:pPr algn="ctr"/>
            <a:r>
              <a:rPr lang="en-US" b="0" dirty="0"/>
              <a:t>More displayed information retrieved from documentation</a:t>
            </a:r>
          </a:p>
          <a:p>
            <a:pPr algn="ctr"/>
            <a:r>
              <a:rPr lang="en-US" sz="1200" b="0" dirty="0"/>
              <a:t>(or from static code analysis/introspection… </a:t>
            </a:r>
          </a:p>
          <a:p>
            <a:pPr algn="ctr"/>
            <a:r>
              <a:rPr lang="en-US" sz="1200" b="0" dirty="0"/>
              <a:t>A lot of possibilities and a lot of challenges)</a:t>
            </a:r>
          </a:p>
        </p:txBody>
      </p:sp>
      <p:sp>
        <p:nvSpPr>
          <p:cNvPr id="8" name="Textfeld 7">
            <a:extLst>
              <a:ext uri="{FF2B5EF4-FFF2-40B4-BE49-F238E27FC236}">
                <a16:creationId xmlns:a16="http://schemas.microsoft.com/office/drawing/2014/main" id="{26EC4AF7-BB56-E7C8-3B99-7E57C914F5B0}"/>
              </a:ext>
            </a:extLst>
          </p:cNvPr>
          <p:cNvSpPr txBox="1"/>
          <p:nvPr/>
        </p:nvSpPr>
        <p:spPr>
          <a:xfrm>
            <a:off x="8066621" y="2994492"/>
            <a:ext cx="3434919" cy="461665"/>
          </a:xfrm>
          <a:prstGeom prst="rect">
            <a:avLst/>
          </a:prstGeom>
          <a:noFill/>
        </p:spPr>
        <p:txBody>
          <a:bodyPr wrap="square" rtlCol="0">
            <a:spAutoFit/>
          </a:bodyPr>
          <a:lstStyle>
            <a:defPPr>
              <a:defRPr lang="de-DE"/>
            </a:defPPr>
            <a:lvl1pPr>
              <a:defRPr sz="2400" b="1"/>
            </a:lvl1pPr>
          </a:lstStyle>
          <a:p>
            <a:pPr algn="ctr"/>
            <a:r>
              <a:rPr lang="en-US" b="0" dirty="0"/>
              <a:t>Include live Data</a:t>
            </a:r>
          </a:p>
        </p:txBody>
      </p:sp>
      <p:sp>
        <p:nvSpPr>
          <p:cNvPr id="9" name="Textfeld 8">
            <a:extLst>
              <a:ext uri="{FF2B5EF4-FFF2-40B4-BE49-F238E27FC236}">
                <a16:creationId xmlns:a16="http://schemas.microsoft.com/office/drawing/2014/main" id="{B4C3CC58-BB91-64D9-399C-159696DDACD7}"/>
              </a:ext>
            </a:extLst>
          </p:cNvPr>
          <p:cNvSpPr txBox="1"/>
          <p:nvPr/>
        </p:nvSpPr>
        <p:spPr>
          <a:xfrm>
            <a:off x="995960" y="1956933"/>
            <a:ext cx="3434919" cy="830997"/>
          </a:xfrm>
          <a:prstGeom prst="rect">
            <a:avLst/>
          </a:prstGeom>
          <a:noFill/>
        </p:spPr>
        <p:txBody>
          <a:bodyPr wrap="square" rtlCol="0">
            <a:spAutoFit/>
          </a:bodyPr>
          <a:lstStyle>
            <a:defPPr>
              <a:defRPr lang="de-DE"/>
            </a:defPPr>
            <a:lvl1pPr>
              <a:defRPr sz="2400" b="1"/>
            </a:lvl1pPr>
          </a:lstStyle>
          <a:p>
            <a:pPr algn="ctr"/>
            <a:r>
              <a:rPr lang="en-US" b="0" dirty="0"/>
              <a:t>Easy </a:t>
            </a:r>
            <a:r>
              <a:rPr lang="en-US" b="0" dirty="0" err="1"/>
              <a:t>deployability</a:t>
            </a:r>
            <a:r>
              <a:rPr lang="en-US" b="0" dirty="0"/>
              <a:t> for other ROS-developers</a:t>
            </a:r>
          </a:p>
        </p:txBody>
      </p:sp>
      <p:sp>
        <p:nvSpPr>
          <p:cNvPr id="10" name="Textfeld 9">
            <a:extLst>
              <a:ext uri="{FF2B5EF4-FFF2-40B4-BE49-F238E27FC236}">
                <a16:creationId xmlns:a16="http://schemas.microsoft.com/office/drawing/2014/main" id="{FEC0442E-084E-61DC-AE94-C815D1546C03}"/>
              </a:ext>
            </a:extLst>
          </p:cNvPr>
          <p:cNvSpPr txBox="1"/>
          <p:nvPr/>
        </p:nvSpPr>
        <p:spPr>
          <a:xfrm>
            <a:off x="450223" y="4916513"/>
            <a:ext cx="3434919" cy="830997"/>
          </a:xfrm>
          <a:prstGeom prst="rect">
            <a:avLst/>
          </a:prstGeom>
          <a:noFill/>
        </p:spPr>
        <p:txBody>
          <a:bodyPr wrap="square" rtlCol="0">
            <a:spAutoFit/>
          </a:bodyPr>
          <a:lstStyle>
            <a:defPPr>
              <a:defRPr lang="de-DE"/>
            </a:defPPr>
            <a:lvl1pPr>
              <a:defRPr sz="2400" b="1"/>
            </a:lvl1pPr>
          </a:lstStyle>
          <a:p>
            <a:pPr algn="ctr"/>
            <a:r>
              <a:rPr lang="en-US" b="0" dirty="0"/>
              <a:t>Improve scaling!</a:t>
            </a:r>
          </a:p>
          <a:p>
            <a:pPr algn="ctr"/>
            <a:r>
              <a:rPr lang="en-US" sz="1200" b="0" dirty="0"/>
              <a:t>Circular view is good for n &lt; 50, for more nodes maybe breakout of connected components</a:t>
            </a:r>
          </a:p>
        </p:txBody>
      </p:sp>
      <p:sp>
        <p:nvSpPr>
          <p:cNvPr id="11" name="Textfeld 10">
            <a:extLst>
              <a:ext uri="{FF2B5EF4-FFF2-40B4-BE49-F238E27FC236}">
                <a16:creationId xmlns:a16="http://schemas.microsoft.com/office/drawing/2014/main" id="{62F5DD8E-7882-59EE-B143-D9CDA8EDC824}"/>
              </a:ext>
            </a:extLst>
          </p:cNvPr>
          <p:cNvSpPr txBox="1"/>
          <p:nvPr/>
        </p:nvSpPr>
        <p:spPr>
          <a:xfrm>
            <a:off x="6812991" y="1956933"/>
            <a:ext cx="2971090" cy="830997"/>
          </a:xfrm>
          <a:prstGeom prst="rect">
            <a:avLst/>
          </a:prstGeom>
          <a:noFill/>
        </p:spPr>
        <p:txBody>
          <a:bodyPr wrap="square" rtlCol="0">
            <a:spAutoFit/>
          </a:bodyPr>
          <a:lstStyle>
            <a:defPPr>
              <a:defRPr lang="de-DE"/>
            </a:defPPr>
            <a:lvl1pPr>
              <a:defRPr sz="2400" b="1"/>
            </a:lvl1pPr>
          </a:lstStyle>
          <a:p>
            <a:pPr algn="ctr"/>
            <a:r>
              <a:rPr lang="en-US" dirty="0"/>
              <a:t>Wishes from the user study</a:t>
            </a:r>
          </a:p>
        </p:txBody>
      </p:sp>
      <p:sp>
        <p:nvSpPr>
          <p:cNvPr id="12" name="Textfeld 11">
            <a:extLst>
              <a:ext uri="{FF2B5EF4-FFF2-40B4-BE49-F238E27FC236}">
                <a16:creationId xmlns:a16="http://schemas.microsoft.com/office/drawing/2014/main" id="{D040946E-EBBB-D07F-57AB-E92DABA60298}"/>
              </a:ext>
            </a:extLst>
          </p:cNvPr>
          <p:cNvSpPr txBox="1"/>
          <p:nvPr/>
        </p:nvSpPr>
        <p:spPr>
          <a:xfrm>
            <a:off x="6310070" y="3695665"/>
            <a:ext cx="3434919" cy="830997"/>
          </a:xfrm>
          <a:prstGeom prst="rect">
            <a:avLst/>
          </a:prstGeom>
          <a:noFill/>
        </p:spPr>
        <p:txBody>
          <a:bodyPr wrap="square" rtlCol="0">
            <a:spAutoFit/>
          </a:bodyPr>
          <a:lstStyle>
            <a:defPPr>
              <a:defRPr lang="de-DE"/>
            </a:defPPr>
            <a:lvl1pPr>
              <a:defRPr sz="2400" b="1"/>
            </a:lvl1pPr>
          </a:lstStyle>
          <a:p>
            <a:pPr algn="ctr"/>
            <a:r>
              <a:rPr lang="en-US" b="0" dirty="0"/>
              <a:t>Allow live system manipulation</a:t>
            </a:r>
          </a:p>
        </p:txBody>
      </p:sp>
      <p:sp>
        <p:nvSpPr>
          <p:cNvPr id="7" name="Fußzeilenplatzhalter 6">
            <a:extLst>
              <a:ext uri="{FF2B5EF4-FFF2-40B4-BE49-F238E27FC236}">
                <a16:creationId xmlns:a16="http://schemas.microsoft.com/office/drawing/2014/main" id="{EFE0F851-FC11-24B5-8A6B-30A1C7EA243C}"/>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Textfeld 3">
            <a:extLst>
              <a:ext uri="{FF2B5EF4-FFF2-40B4-BE49-F238E27FC236}">
                <a16:creationId xmlns:a16="http://schemas.microsoft.com/office/drawing/2014/main" id="{D123BC61-FDDA-B0CC-DEFD-8EA34599269E}"/>
              </a:ext>
            </a:extLst>
          </p:cNvPr>
          <p:cNvSpPr txBox="1"/>
          <p:nvPr/>
        </p:nvSpPr>
        <p:spPr>
          <a:xfrm>
            <a:off x="2447011" y="3252057"/>
            <a:ext cx="3434919" cy="1200329"/>
          </a:xfrm>
          <a:prstGeom prst="rect">
            <a:avLst/>
          </a:prstGeom>
          <a:noFill/>
        </p:spPr>
        <p:txBody>
          <a:bodyPr wrap="square" rtlCol="0">
            <a:spAutoFit/>
          </a:bodyPr>
          <a:lstStyle>
            <a:defPPr>
              <a:defRPr lang="de-DE"/>
            </a:defPPr>
            <a:lvl1pPr>
              <a:defRPr sz="2400" b="1"/>
            </a:lvl1pPr>
          </a:lstStyle>
          <a:p>
            <a:pPr algn="ctr"/>
            <a:r>
              <a:rPr lang="en-US" b="0" dirty="0"/>
              <a:t>Add interactions on connections to see further information</a:t>
            </a:r>
          </a:p>
        </p:txBody>
      </p:sp>
    </p:spTree>
    <p:extLst>
      <p:ext uri="{BB962C8B-B14F-4D97-AF65-F5344CB8AC3E}">
        <p14:creationId xmlns:p14="http://schemas.microsoft.com/office/powerpoint/2010/main" val="29673638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BC66F0-1856-4D5D-2BD1-E9FD7AAA2486}"/>
              </a:ext>
            </a:extLst>
          </p:cNvPr>
          <p:cNvSpPr>
            <a:spLocks noGrp="1"/>
          </p:cNvSpPr>
          <p:nvPr>
            <p:ph type="title"/>
          </p:nvPr>
        </p:nvSpPr>
        <p:spPr/>
        <p:txBody>
          <a:bodyPr>
            <a:normAutofit/>
          </a:bodyPr>
          <a:lstStyle/>
          <a:p>
            <a:r>
              <a:rPr lang="en-US" sz="5400" dirty="0"/>
              <a:t>Visualization of </a:t>
            </a:r>
            <a:br>
              <a:rPr lang="en-US" sz="5400" dirty="0"/>
            </a:br>
            <a:r>
              <a:rPr lang="en-US" sz="5400" dirty="0"/>
              <a:t>ROS2-Nodes </a:t>
            </a:r>
          </a:p>
        </p:txBody>
      </p:sp>
      <p:sp>
        <p:nvSpPr>
          <p:cNvPr id="4" name="Datumsplatzhalter 3">
            <a:extLst>
              <a:ext uri="{FF2B5EF4-FFF2-40B4-BE49-F238E27FC236}">
                <a16:creationId xmlns:a16="http://schemas.microsoft.com/office/drawing/2014/main" id="{0F8B0C6C-37E9-CED8-7EB5-6DA7F53D28F3}"/>
              </a:ext>
            </a:extLst>
          </p:cNvPr>
          <p:cNvSpPr>
            <a:spLocks noGrp="1"/>
          </p:cNvSpPr>
          <p:nvPr>
            <p:ph type="dt" sz="half" idx="10"/>
          </p:nvPr>
        </p:nvSpPr>
        <p:spPr/>
        <p:txBody>
          <a:bodyPr/>
          <a:lstStyle/>
          <a:p>
            <a:fld id="{02357018-AF00-4175-A6AE-305B9F495FB6}" type="datetime1">
              <a:rPr lang="de-DE" smtClean="0"/>
              <a:t>08.12.2024</a:t>
            </a:fld>
            <a:endParaRPr lang="de-DE"/>
          </a:p>
        </p:txBody>
      </p:sp>
      <p:sp>
        <p:nvSpPr>
          <p:cNvPr id="6" name="Foliennummernplatzhalter 5">
            <a:extLst>
              <a:ext uri="{FF2B5EF4-FFF2-40B4-BE49-F238E27FC236}">
                <a16:creationId xmlns:a16="http://schemas.microsoft.com/office/drawing/2014/main" id="{CA90372A-A4DA-226A-69B8-8819F11A79A5}"/>
              </a:ext>
            </a:extLst>
          </p:cNvPr>
          <p:cNvSpPr>
            <a:spLocks noGrp="1"/>
          </p:cNvSpPr>
          <p:nvPr>
            <p:ph type="sldNum" sz="quarter" idx="12"/>
          </p:nvPr>
        </p:nvSpPr>
        <p:spPr/>
        <p:txBody>
          <a:bodyPr/>
          <a:lstStyle/>
          <a:p>
            <a:fld id="{107AFDAB-D1F3-4178-9F69-235A4A98E3C7}" type="slidenum">
              <a:rPr lang="de-DE" smtClean="0"/>
              <a:t>94</a:t>
            </a:fld>
            <a:endParaRPr lang="de-DE"/>
          </a:p>
        </p:txBody>
      </p:sp>
      <p:sp>
        <p:nvSpPr>
          <p:cNvPr id="21" name="Textfeld 20">
            <a:extLst>
              <a:ext uri="{FF2B5EF4-FFF2-40B4-BE49-F238E27FC236}">
                <a16:creationId xmlns:a16="http://schemas.microsoft.com/office/drawing/2014/main" id="{AFD20595-035E-1039-AC3C-0474D79868FF}"/>
              </a:ext>
            </a:extLst>
          </p:cNvPr>
          <p:cNvSpPr txBox="1"/>
          <p:nvPr/>
        </p:nvSpPr>
        <p:spPr>
          <a:xfrm>
            <a:off x="-39293" y="465753"/>
            <a:ext cx="4419448" cy="954107"/>
          </a:xfrm>
          <a:prstGeom prst="rect">
            <a:avLst/>
          </a:prstGeom>
          <a:noFill/>
        </p:spPr>
        <p:txBody>
          <a:bodyPr wrap="square" rtlCol="0">
            <a:spAutoFit/>
          </a:bodyPr>
          <a:lstStyle/>
          <a:p>
            <a:pPr algn="ctr"/>
            <a:r>
              <a:rPr lang="en-US" sz="2800" b="1" dirty="0"/>
              <a:t>Thanks for your attention! </a:t>
            </a:r>
            <a:r>
              <a:rPr lang="en-US" sz="2800" b="1" dirty="0">
                <a:sym typeface="Wingdings" panose="05000000000000000000" pitchFamily="2" charset="2"/>
              </a:rPr>
              <a:t>:-)</a:t>
            </a:r>
            <a:endParaRPr lang="en-US" sz="2800" b="1" dirty="0"/>
          </a:p>
        </p:txBody>
      </p:sp>
      <p:sp>
        <p:nvSpPr>
          <p:cNvPr id="22" name="Textfeld 21">
            <a:extLst>
              <a:ext uri="{FF2B5EF4-FFF2-40B4-BE49-F238E27FC236}">
                <a16:creationId xmlns:a16="http://schemas.microsoft.com/office/drawing/2014/main" id="{FFF9E122-D4D8-911F-13FD-17C81CA33485}"/>
              </a:ext>
            </a:extLst>
          </p:cNvPr>
          <p:cNvSpPr txBox="1"/>
          <p:nvPr/>
        </p:nvSpPr>
        <p:spPr>
          <a:xfrm>
            <a:off x="8315723" y="1850038"/>
            <a:ext cx="2786382" cy="523220"/>
          </a:xfrm>
          <a:prstGeom prst="rect">
            <a:avLst/>
          </a:prstGeom>
          <a:noFill/>
        </p:spPr>
        <p:txBody>
          <a:bodyPr wrap="square" rtlCol="0">
            <a:spAutoFit/>
          </a:bodyPr>
          <a:lstStyle/>
          <a:p>
            <a:pPr algn="ctr"/>
            <a:r>
              <a:rPr lang="en-US" sz="2800" b="1" dirty="0"/>
              <a:t>Questions?</a:t>
            </a:r>
          </a:p>
        </p:txBody>
      </p:sp>
      <p:pic>
        <p:nvPicPr>
          <p:cNvPr id="3" name="Grafik 2">
            <a:extLst>
              <a:ext uri="{FF2B5EF4-FFF2-40B4-BE49-F238E27FC236}">
                <a16:creationId xmlns:a16="http://schemas.microsoft.com/office/drawing/2014/main" id="{F20BDA6D-3E85-3D6A-0E45-7ED95C74FA81}"/>
              </a:ext>
            </a:extLst>
          </p:cNvPr>
          <p:cNvPicPr>
            <a:picLocks noChangeAspect="1"/>
          </p:cNvPicPr>
          <p:nvPr/>
        </p:nvPicPr>
        <p:blipFill>
          <a:blip r:embed="rId2"/>
          <a:stretch>
            <a:fillRect/>
          </a:stretch>
        </p:blipFill>
        <p:spPr>
          <a:xfrm>
            <a:off x="4380155" y="433387"/>
            <a:ext cx="3935568" cy="2263272"/>
          </a:xfrm>
          <a:prstGeom prst="rect">
            <a:avLst/>
          </a:prstGeom>
        </p:spPr>
      </p:pic>
      <p:pic>
        <p:nvPicPr>
          <p:cNvPr id="7" name="Grafik 6">
            <a:extLst>
              <a:ext uri="{FF2B5EF4-FFF2-40B4-BE49-F238E27FC236}">
                <a16:creationId xmlns:a16="http://schemas.microsoft.com/office/drawing/2014/main" id="{322DBCE7-7782-0E84-857D-0054674539BF}"/>
              </a:ext>
            </a:extLst>
          </p:cNvPr>
          <p:cNvPicPr>
            <a:picLocks noChangeAspect="1"/>
          </p:cNvPicPr>
          <p:nvPr/>
        </p:nvPicPr>
        <p:blipFill>
          <a:blip r:embed="rId3"/>
          <a:stretch>
            <a:fillRect/>
          </a:stretch>
        </p:blipFill>
        <p:spPr>
          <a:xfrm>
            <a:off x="650240" y="4590183"/>
            <a:ext cx="4470400" cy="1705514"/>
          </a:xfrm>
          <a:prstGeom prst="rect">
            <a:avLst/>
          </a:prstGeom>
        </p:spPr>
      </p:pic>
      <p:pic>
        <p:nvPicPr>
          <p:cNvPr id="9" name="Grafik 8">
            <a:extLst>
              <a:ext uri="{FF2B5EF4-FFF2-40B4-BE49-F238E27FC236}">
                <a16:creationId xmlns:a16="http://schemas.microsoft.com/office/drawing/2014/main" id="{3F6E8FF3-9186-7432-B58D-1D3D1724BACC}"/>
              </a:ext>
            </a:extLst>
          </p:cNvPr>
          <p:cNvPicPr>
            <a:picLocks noChangeAspect="1"/>
          </p:cNvPicPr>
          <p:nvPr/>
        </p:nvPicPr>
        <p:blipFill>
          <a:blip r:embed="rId4"/>
          <a:stretch>
            <a:fillRect/>
          </a:stretch>
        </p:blipFill>
        <p:spPr>
          <a:xfrm>
            <a:off x="8575040" y="2785272"/>
            <a:ext cx="3430304" cy="3683548"/>
          </a:xfrm>
          <a:prstGeom prst="rect">
            <a:avLst/>
          </a:prstGeom>
        </p:spPr>
      </p:pic>
      <p:pic>
        <p:nvPicPr>
          <p:cNvPr id="11" name="Grafik 10">
            <a:extLst>
              <a:ext uri="{FF2B5EF4-FFF2-40B4-BE49-F238E27FC236}">
                <a16:creationId xmlns:a16="http://schemas.microsoft.com/office/drawing/2014/main" id="{AD737360-2502-F0AA-4597-9391141003CA}"/>
              </a:ext>
            </a:extLst>
          </p:cNvPr>
          <p:cNvPicPr>
            <a:picLocks noChangeAspect="1"/>
          </p:cNvPicPr>
          <p:nvPr/>
        </p:nvPicPr>
        <p:blipFill>
          <a:blip r:embed="rId5"/>
          <a:stretch>
            <a:fillRect/>
          </a:stretch>
        </p:blipFill>
        <p:spPr>
          <a:xfrm>
            <a:off x="384191" y="1725677"/>
            <a:ext cx="3572480" cy="1196749"/>
          </a:xfrm>
          <a:prstGeom prst="rect">
            <a:avLst/>
          </a:prstGeom>
        </p:spPr>
      </p:pic>
      <p:sp>
        <p:nvSpPr>
          <p:cNvPr id="8" name="Fußzeilenplatzhalter 7">
            <a:extLst>
              <a:ext uri="{FF2B5EF4-FFF2-40B4-BE49-F238E27FC236}">
                <a16:creationId xmlns:a16="http://schemas.microsoft.com/office/drawing/2014/main" id="{BA393696-D0AF-1893-4851-9487674E0EFC}"/>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167731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FB7AEE-2192-8A76-000A-E98175C3253B}"/>
              </a:ext>
            </a:extLst>
          </p:cNvPr>
          <p:cNvSpPr>
            <a:spLocks noGrp="1"/>
          </p:cNvSpPr>
          <p:nvPr>
            <p:ph type="title"/>
          </p:nvPr>
        </p:nvSpPr>
        <p:spPr/>
        <p:txBody>
          <a:bodyPr/>
          <a:lstStyle/>
          <a:p>
            <a:r>
              <a:rPr lang="de-DE" dirty="0"/>
              <a:t>References</a:t>
            </a:r>
            <a:endParaRPr lang="en-US" dirty="0"/>
          </a:p>
        </p:txBody>
      </p:sp>
      <p:sp>
        <p:nvSpPr>
          <p:cNvPr id="6" name="Inhaltsplatzhalter 5">
            <a:extLst>
              <a:ext uri="{FF2B5EF4-FFF2-40B4-BE49-F238E27FC236}">
                <a16:creationId xmlns:a16="http://schemas.microsoft.com/office/drawing/2014/main" id="{C6A91051-58CB-A69E-AC28-47AB54CC5092}"/>
              </a:ext>
            </a:extLst>
          </p:cNvPr>
          <p:cNvSpPr>
            <a:spLocks noGrp="1"/>
          </p:cNvSpPr>
          <p:nvPr>
            <p:ph idx="1"/>
          </p:nvPr>
        </p:nvSpPr>
        <p:spPr>
          <a:xfrm>
            <a:off x="838200" y="1407296"/>
            <a:ext cx="10515600" cy="4949054"/>
          </a:xfrm>
        </p:spPr>
        <p:txBody>
          <a:bodyPr>
            <a:normAutofit fontScale="70000" lnSpcReduction="20000"/>
          </a:bodyPr>
          <a:lstStyle/>
          <a:p>
            <a:pPr marL="0" indent="0">
              <a:buNone/>
            </a:pPr>
            <a:r>
              <a:rPr lang="en-US" dirty="0">
                <a:latin typeface="+mn-lt"/>
              </a:rPr>
              <a:t>Robot Operation System:</a:t>
            </a:r>
          </a:p>
          <a:p>
            <a:r>
              <a:rPr lang="en-US" b="0" i="0" dirty="0" err="1">
                <a:solidFill>
                  <a:srgbClr val="222222"/>
                </a:solidFill>
                <a:effectLst/>
                <a:latin typeface="+mn-lt"/>
                <a:hlinkClick r:id="rId2"/>
              </a:rPr>
              <a:t>Macenski</a:t>
            </a:r>
            <a:r>
              <a:rPr lang="en-US" b="0" i="0" dirty="0">
                <a:solidFill>
                  <a:srgbClr val="222222"/>
                </a:solidFill>
                <a:effectLst/>
                <a:latin typeface="+mn-lt"/>
                <a:hlinkClick r:id="rId2"/>
              </a:rPr>
              <a:t>, Steven, et al. "Robot Operating System 2: Design, architecture, and uses in the wild." </a:t>
            </a:r>
            <a:r>
              <a:rPr lang="en-US" b="0" i="1" dirty="0">
                <a:solidFill>
                  <a:srgbClr val="222222"/>
                </a:solidFill>
                <a:effectLst/>
                <a:latin typeface="+mn-lt"/>
                <a:hlinkClick r:id="rId2"/>
              </a:rPr>
              <a:t>Science Robotics</a:t>
            </a:r>
            <a:r>
              <a:rPr lang="en-US" b="0" i="0" dirty="0">
                <a:solidFill>
                  <a:srgbClr val="222222"/>
                </a:solidFill>
                <a:effectLst/>
                <a:latin typeface="+mn-lt"/>
                <a:hlinkClick r:id="rId2"/>
              </a:rPr>
              <a:t> 7.66 (2022): eabm6074.</a:t>
            </a:r>
            <a:endParaRPr lang="en-US" b="0" i="0" dirty="0">
              <a:solidFill>
                <a:srgbClr val="222222"/>
              </a:solidFill>
              <a:effectLst/>
              <a:latin typeface="+mn-lt"/>
            </a:endParaRPr>
          </a:p>
          <a:p>
            <a:r>
              <a:rPr lang="en-US" b="0" i="0" dirty="0">
                <a:solidFill>
                  <a:srgbClr val="222222"/>
                </a:solidFill>
                <a:effectLst/>
                <a:latin typeface="+mn-lt"/>
                <a:hlinkClick r:id="rId3"/>
              </a:rPr>
              <a:t>Quigley, Morgan, et al. "ROS: an open-source Robot Operating System." </a:t>
            </a:r>
            <a:r>
              <a:rPr lang="en-US" b="0" i="1" dirty="0">
                <a:solidFill>
                  <a:srgbClr val="222222"/>
                </a:solidFill>
                <a:effectLst/>
                <a:latin typeface="+mn-lt"/>
                <a:hlinkClick r:id="rId3"/>
              </a:rPr>
              <a:t>ICRA workshop on open source software</a:t>
            </a:r>
            <a:r>
              <a:rPr lang="en-US" b="0" i="0" dirty="0">
                <a:solidFill>
                  <a:srgbClr val="222222"/>
                </a:solidFill>
                <a:effectLst/>
                <a:latin typeface="+mn-lt"/>
                <a:hlinkClick r:id="rId3"/>
              </a:rPr>
              <a:t>. Vol. 3. No. 3.2. 2009.</a:t>
            </a:r>
            <a:endParaRPr lang="en-US" b="0" i="0" dirty="0">
              <a:solidFill>
                <a:srgbClr val="222222"/>
              </a:solidFill>
              <a:effectLst/>
              <a:latin typeface="+mn-lt"/>
            </a:endParaRPr>
          </a:p>
          <a:p>
            <a:endParaRPr lang="en-US" dirty="0">
              <a:latin typeface="+mn-lt"/>
            </a:endParaRPr>
          </a:p>
          <a:p>
            <a:pPr marL="0" indent="0">
              <a:buNone/>
            </a:pPr>
            <a:r>
              <a:rPr lang="en-US" dirty="0">
                <a:latin typeface="+mn-lt"/>
              </a:rPr>
              <a:t>Visualization Principles:</a:t>
            </a:r>
            <a:endParaRPr lang="en-US" sz="2800" dirty="0">
              <a:latin typeface="+mn-lt"/>
            </a:endParaRPr>
          </a:p>
          <a:p>
            <a:pPr algn="l"/>
            <a:r>
              <a:rPr lang="en-US" sz="2800" dirty="0">
                <a:latin typeface="+mn-lt"/>
                <a:hlinkClick r:id="rId4"/>
              </a:rPr>
              <a:t>Bennett, Chris, et al. "The aesthetics of graph visualization." </a:t>
            </a:r>
            <a:r>
              <a:rPr lang="en-US" sz="2800" dirty="0" err="1">
                <a:latin typeface="+mn-lt"/>
                <a:hlinkClick r:id="rId4"/>
              </a:rPr>
              <a:t>CAe</a:t>
            </a:r>
            <a:r>
              <a:rPr lang="en-US" sz="2800" dirty="0">
                <a:latin typeface="+mn-lt"/>
                <a:hlinkClick r:id="rId4"/>
              </a:rPr>
              <a:t>. 2007.</a:t>
            </a:r>
            <a:endParaRPr lang="en-US" sz="2800" dirty="0">
              <a:latin typeface="+mn-lt"/>
            </a:endParaRPr>
          </a:p>
          <a:p>
            <a:pPr algn="l"/>
            <a:r>
              <a:rPr lang="en-US" b="0" i="0" dirty="0">
                <a:solidFill>
                  <a:srgbClr val="222222"/>
                </a:solidFill>
                <a:effectLst/>
                <a:latin typeface="+mn-lt"/>
                <a:hlinkClick r:id="rId5"/>
              </a:rPr>
              <a:t>Stauffer, Michael, et al. "A review and extension of the visual information seeking mantra (VISM)." (2016).</a:t>
            </a:r>
            <a:endParaRPr lang="en-US" sz="2800" dirty="0">
              <a:latin typeface="+mn-lt"/>
            </a:endParaRPr>
          </a:p>
          <a:p>
            <a:endParaRPr lang="en-US" dirty="0">
              <a:latin typeface="+mn-lt"/>
            </a:endParaRPr>
          </a:p>
          <a:p>
            <a:pPr marL="0" indent="0">
              <a:buNone/>
            </a:pPr>
            <a:r>
              <a:rPr lang="en-US" dirty="0">
                <a:latin typeface="+mn-lt"/>
              </a:rPr>
              <a:t>Images from:</a:t>
            </a:r>
          </a:p>
          <a:p>
            <a:r>
              <a:rPr lang="en-US" dirty="0">
                <a:latin typeface="+mn-lt"/>
              </a:rPr>
              <a:t>App screenshots are own captured</a:t>
            </a:r>
          </a:p>
          <a:p>
            <a:r>
              <a:rPr lang="en-US" dirty="0">
                <a:latin typeface="+mn-lt"/>
              </a:rPr>
              <a:t>Sketch images created with </a:t>
            </a:r>
            <a:r>
              <a:rPr lang="en-US" dirty="0">
                <a:latin typeface="+mn-lt"/>
                <a:hlinkClick r:id="rId6"/>
              </a:rPr>
              <a:t>Microsoft Bing Create</a:t>
            </a:r>
            <a:endParaRPr lang="en-US" dirty="0">
              <a:latin typeface="+mn-lt"/>
            </a:endParaRPr>
          </a:p>
          <a:p>
            <a:r>
              <a:rPr lang="en-US" dirty="0">
                <a:latin typeface="+mn-lt"/>
              </a:rPr>
              <a:t>Company logos are the official logos</a:t>
            </a:r>
          </a:p>
        </p:txBody>
      </p:sp>
      <p:sp>
        <p:nvSpPr>
          <p:cNvPr id="3" name="Datumsplatzhalter 2">
            <a:extLst>
              <a:ext uri="{FF2B5EF4-FFF2-40B4-BE49-F238E27FC236}">
                <a16:creationId xmlns:a16="http://schemas.microsoft.com/office/drawing/2014/main" id="{88A38B7D-BEBD-4097-3A5A-0EE14936389D}"/>
              </a:ext>
            </a:extLst>
          </p:cNvPr>
          <p:cNvSpPr>
            <a:spLocks noGrp="1"/>
          </p:cNvSpPr>
          <p:nvPr>
            <p:ph type="dt" sz="half" idx="10"/>
          </p:nvPr>
        </p:nvSpPr>
        <p:spPr/>
        <p:txBody>
          <a:bodyPr/>
          <a:lstStyle/>
          <a:p>
            <a:fld id="{C2E77F13-3C7D-46B9-A737-9714C10CD4E6}" type="datetime1">
              <a:rPr lang="de-DE" smtClean="0"/>
              <a:t>08.12.2024</a:t>
            </a:fld>
            <a:endParaRPr lang="de-DE"/>
          </a:p>
        </p:txBody>
      </p:sp>
      <p:sp>
        <p:nvSpPr>
          <p:cNvPr id="5" name="Foliennummernplatzhalter 4">
            <a:extLst>
              <a:ext uri="{FF2B5EF4-FFF2-40B4-BE49-F238E27FC236}">
                <a16:creationId xmlns:a16="http://schemas.microsoft.com/office/drawing/2014/main" id="{03756989-D4FA-4FD4-2C84-B111AE85409F}"/>
              </a:ext>
            </a:extLst>
          </p:cNvPr>
          <p:cNvSpPr>
            <a:spLocks noGrp="1"/>
          </p:cNvSpPr>
          <p:nvPr>
            <p:ph type="sldNum" sz="quarter" idx="12"/>
          </p:nvPr>
        </p:nvSpPr>
        <p:spPr/>
        <p:txBody>
          <a:bodyPr/>
          <a:lstStyle/>
          <a:p>
            <a:fld id="{107AFDAB-D1F3-4178-9F69-235A4A98E3C7}" type="slidenum">
              <a:rPr lang="de-DE" smtClean="0"/>
              <a:t>95</a:t>
            </a:fld>
            <a:endParaRPr lang="de-DE"/>
          </a:p>
        </p:txBody>
      </p:sp>
      <p:sp>
        <p:nvSpPr>
          <p:cNvPr id="7" name="Fußzeilenplatzhalter 6">
            <a:extLst>
              <a:ext uri="{FF2B5EF4-FFF2-40B4-BE49-F238E27FC236}">
                <a16:creationId xmlns:a16="http://schemas.microsoft.com/office/drawing/2014/main" id="{86FB542E-F2FA-2AE6-6610-8C23D8BDDF6D}"/>
              </a:ext>
            </a:extLst>
          </p:cNvPr>
          <p:cNvSpPr>
            <a:spLocks noGrp="1"/>
          </p:cNvSpPr>
          <p:nvPr>
            <p:ph type="ftr" sz="quarter" idx="11"/>
          </p:nvPr>
        </p:nvSpPr>
        <p:spPr/>
        <p:txBody>
          <a:bodyPr/>
          <a:lstStyle/>
          <a:p>
            <a:r>
              <a:rPr lang="en-US"/>
              <a:t>Visualization for Message Graphs - Master's Thesis Valentin Schröter</a:t>
            </a:r>
            <a:endParaRPr lang="de-DE" dirty="0"/>
          </a:p>
        </p:txBody>
      </p:sp>
    </p:spTree>
    <p:extLst>
      <p:ext uri="{BB962C8B-B14F-4D97-AF65-F5344CB8AC3E}">
        <p14:creationId xmlns:p14="http://schemas.microsoft.com/office/powerpoint/2010/main" val="8160065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1" y="2459586"/>
            <a:ext cx="4145280"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E53D6BEA-1F2D-4F62-8FC0-DF4BA1DD6750}" type="datetime1">
              <a:rPr lang="de-DE" smtClean="0"/>
              <a:t>08.12.2024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96</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3552334"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3481214"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3410094"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338974"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3267915" y="4591925"/>
            <a:ext cx="1493459" cy="523220"/>
          </a:xfrm>
          <a:prstGeom prst="rect">
            <a:avLst/>
          </a:prstGeom>
          <a:noFill/>
        </p:spPr>
        <p:txBody>
          <a:bodyPr wrap="square" rtlCol="0">
            <a:spAutoFit/>
          </a:bodyPr>
          <a:lstStyle/>
          <a:p>
            <a:pPr algn="ctr"/>
            <a:r>
              <a:rPr lang="en-US" sz="140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2905822" y="252109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1" y="1874520"/>
            <a:ext cx="68580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dirty="0"/>
              <a:t>Desktop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6741923"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8090222" y="3850331"/>
            <a:ext cx="186291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8561410" y="3605532"/>
            <a:ext cx="1298785" cy="261610"/>
          </a:xfrm>
          <a:prstGeom prst="rect">
            <a:avLst/>
          </a:prstGeom>
          <a:noFill/>
        </p:spPr>
        <p:txBody>
          <a:bodyPr wrap="square" rtlCol="0">
            <a:spAutoFit/>
          </a:bodyPr>
          <a:lstStyle/>
          <a:p>
            <a:pPr algn="ctr"/>
            <a:r>
              <a:rPr lang="en-US" sz="110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7888424"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Fußzeilenplatzhalter 9">
            <a:extLst>
              <a:ext uri="{FF2B5EF4-FFF2-40B4-BE49-F238E27FC236}">
                <a16:creationId xmlns:a16="http://schemas.microsoft.com/office/drawing/2014/main" id="{715042F6-C56A-2B0F-72E0-E8E3980EBFAB}"/>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5539891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1" y="2459586"/>
            <a:ext cx="4145280"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7A4C42E3-155C-4358-AD49-47220D7FEF06}" type="datetime1">
              <a:rPr lang="de-DE" smtClean="0"/>
              <a:t>08.12.2024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97</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3552334"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3481214"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3410094"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338974"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3267915" y="4591925"/>
            <a:ext cx="1493459" cy="523220"/>
          </a:xfrm>
          <a:prstGeom prst="rect">
            <a:avLst/>
          </a:prstGeom>
          <a:noFill/>
        </p:spPr>
        <p:txBody>
          <a:bodyPr wrap="square" rtlCol="0">
            <a:spAutoFit/>
          </a:bodyPr>
          <a:lstStyle/>
          <a:p>
            <a:pPr algn="ctr"/>
            <a:r>
              <a:rPr lang="en-US" sz="140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2905822" y="252109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1" y="1874520"/>
            <a:ext cx="68580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b="1" strike="sngStrike" dirty="0">
                <a:solidFill>
                  <a:schemeClr val="accent3"/>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6741923"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8090222" y="3850331"/>
            <a:ext cx="186291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8561410" y="3605532"/>
            <a:ext cx="1298785" cy="261610"/>
          </a:xfrm>
          <a:prstGeom prst="rect">
            <a:avLst/>
          </a:prstGeom>
          <a:noFill/>
        </p:spPr>
        <p:txBody>
          <a:bodyPr wrap="square" rtlCol="0">
            <a:spAutoFit/>
          </a:bodyPr>
          <a:lstStyle/>
          <a:p>
            <a:pPr algn="ctr"/>
            <a:r>
              <a:rPr lang="en-US" sz="110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7888424"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feld 9">
            <a:extLst>
              <a:ext uri="{FF2B5EF4-FFF2-40B4-BE49-F238E27FC236}">
                <a16:creationId xmlns:a16="http://schemas.microsoft.com/office/drawing/2014/main" id="{7C11EF0D-FBB6-C1DD-4E50-708A061CA0C5}"/>
              </a:ext>
            </a:extLst>
          </p:cNvPr>
          <p:cNvSpPr txBox="1"/>
          <p:nvPr/>
        </p:nvSpPr>
        <p:spPr>
          <a:xfrm>
            <a:off x="4135120" y="1293277"/>
            <a:ext cx="3315384" cy="307777"/>
          </a:xfrm>
          <a:prstGeom prst="rect">
            <a:avLst/>
          </a:prstGeom>
          <a:noFill/>
        </p:spPr>
        <p:txBody>
          <a:bodyPr wrap="square" rtlCol="0">
            <a:spAutoFit/>
          </a:bodyPr>
          <a:lstStyle/>
          <a:p>
            <a:pPr algn="ctr"/>
            <a:r>
              <a:rPr lang="en-US" sz="1400" dirty="0"/>
              <a:t>A lot of robots don’t have a display…</a:t>
            </a:r>
          </a:p>
        </p:txBody>
      </p:sp>
      <p:cxnSp>
        <p:nvCxnSpPr>
          <p:cNvPr id="12" name="Gerade Verbindung mit Pfeil 11">
            <a:extLst>
              <a:ext uri="{FF2B5EF4-FFF2-40B4-BE49-F238E27FC236}">
                <a16:creationId xmlns:a16="http://schemas.microsoft.com/office/drawing/2014/main" id="{9317AE09-CB28-ABC3-36D9-B95481BFC657}"/>
              </a:ext>
            </a:extLst>
          </p:cNvPr>
          <p:cNvCxnSpPr/>
          <p:nvPr/>
        </p:nvCxnSpPr>
        <p:spPr>
          <a:xfrm flipV="1">
            <a:off x="4074160" y="1559560"/>
            <a:ext cx="314960" cy="370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feld 13">
            <a:extLst>
              <a:ext uri="{FF2B5EF4-FFF2-40B4-BE49-F238E27FC236}">
                <a16:creationId xmlns:a16="http://schemas.microsoft.com/office/drawing/2014/main" id="{558C1C05-F1F8-6053-9F19-35C5E09FC052}"/>
              </a:ext>
            </a:extLst>
          </p:cNvPr>
          <p:cNvSpPr txBox="1"/>
          <p:nvPr/>
        </p:nvSpPr>
        <p:spPr>
          <a:xfrm>
            <a:off x="8979983" y="2160021"/>
            <a:ext cx="2715633" cy="523220"/>
          </a:xfrm>
          <a:prstGeom prst="rect">
            <a:avLst/>
          </a:prstGeom>
          <a:noFill/>
        </p:spPr>
        <p:txBody>
          <a:bodyPr wrap="square" rtlCol="0">
            <a:spAutoFit/>
          </a:bodyPr>
          <a:lstStyle/>
          <a:p>
            <a:pPr algn="ctr"/>
            <a:r>
              <a:rPr lang="en-US" sz="1400" dirty="0"/>
              <a:t>NodeJS cannot communicate natively with ROS</a:t>
            </a:r>
          </a:p>
        </p:txBody>
      </p:sp>
      <p:cxnSp>
        <p:nvCxnSpPr>
          <p:cNvPr id="17" name="Gerade Verbindung mit Pfeil 16">
            <a:extLst>
              <a:ext uri="{FF2B5EF4-FFF2-40B4-BE49-F238E27FC236}">
                <a16:creationId xmlns:a16="http://schemas.microsoft.com/office/drawing/2014/main" id="{AE2312C5-D671-75FC-688D-6DA9881691F5}"/>
              </a:ext>
            </a:extLst>
          </p:cNvPr>
          <p:cNvCxnSpPr>
            <a:cxnSpLocks/>
          </p:cNvCxnSpPr>
          <p:nvPr/>
        </p:nvCxnSpPr>
        <p:spPr>
          <a:xfrm flipV="1">
            <a:off x="7579360" y="2579772"/>
            <a:ext cx="1631442" cy="9529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Fußzeilenplatzhalter 10">
            <a:extLst>
              <a:ext uri="{FF2B5EF4-FFF2-40B4-BE49-F238E27FC236}">
                <a16:creationId xmlns:a16="http://schemas.microsoft.com/office/drawing/2014/main" id="{8716F87E-9ECF-A0CB-6D71-5AA0E22E9A42}"/>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4088647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793240" y="1874520"/>
            <a:ext cx="7134356"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5015865"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1E175939-1C8C-40F3-9A99-20933A39F979}" type="datetime1">
              <a:rPr lang="de-DE" smtClean="0"/>
              <a:t>08.12.2024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98</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262605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255493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248381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241269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341633" y="4591925"/>
            <a:ext cx="1493459" cy="523220"/>
          </a:xfrm>
          <a:prstGeom prst="rect">
            <a:avLst/>
          </a:prstGeom>
          <a:noFill/>
        </p:spPr>
        <p:txBody>
          <a:bodyPr wrap="square" rtlCol="0">
            <a:spAutoFit/>
          </a:bodyPr>
          <a:lstStyle/>
          <a:p>
            <a:pPr algn="ctr"/>
            <a:r>
              <a:rPr lang="en-US" sz="140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341113" y="252109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929265"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strike="sngStrike" dirty="0">
                <a:solidFill>
                  <a:schemeClr val="bg1">
                    <a:lumMod val="50000"/>
                  </a:schemeClr>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551586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5251447" y="4564877"/>
            <a:ext cx="1801498" cy="646331"/>
          </a:xfrm>
          <a:prstGeom prst="rect">
            <a:avLst/>
          </a:prstGeom>
          <a:noFill/>
        </p:spPr>
        <p:txBody>
          <a:bodyPr wrap="square" rtlCol="0">
            <a:spAutoFit/>
          </a:bodyPr>
          <a:lstStyle/>
          <a:p>
            <a:pPr algn="ctr"/>
            <a:r>
              <a:rPr lang="en-US" sz="1200" dirty="0"/>
              <a:t>Generic </a:t>
            </a:r>
          </a:p>
          <a:p>
            <a:pPr algn="ctr"/>
            <a:r>
              <a:rPr lang="en-US" sz="120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826032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99" name="Pfeil: nach links und rechts 98">
            <a:extLst>
              <a:ext uri="{FF2B5EF4-FFF2-40B4-BE49-F238E27FC236}">
                <a16:creationId xmlns:a16="http://schemas.microsoft.com/office/drawing/2014/main" id="{6630EFCA-5422-5478-3E35-D705055C1508}"/>
              </a:ext>
            </a:extLst>
          </p:cNvPr>
          <p:cNvSpPr/>
          <p:nvPr/>
        </p:nvSpPr>
        <p:spPr>
          <a:xfrm>
            <a:off x="688278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feld 100">
            <a:extLst>
              <a:ext uri="{FF2B5EF4-FFF2-40B4-BE49-F238E27FC236}">
                <a16:creationId xmlns:a16="http://schemas.microsoft.com/office/drawing/2014/main" id="{8B6E8120-CDEE-01BF-2C7D-2455D179A1B7}"/>
              </a:ext>
            </a:extLst>
          </p:cNvPr>
          <p:cNvSpPr txBox="1"/>
          <p:nvPr/>
        </p:nvSpPr>
        <p:spPr>
          <a:xfrm>
            <a:off x="6893400" y="3187135"/>
            <a:ext cx="1298785" cy="769441"/>
          </a:xfrm>
          <a:prstGeom prst="rect">
            <a:avLst/>
          </a:prstGeom>
          <a:noFill/>
        </p:spPr>
        <p:txBody>
          <a:bodyPr wrap="square" rtlCol="0">
            <a:spAutoFit/>
          </a:bodyPr>
          <a:lstStyle/>
          <a:p>
            <a:pPr algn="ctr"/>
            <a:r>
              <a:rPr lang="en-US" sz="1100" dirty="0"/>
              <a:t>Querying </a:t>
            </a:r>
            <a:r>
              <a:rPr lang="en-US" sz="1100" dirty="0" err="1"/>
              <a:t>SystemInfo</a:t>
            </a:r>
            <a:r>
              <a:rPr lang="en-US" sz="1100" dirty="0"/>
              <a:t> service data via </a:t>
            </a:r>
            <a:r>
              <a:rPr lang="en-US" sz="1100" dirty="0" err="1"/>
              <a:t>WebSockets</a:t>
            </a:r>
            <a:endParaRPr lang="en-US" sz="110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960862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9569722" y="3605532"/>
            <a:ext cx="1298785" cy="261610"/>
          </a:xfrm>
          <a:prstGeom prst="rect">
            <a:avLst/>
          </a:prstGeom>
          <a:noFill/>
        </p:spPr>
        <p:txBody>
          <a:bodyPr wrap="square" rtlCol="0">
            <a:spAutoFit/>
          </a:bodyPr>
          <a:lstStyle/>
          <a:p>
            <a:pPr algn="ctr"/>
            <a:r>
              <a:rPr lang="en-US" sz="110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940682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Textfeld 10">
            <a:extLst>
              <a:ext uri="{FF2B5EF4-FFF2-40B4-BE49-F238E27FC236}">
                <a16:creationId xmlns:a16="http://schemas.microsoft.com/office/drawing/2014/main" id="{2918B2EB-5887-537E-A76A-B7B304309791}"/>
              </a:ext>
            </a:extLst>
          </p:cNvPr>
          <p:cNvSpPr txBox="1"/>
          <p:nvPr/>
        </p:nvSpPr>
        <p:spPr>
          <a:xfrm>
            <a:off x="3341113" y="3025773"/>
            <a:ext cx="2715633" cy="523220"/>
          </a:xfrm>
          <a:prstGeom prst="rect">
            <a:avLst/>
          </a:prstGeom>
          <a:noFill/>
        </p:spPr>
        <p:txBody>
          <a:bodyPr wrap="square" rtlCol="0">
            <a:spAutoFit/>
          </a:bodyPr>
          <a:lstStyle/>
          <a:p>
            <a:pPr algn="ctr"/>
            <a:r>
              <a:rPr lang="en-US" sz="1400" dirty="0"/>
              <a:t>How to get Meta-</a:t>
            </a:r>
            <a:r>
              <a:rPr lang="en-US" sz="1400" dirty="0" err="1"/>
              <a:t>Infos</a:t>
            </a:r>
            <a:r>
              <a:rPr lang="en-US" sz="1400" dirty="0"/>
              <a:t> about the ROS-System?</a:t>
            </a:r>
          </a:p>
        </p:txBody>
      </p:sp>
      <p:sp>
        <p:nvSpPr>
          <p:cNvPr id="10" name="Fußzeilenplatzhalter 9">
            <a:extLst>
              <a:ext uri="{FF2B5EF4-FFF2-40B4-BE49-F238E27FC236}">
                <a16:creationId xmlns:a16="http://schemas.microsoft.com/office/drawing/2014/main" id="{5FF2DFBC-5F49-7949-CFE0-9024B4AFED82}"/>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3969669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 grpId="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A9536CC7-A2FD-46FF-8070-3CEB7D9B5F05}" type="datetime1">
              <a:rPr lang="de-DE" smtClean="0"/>
              <a:t>08.12.2024</a:t>
            </a:fld>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99</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SystemInfo</a:t>
            </a:r>
            <a:r>
              <a:rPr lang="en-US" sz="160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dirty="0">
                <a:solidFill>
                  <a:schemeClr val="bg1">
                    <a:lumMod val="50000"/>
                  </a:schemeClr>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dirty="0"/>
              <a:t>Generic </a:t>
            </a:r>
          </a:p>
          <a:p>
            <a:pPr algn="ctr"/>
            <a:r>
              <a:rPr lang="en-US" sz="120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340532"/>
            <a:ext cx="1517112" cy="261610"/>
          </a:xfrm>
          <a:prstGeom prst="rect">
            <a:avLst/>
          </a:prstGeom>
          <a:noFill/>
        </p:spPr>
        <p:txBody>
          <a:bodyPr wrap="square" rtlCol="0">
            <a:spAutoFit/>
          </a:bodyPr>
          <a:lstStyle/>
          <a:p>
            <a:pPr algn="ctr"/>
            <a:r>
              <a:rPr lang="en-US" sz="1050" dirty="0"/>
              <a:t>/</a:t>
            </a:r>
            <a:r>
              <a:rPr lang="en-US" sz="1050" dirty="0" err="1"/>
              <a:t>get_all_node_names</a:t>
            </a:r>
            <a:endParaRPr lang="en-US" sz="1050" dirty="0"/>
          </a:p>
        </p:txBody>
      </p:sp>
      <p:sp>
        <p:nvSpPr>
          <p:cNvPr id="28" name="Textfeld 27">
            <a:extLst>
              <a:ext uri="{FF2B5EF4-FFF2-40B4-BE49-F238E27FC236}">
                <a16:creationId xmlns:a16="http://schemas.microsoft.com/office/drawing/2014/main" id="{03E37485-0852-13EE-7A12-CB24CD300925}"/>
              </a:ext>
            </a:extLst>
          </p:cNvPr>
          <p:cNvSpPr txBox="1"/>
          <p:nvPr/>
        </p:nvSpPr>
        <p:spPr>
          <a:xfrm>
            <a:off x="4859625" y="3605532"/>
            <a:ext cx="1472112" cy="261610"/>
          </a:xfrm>
          <a:prstGeom prst="rect">
            <a:avLst/>
          </a:prstGeom>
          <a:noFill/>
        </p:spPr>
        <p:txBody>
          <a:bodyPr wrap="square" rtlCol="0">
            <a:spAutoFit/>
          </a:bodyPr>
          <a:lstStyle/>
          <a:p>
            <a:pPr algn="ctr"/>
            <a:r>
              <a:rPr lang="en-US" sz="1050" dirty="0"/>
              <a:t>/</a:t>
            </a:r>
            <a:r>
              <a:rPr lang="en-US" sz="1050" dirty="0" err="1"/>
              <a:t>get_all_topic_names</a:t>
            </a:r>
            <a:endParaRPr lang="en-US" sz="105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dirty="0"/>
              <a:t>/</a:t>
            </a:r>
            <a:r>
              <a:rPr lang="en-US" sz="1050" dirty="0" err="1"/>
              <a:t>get_publisher_by_node</a:t>
            </a:r>
            <a:endParaRPr lang="en-US" sz="105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dirty="0"/>
              <a:t>/</a:t>
            </a:r>
            <a:r>
              <a:rPr lang="en-US" sz="1050" dirty="0" err="1"/>
              <a:t>get_subscriber_by_node</a:t>
            </a:r>
            <a:endParaRPr lang="en-US" sz="105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471337"/>
            <a:ext cx="451946" cy="523023"/>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Verbinder: gekrümmt 32">
            <a:extLst>
              <a:ext uri="{FF2B5EF4-FFF2-40B4-BE49-F238E27FC236}">
                <a16:creationId xmlns:a16="http://schemas.microsoft.com/office/drawing/2014/main" id="{0937C6AF-0941-2508-E097-3271672C35C8}"/>
              </a:ext>
            </a:extLst>
          </p:cNvPr>
          <p:cNvCxnSpPr>
            <a:cxnSpLocks/>
            <a:stCxn id="10" idx="3"/>
            <a:endCxn id="28" idx="1"/>
          </p:cNvCxnSpPr>
          <p:nvPr/>
        </p:nvCxnSpPr>
        <p:spPr>
          <a:xfrm flipV="1">
            <a:off x="4385179"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471337"/>
            <a:ext cx="451946" cy="523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Verbinder: gekrümmt 42">
            <a:extLst>
              <a:ext uri="{FF2B5EF4-FFF2-40B4-BE49-F238E27FC236}">
                <a16:creationId xmlns:a16="http://schemas.microsoft.com/office/drawing/2014/main" id="{CA9E50AC-AE78-F3AD-F01B-75FB15152727}"/>
              </a:ext>
            </a:extLst>
          </p:cNvPr>
          <p:cNvCxnSpPr>
            <a:cxnSpLocks/>
            <a:stCxn id="28" idx="3"/>
            <a:endCxn id="17" idx="1"/>
          </p:cNvCxnSpPr>
          <p:nvPr/>
        </p:nvCxnSpPr>
        <p:spPr>
          <a:xfrm>
            <a:off x="6331737"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99" name="Pfeil: nach links und rechts 1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600164"/>
          </a:xfrm>
          <a:prstGeom prst="rect">
            <a:avLst/>
          </a:prstGeom>
          <a:noFill/>
        </p:spPr>
        <p:txBody>
          <a:bodyPr wrap="square" rtlCol="0">
            <a:spAutoFit/>
          </a:bodyPr>
          <a:lstStyle/>
          <a:p>
            <a:pPr algn="ctr"/>
            <a:r>
              <a:rPr lang="en-US" sz="1100" dirty="0"/>
              <a:t>Request ROS data via </a:t>
            </a:r>
            <a:r>
              <a:rPr lang="en-US" sz="1100" dirty="0" err="1"/>
              <a:t>WebSockets</a:t>
            </a:r>
            <a:endParaRPr lang="en-US" sz="110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037307"/>
            <a:ext cx="1517112" cy="261610"/>
          </a:xfrm>
          <a:prstGeom prst="rect">
            <a:avLst/>
          </a:prstGeom>
          <a:noFill/>
        </p:spPr>
        <p:txBody>
          <a:bodyPr wrap="square" rtlCol="0">
            <a:spAutoFit/>
          </a:bodyPr>
          <a:lstStyle/>
          <a:p>
            <a:pPr algn="ctr"/>
            <a:r>
              <a:rPr lang="en-US" sz="1100" b="1"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Fußzeilenplatzhalter 22">
            <a:extLst>
              <a:ext uri="{FF2B5EF4-FFF2-40B4-BE49-F238E27FC236}">
                <a16:creationId xmlns:a16="http://schemas.microsoft.com/office/drawing/2014/main" id="{8536E28F-E722-4D78-5351-CE13E53EF972}"/>
              </a:ext>
            </a:extLst>
          </p:cNvPr>
          <p:cNvSpPr>
            <a:spLocks noGrp="1"/>
          </p:cNvSpPr>
          <p:nvPr>
            <p:ph type="ftr" sz="quarter" idx="11"/>
          </p:nvPr>
        </p:nvSpPr>
        <p:spPr/>
        <p:txBody>
          <a:bodyPr/>
          <a:lstStyle/>
          <a:p>
            <a:r>
              <a:rPr lang="en-US"/>
              <a:t>Visualization for Message Graphs - Master's Thesis Valentin Schröter</a:t>
            </a:r>
            <a:endParaRPr lang="de-DE"/>
          </a:p>
        </p:txBody>
      </p:sp>
    </p:spTree>
    <p:extLst>
      <p:ext uri="{BB962C8B-B14F-4D97-AF65-F5344CB8AC3E}">
        <p14:creationId xmlns:p14="http://schemas.microsoft.com/office/powerpoint/2010/main" val="11106963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4" grpId="0"/>
      <p:bldP spid="17" grpId="0" animBg="1"/>
      <p:bldP spid="22" grpId="0"/>
      <p:bldP spid="27" grpId="0"/>
      <p:bldP spid="28" grpId="0"/>
      <p:bldP spid="29" grpId="0"/>
      <p:bldP spid="30" grpId="0"/>
      <p:bldP spid="74" grpId="0" animBg="1"/>
      <p:bldP spid="76" grpId="0" animBg="1"/>
      <p:bldP spid="77" grpId="0"/>
      <p:bldP spid="99" grpId="0" animBg="1"/>
      <p:bldP spid="101" grpId="0"/>
      <p:bldP spid="106" grpId="0"/>
      <p:bldP spid="35" grpId="0" animBg="1"/>
      <p:bldP spid="37" grpId="0" animBg="1"/>
    </p:bldLst>
  </p:timing>
</p:sld>
</file>

<file path=ppt/theme/theme1.xml><?xml version="1.0" encoding="utf-8"?>
<a:theme xmlns:a="http://schemas.openxmlformats.org/drawingml/2006/main" name="SimpleDesign2023">
  <a:themeElements>
    <a:clrScheme name="Benutzerdefiniert 1">
      <a:dk1>
        <a:sysClr val="windowText" lastClr="000000"/>
      </a:dk1>
      <a:lt1>
        <a:sysClr val="window" lastClr="FFFFFF"/>
      </a:lt1>
      <a:dk2>
        <a:srgbClr val="44546A"/>
      </a:dk2>
      <a:lt2>
        <a:srgbClr val="E7E6E6"/>
      </a:lt2>
      <a:accent1>
        <a:srgbClr val="F6A800"/>
      </a:accent1>
      <a:accent2>
        <a:srgbClr val="DD640C"/>
      </a:accent2>
      <a:accent3>
        <a:srgbClr val="B1063A"/>
      </a:accent3>
      <a:accent4>
        <a:srgbClr val="656256"/>
      </a:accent4>
      <a:accent5>
        <a:srgbClr val="083D77"/>
      </a:accent5>
      <a:accent6>
        <a:srgbClr val="69995D"/>
      </a:accent6>
      <a:hlink>
        <a:srgbClr val="0563C1"/>
      </a:hlink>
      <a:folHlink>
        <a:srgbClr val="954F72"/>
      </a:folHlink>
    </a:clrScheme>
    <a:fontScheme name="Benutzerdefiniert 2">
      <a:majorFont>
        <a:latin typeface="Nunito"/>
        <a:ea typeface=""/>
        <a:cs typeface=""/>
      </a:majorFont>
      <a:minorFont>
        <a:latin typeface="Nuni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eDesign2023" id="{D2161C87-76D1-40E6-A2E7-CA9D7CA83A1D}" vid="{51250E15-A2EF-4EAA-ACDB-78CB237B810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SimpleDesign2023</Template>
  <TotalTime>0</TotalTime>
  <Words>5657</Words>
  <Application>Microsoft Office PowerPoint</Application>
  <PresentationFormat>Breitbild</PresentationFormat>
  <Paragraphs>1240</Paragraphs>
  <Slides>127</Slides>
  <Notes>1</Notes>
  <HiddenSlides>32</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127</vt:i4>
      </vt:variant>
    </vt:vector>
  </HeadingPairs>
  <TitlesOfParts>
    <vt:vector size="134" baseType="lpstr">
      <vt:lpstr>Arial</vt:lpstr>
      <vt:lpstr>Calibri</vt:lpstr>
      <vt:lpstr>Consolas</vt:lpstr>
      <vt:lpstr>Lato Light</vt:lpstr>
      <vt:lpstr>Nunito</vt:lpstr>
      <vt:lpstr>Wingdings</vt:lpstr>
      <vt:lpstr>SimpleDesign2023</vt:lpstr>
      <vt:lpstr>Interactive and Scalable Visualization for  Directed Cyclic Message Graphs</vt:lpstr>
      <vt:lpstr> Cyclic, Directed Message Graphs</vt:lpstr>
      <vt:lpstr>Directed Cyclic Message Graphs</vt:lpstr>
      <vt:lpstr>Directed Cyclic Message Graphs</vt:lpstr>
      <vt:lpstr>Motivation for Visualization</vt:lpstr>
      <vt:lpstr>Related Work</vt:lpstr>
      <vt:lpstr>Related Work: Visualizations</vt:lpstr>
      <vt:lpstr>State-of-the-Art Tools</vt:lpstr>
      <vt:lpstr>6-node System (few topics)</vt:lpstr>
      <vt:lpstr>26-node System</vt:lpstr>
      <vt:lpstr>MTVA Prototype </vt:lpstr>
      <vt:lpstr>MTVA Prototype </vt:lpstr>
      <vt:lpstr>Content of the Master’s Thesis</vt:lpstr>
      <vt:lpstr>Scalability</vt:lpstr>
      <vt:lpstr>PowerPoint-Präsentation</vt:lpstr>
      <vt:lpstr>What is ROS?</vt:lpstr>
      <vt:lpstr>What is ROS?</vt:lpstr>
      <vt:lpstr>ROS Nodes</vt:lpstr>
      <vt:lpstr>ROS Node Communication</vt:lpstr>
      <vt:lpstr>Goal of the Project</vt:lpstr>
      <vt:lpstr>What We Want to Visualize</vt:lpstr>
      <vt:lpstr>Scope of the Project</vt:lpstr>
      <vt:lpstr>State of the Art</vt:lpstr>
      <vt:lpstr>rqt_graph</vt:lpstr>
      <vt:lpstr>rqt_graph</vt:lpstr>
      <vt:lpstr>rqt_graph</vt:lpstr>
      <vt:lpstr>rqt_graph</vt:lpstr>
      <vt:lpstr>Problems of rqt_graph</vt:lpstr>
      <vt:lpstr>Other ROS Visualizations?</vt:lpstr>
      <vt:lpstr>Other Visualizations and Related work</vt:lpstr>
      <vt:lpstr>Why Not Just Expanding rqt_graph?</vt:lpstr>
      <vt:lpstr>Architecture in rqt_graph</vt:lpstr>
      <vt:lpstr>Architecture in rqt_graph</vt:lpstr>
      <vt:lpstr>Goal of the New Approach</vt:lpstr>
      <vt:lpstr>Architecture of  the New Approach</vt:lpstr>
      <vt:lpstr>Architecture in rqt_graph</vt:lpstr>
      <vt:lpstr>New System Architecture</vt:lpstr>
      <vt:lpstr>Technical Details</vt:lpstr>
      <vt:lpstr>Restrictions With the Architecture</vt:lpstr>
      <vt:lpstr>The Visualization</vt:lpstr>
      <vt:lpstr>Visualization of the Overview</vt:lpstr>
      <vt:lpstr>Characteristics of the ROS Nodes</vt:lpstr>
      <vt:lpstr>Characteristics of the  Node Connections</vt:lpstr>
      <vt:lpstr>Publisher / Subscriber Connections</vt:lpstr>
      <vt:lpstr>Broadcast Connections</vt:lpstr>
      <vt:lpstr>Client / Server Connections</vt:lpstr>
      <vt:lpstr>Client / Server Connections</vt:lpstr>
      <vt:lpstr>Characteristics of Connections</vt:lpstr>
      <vt:lpstr>Let’s Get an Overview</vt:lpstr>
      <vt:lpstr>Example System: Nodes</vt:lpstr>
      <vt:lpstr>Example System: All Connections</vt:lpstr>
      <vt:lpstr>Example System: Pub / Sub Connections</vt:lpstr>
      <vt:lpstr>Example System: Service Connections</vt:lpstr>
      <vt:lpstr>Approaches to Handle Connections</vt:lpstr>
      <vt:lpstr>Approaches to Handle Connections</vt:lpstr>
      <vt:lpstr>Get Topological Generations</vt:lpstr>
      <vt:lpstr>What are Topological Generations?</vt:lpstr>
      <vt:lpstr>What are Topological Generations?</vt:lpstr>
      <vt:lpstr>Topological Generations in Non-DAGs?</vt:lpstr>
      <vt:lpstr>Topological Generations in Non-DAGs?</vt:lpstr>
      <vt:lpstr>Selecting a Start Node</vt:lpstr>
      <vt:lpstr>Calculating a „Source-Score“ of a Node</vt:lpstr>
      <vt:lpstr>Source Scores in our Example</vt:lpstr>
      <vt:lpstr>Algorithm to Retrieve Topological Generations</vt:lpstr>
      <vt:lpstr>Algorithm to Retrieve Topological Generations</vt:lpstr>
      <vt:lpstr>Algorithm to Retrieve Topological Generations</vt:lpstr>
      <vt:lpstr>Placement of the Nodes</vt:lpstr>
      <vt:lpstr>How to Place the Nodes</vt:lpstr>
      <vt:lpstr>How to Place the Nodes</vt:lpstr>
      <vt:lpstr>How to Place the Nodes</vt:lpstr>
      <vt:lpstr>Problems with Plain Topological Linearization</vt:lpstr>
      <vt:lpstr>Circular Placement</vt:lpstr>
      <vt:lpstr>Circular Placement</vt:lpstr>
      <vt:lpstr>Circular Placement</vt:lpstr>
      <vt:lpstr>Flow Sorting</vt:lpstr>
      <vt:lpstr>Flow Sorting</vt:lpstr>
      <vt:lpstr>Flow Sorting</vt:lpstr>
      <vt:lpstr>The Overview</vt:lpstr>
      <vt:lpstr>The Overview</vt:lpstr>
      <vt:lpstr>The Overview</vt:lpstr>
      <vt:lpstr>The Overview</vt:lpstr>
      <vt:lpstr>The Overview</vt:lpstr>
      <vt:lpstr>How to See Details?</vt:lpstr>
      <vt:lpstr>Details of ROS-Nodes</vt:lpstr>
      <vt:lpstr>Details of ROS-Nodes</vt:lpstr>
      <vt:lpstr>Details of ROS-Nodes</vt:lpstr>
      <vt:lpstr>Further Details of ROS-Topics</vt:lpstr>
      <vt:lpstr>Live Demo</vt:lpstr>
      <vt:lpstr>Conclusions</vt:lpstr>
      <vt:lpstr>Conclusions: What we want to visualize</vt:lpstr>
      <vt:lpstr>Results of the Project</vt:lpstr>
      <vt:lpstr>Future Work</vt:lpstr>
      <vt:lpstr>Future Work</vt:lpstr>
      <vt:lpstr>Visualization of  ROS2-Nodes </vt:lpstr>
      <vt:lpstr>References</vt:lpstr>
      <vt:lpstr>New planned architecture</vt:lpstr>
      <vt:lpstr>New planned architecture</vt:lpstr>
      <vt:lpstr>New planned architecture</vt:lpstr>
      <vt:lpstr>New planned architecture</vt:lpstr>
      <vt:lpstr>Brief consideration of the requests</vt:lpstr>
      <vt:lpstr>Flow Sorting</vt:lpstr>
      <vt:lpstr>Flow sorting</vt:lpstr>
      <vt:lpstr>Calculating a „Source-Score“ of a Node</vt:lpstr>
      <vt:lpstr>Source Scores in our Example</vt:lpstr>
      <vt:lpstr>Algorithm to Retrieve Topological Generations</vt:lpstr>
      <vt:lpstr>Algorithm to Retrieve Topological Generations</vt:lpstr>
      <vt:lpstr>Algorithm to Retrieve Topological Generations</vt:lpstr>
      <vt:lpstr>Characteristics of the  ROS Nodes</vt:lpstr>
      <vt:lpstr>Motivation for a visualization</vt:lpstr>
      <vt:lpstr>The problem with multi-node-systems</vt:lpstr>
      <vt:lpstr>Use Cases</vt:lpstr>
      <vt:lpstr>State of the Art</vt:lpstr>
      <vt:lpstr>The existing visualization: rqt_graph </vt:lpstr>
      <vt:lpstr>The existing visualization: rqt_graph </vt:lpstr>
      <vt:lpstr>The existing visualization: rqt_graph </vt:lpstr>
      <vt:lpstr>Approach of rqt_graph</vt:lpstr>
      <vt:lpstr>Problems of rqt_graph</vt:lpstr>
      <vt:lpstr>Our approach</vt:lpstr>
      <vt:lpstr>New approach</vt:lpstr>
      <vt:lpstr>Visualization approaches for overview</vt:lpstr>
      <vt:lpstr>Planned architecture</vt:lpstr>
      <vt:lpstr>Technical details</vt:lpstr>
      <vt:lpstr>Milestones </vt:lpstr>
      <vt:lpstr>Visualization of  ROS2-Nodes</vt:lpstr>
      <vt:lpstr>PowerPoint-Präsentation</vt:lpstr>
      <vt:lpstr>The existing visualization: rqt_graph </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 </dc:title>
  <dc:creator>Valentin Schröter</dc:creator>
  <cp:lastModifiedBy>Valentin Schröter</cp:lastModifiedBy>
  <cp:revision>61</cp:revision>
  <dcterms:created xsi:type="dcterms:W3CDTF">2023-05-21T11:03:11Z</dcterms:created>
  <dcterms:modified xsi:type="dcterms:W3CDTF">2024-12-09T00:02:30Z</dcterms:modified>
</cp:coreProperties>
</file>